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0525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05179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326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307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73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154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900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44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34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02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894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CE945-A19F-4ADC-8188-D89B2FE46E74}" type="datetimeFigureOut">
              <a:rPr lang="cs-CZ" smtClean="0"/>
              <a:t>11.10.2018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6715F0-79F1-4ED1-97AF-C620C277BE5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300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world-middle-east-29123668" TargetMode="External"/><Relationship Id="rId7" Type="http://schemas.openxmlformats.org/officeDocument/2006/relationships/hyperlink" Target="https://www.bbc.co.uk/newsround/20436092" TargetMode="External"/><Relationship Id="rId2" Type="http://schemas.openxmlformats.org/officeDocument/2006/relationships/hyperlink" Target="https://www.bbc.com/news/world-middle-east-1462883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fr.org/interactives/global-conflict-tracker#!/conflict/israeli-palestinian-conflict" TargetMode="External"/><Relationship Id="rId5" Type="http://schemas.openxmlformats.org/officeDocument/2006/relationships/hyperlink" Target="https://www.vox.com/cards/israel-palestine" TargetMode="External"/><Relationship Id="rId4" Type="http://schemas.openxmlformats.org/officeDocument/2006/relationships/hyperlink" Target="https://www.bbc.com/news/world-middle-east-1463017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868362"/>
            <a:ext cx="9144000" cy="2387600"/>
          </a:xfrm>
        </p:spPr>
        <p:txBody>
          <a:bodyPr/>
          <a:lstStyle/>
          <a:p>
            <a:r>
              <a:rPr lang="cs-CZ" b="1" dirty="0"/>
              <a:t>Izraelsko-palestinský konflikt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72333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Mezinárodní vztahy - seminář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Lukáš Tecl, 392170</a:t>
            </a:r>
          </a:p>
        </p:txBody>
      </p:sp>
    </p:spTree>
    <p:extLst>
      <p:ext uri="{BB962C8B-B14F-4D97-AF65-F5344CB8AC3E}">
        <p14:creationId xmlns:p14="http://schemas.microsoft.com/office/powerpoint/2010/main" val="4277085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Izraelsko-palestinský konflikt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690686"/>
            <a:ext cx="5595553" cy="4802189"/>
          </a:xfrm>
        </p:spPr>
        <p:txBody>
          <a:bodyPr>
            <a:normAutofit fontScale="70000" lnSpcReduction="20000"/>
          </a:bodyPr>
          <a:lstStyle/>
          <a:p>
            <a:r>
              <a:rPr lang="cs-CZ" sz="3400" dirty="0"/>
              <a:t>1967 – 1993</a:t>
            </a:r>
          </a:p>
          <a:p>
            <a:endParaRPr lang="cs-CZ" sz="900" dirty="0"/>
          </a:p>
          <a:p>
            <a:pPr lvl="1"/>
            <a:r>
              <a:rPr lang="cs-CZ" sz="2600" dirty="0"/>
              <a:t>Teroristické operace OOP v Jordánsku (Černé září) a v Izraeli, vedené z Libanonu</a:t>
            </a:r>
          </a:p>
          <a:p>
            <a:pPr lvl="1"/>
            <a:r>
              <a:rPr lang="cs-CZ" sz="2600" dirty="0"/>
              <a:t>1972 – </a:t>
            </a:r>
            <a:r>
              <a:rPr lang="cs-CZ" sz="2600" b="1" i="1" dirty="0"/>
              <a:t>únos a zavraždění 11 izraelských atletů</a:t>
            </a:r>
            <a:r>
              <a:rPr lang="cs-CZ" sz="2600" dirty="0"/>
              <a:t> na olympijských hrách v Mnichově</a:t>
            </a:r>
          </a:p>
          <a:p>
            <a:pPr lvl="1"/>
            <a:r>
              <a:rPr lang="cs-CZ" sz="2600" dirty="0"/>
              <a:t>Invaze Izraele do Libanonu – vyhnání OOP z území</a:t>
            </a:r>
          </a:p>
          <a:p>
            <a:pPr lvl="1"/>
            <a:r>
              <a:rPr lang="cs-CZ" sz="2600" dirty="0"/>
              <a:t>Vznik </a:t>
            </a:r>
            <a:r>
              <a:rPr lang="cs-CZ" sz="2600" b="1" i="1" dirty="0" err="1"/>
              <a:t>Hamásu</a:t>
            </a:r>
            <a:r>
              <a:rPr lang="cs-CZ" sz="2600" dirty="0"/>
              <a:t> (islámské palestinské hnutí) a </a:t>
            </a:r>
            <a:r>
              <a:rPr lang="cs-CZ" sz="2600" b="1" i="1" dirty="0" err="1"/>
              <a:t>Hizballáhu</a:t>
            </a:r>
            <a:r>
              <a:rPr lang="cs-CZ" sz="2600" dirty="0"/>
              <a:t> (libanonská </a:t>
            </a:r>
            <a:r>
              <a:rPr lang="cs-CZ" sz="2600" dirty="0" err="1"/>
              <a:t>šiitská</a:t>
            </a:r>
            <a:r>
              <a:rPr lang="cs-CZ" sz="2600" dirty="0"/>
              <a:t> islamistická skupina)</a:t>
            </a:r>
          </a:p>
          <a:p>
            <a:pPr lvl="1"/>
            <a:endParaRPr lang="cs-CZ" sz="2600" dirty="0"/>
          </a:p>
          <a:p>
            <a:r>
              <a:rPr lang="cs-CZ" sz="3400" dirty="0"/>
              <a:t>První intifáda (1987)</a:t>
            </a:r>
          </a:p>
          <a:p>
            <a:endParaRPr lang="cs-CZ" sz="900" dirty="0"/>
          </a:p>
          <a:p>
            <a:pPr lvl="1"/>
            <a:r>
              <a:rPr lang="cs-CZ" sz="2600" dirty="0"/>
              <a:t>„válka kamenů“, Palestinské povstání v pásmu Gazy</a:t>
            </a:r>
          </a:p>
          <a:p>
            <a:pPr lvl="1"/>
            <a:r>
              <a:rPr lang="cs-CZ" sz="2600" dirty="0"/>
              <a:t>Převážně neozbrojené nepokoje, demonstrace, stávky, barikády</a:t>
            </a:r>
          </a:p>
          <a:p>
            <a:pPr lvl="1"/>
            <a:r>
              <a:rPr lang="cs-CZ" sz="2600" dirty="0"/>
              <a:t>Vedoucí postavení </a:t>
            </a:r>
            <a:r>
              <a:rPr lang="cs-CZ" sz="2600" dirty="0" err="1"/>
              <a:t>Hamásu</a:t>
            </a:r>
            <a:endParaRPr lang="cs-CZ" sz="2600" dirty="0"/>
          </a:p>
          <a:p>
            <a:pPr lvl="1"/>
            <a:endParaRPr lang="cs-CZ" sz="2600" dirty="0"/>
          </a:p>
          <a:p>
            <a:r>
              <a:rPr lang="cs-CZ" sz="3400" dirty="0"/>
              <a:t>Vyhlášení Státu Palestina (1988)</a:t>
            </a:r>
          </a:p>
          <a:p>
            <a:pPr lvl="1"/>
            <a:endParaRPr lang="cs-CZ" sz="700" dirty="0"/>
          </a:p>
          <a:p>
            <a:pPr lvl="1"/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65" y="4932682"/>
            <a:ext cx="992002" cy="1325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12" y="4023762"/>
            <a:ext cx="3984379" cy="22344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12" y="1051010"/>
            <a:ext cx="3950288" cy="24175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325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Izraelsko-palestinský konflikt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747238" cy="4351338"/>
          </a:xfrm>
        </p:spPr>
        <p:txBody>
          <a:bodyPr>
            <a:normAutofit fontScale="85000" lnSpcReduction="10000"/>
          </a:bodyPr>
          <a:lstStyle/>
          <a:p>
            <a:r>
              <a:rPr lang="cs-CZ" b="1" i="1" dirty="0"/>
              <a:t>Mírové dohody z Osla </a:t>
            </a:r>
            <a:r>
              <a:rPr lang="cs-CZ" dirty="0"/>
              <a:t>(1993)</a:t>
            </a:r>
          </a:p>
          <a:p>
            <a:endParaRPr lang="cs-CZ" sz="600" dirty="0"/>
          </a:p>
          <a:p>
            <a:pPr lvl="1"/>
            <a:r>
              <a:rPr lang="cs-CZ" dirty="0"/>
              <a:t>Palestina zastupována </a:t>
            </a:r>
            <a:r>
              <a:rPr lang="cs-CZ" b="1" i="1" dirty="0"/>
              <a:t>Jásirem Arafatem </a:t>
            </a:r>
            <a:r>
              <a:rPr lang="cs-CZ" dirty="0"/>
              <a:t>jako vůdcem OOP</a:t>
            </a:r>
          </a:p>
          <a:p>
            <a:pPr lvl="1"/>
            <a:r>
              <a:rPr lang="cs-CZ" dirty="0"/>
              <a:t>Izrael zastupován premiérem </a:t>
            </a:r>
            <a:r>
              <a:rPr lang="cs-CZ" b="1" i="1" dirty="0" err="1"/>
              <a:t>Jicchakem</a:t>
            </a:r>
            <a:r>
              <a:rPr lang="cs-CZ" b="1" i="1" dirty="0"/>
              <a:t> </a:t>
            </a:r>
            <a:r>
              <a:rPr lang="cs-CZ" b="1" i="1" dirty="0" err="1"/>
              <a:t>Rabinem</a:t>
            </a:r>
            <a:endParaRPr lang="cs-CZ" b="1" i="1" dirty="0"/>
          </a:p>
          <a:p>
            <a:pPr lvl="1"/>
            <a:r>
              <a:rPr lang="cs-CZ" dirty="0"/>
              <a:t>Podepsány ve Washingtonu</a:t>
            </a:r>
          </a:p>
          <a:p>
            <a:pPr lvl="1"/>
            <a:r>
              <a:rPr lang="cs-CZ" dirty="0"/>
              <a:t>Palestinské uznání státu Izrael</a:t>
            </a:r>
          </a:p>
          <a:p>
            <a:pPr lvl="1"/>
            <a:r>
              <a:rPr lang="cs-CZ" dirty="0"/>
              <a:t>Dohoda o zřízení pětileté dočasné palestinské samosprávy</a:t>
            </a:r>
          </a:p>
          <a:p>
            <a:pPr lvl="1"/>
            <a:r>
              <a:rPr lang="cs-CZ" dirty="0"/>
              <a:t>Izraelské přiznání částečné autonomie pásma Gazy a Západního Jordánu</a:t>
            </a:r>
          </a:p>
          <a:p>
            <a:pPr lvl="1"/>
            <a:r>
              <a:rPr lang="cs-CZ" dirty="0"/>
              <a:t>Odpor radikálních hnutí na obou stranách (</a:t>
            </a:r>
            <a:r>
              <a:rPr lang="cs-CZ" dirty="0" err="1"/>
              <a:t>Hamás</a:t>
            </a:r>
            <a:r>
              <a:rPr lang="cs-CZ" dirty="0"/>
              <a:t>, Palestinský islámský džihád, sionisté)</a:t>
            </a:r>
          </a:p>
          <a:p>
            <a:pPr lvl="1"/>
            <a:r>
              <a:rPr lang="cs-CZ" dirty="0"/>
              <a:t>Teroristické akce, sebevražedné atentáty</a:t>
            </a:r>
          </a:p>
          <a:p>
            <a:pPr lvl="1"/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02" y="1769085"/>
            <a:ext cx="4409342" cy="3010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8688970"/>
              </p:ext>
            </p:extLst>
          </p:nvPr>
        </p:nvGraphicFramePr>
        <p:xfrm>
          <a:off x="7993063" y="5089525"/>
          <a:ext cx="2579687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Objekt prostředí balíčkovače" showAsIcon="1" r:id="rId4" imgW="2580120" imgH="437400" progId="Package">
                  <p:embed/>
                </p:oleObj>
              </mc:Choice>
              <mc:Fallback>
                <p:oleObj name="Objekt prostředí balíčkovače" showAsIcon="1" r:id="rId4" imgW="258012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93063" y="5089525"/>
                        <a:ext cx="2579687" cy="43815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9907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Izraelsko-palestinský konflikt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2019055"/>
            <a:ext cx="5923086" cy="4351338"/>
          </a:xfrm>
        </p:spPr>
        <p:txBody>
          <a:bodyPr>
            <a:normAutofit/>
          </a:bodyPr>
          <a:lstStyle/>
          <a:p>
            <a:r>
              <a:rPr lang="cs-CZ" dirty="0"/>
              <a:t>Čas jednání</a:t>
            </a:r>
          </a:p>
          <a:p>
            <a:endParaRPr lang="cs-CZ" sz="500" dirty="0"/>
          </a:p>
          <a:p>
            <a:pPr lvl="1"/>
            <a:r>
              <a:rPr lang="cs-CZ" dirty="0"/>
              <a:t>1996 – </a:t>
            </a:r>
            <a:r>
              <a:rPr lang="cs-CZ" b="1" i="1" dirty="0"/>
              <a:t>Benjamin </a:t>
            </a:r>
            <a:r>
              <a:rPr lang="cs-CZ" b="1" i="1" dirty="0" err="1"/>
              <a:t>Netanjahu</a:t>
            </a:r>
            <a:r>
              <a:rPr lang="cs-CZ" b="1" i="1" dirty="0"/>
              <a:t> </a:t>
            </a:r>
            <a:r>
              <a:rPr lang="cs-CZ" dirty="0"/>
              <a:t>(</a:t>
            </a:r>
            <a:r>
              <a:rPr lang="cs-CZ" b="1" i="1" dirty="0" err="1"/>
              <a:t>Likud</a:t>
            </a:r>
            <a:r>
              <a:rPr lang="cs-CZ" dirty="0"/>
              <a:t>) zvolen premiérem</a:t>
            </a:r>
          </a:p>
          <a:p>
            <a:pPr lvl="1"/>
            <a:r>
              <a:rPr lang="cs-CZ" dirty="0"/>
              <a:t>Hebronský protokol, Memorandum od </a:t>
            </a:r>
            <a:r>
              <a:rPr lang="cs-CZ" dirty="0" err="1"/>
              <a:t>Wye</a:t>
            </a:r>
            <a:r>
              <a:rPr lang="cs-CZ" dirty="0"/>
              <a:t> River (územní kompromisy)</a:t>
            </a:r>
          </a:p>
          <a:p>
            <a:pPr lvl="1"/>
            <a:r>
              <a:rPr lang="cs-CZ" dirty="0"/>
              <a:t>1999 – </a:t>
            </a:r>
            <a:r>
              <a:rPr lang="cs-CZ" b="1" i="1" dirty="0" err="1"/>
              <a:t>Ehud</a:t>
            </a:r>
            <a:r>
              <a:rPr lang="cs-CZ" b="1" i="1" dirty="0"/>
              <a:t> </a:t>
            </a:r>
            <a:r>
              <a:rPr lang="cs-CZ" b="1" i="1" dirty="0" err="1"/>
              <a:t>Barak</a:t>
            </a:r>
            <a:r>
              <a:rPr lang="cs-CZ" b="1" i="1" dirty="0"/>
              <a:t> </a:t>
            </a:r>
            <a:r>
              <a:rPr lang="cs-CZ" dirty="0"/>
              <a:t>(Strana práce) zvolen premiérem</a:t>
            </a:r>
          </a:p>
          <a:p>
            <a:pPr lvl="1"/>
            <a:r>
              <a:rPr lang="cs-CZ" dirty="0"/>
              <a:t>Neúspěšné mírové konference (východní Jeruzalém)</a:t>
            </a:r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04" y="672733"/>
            <a:ext cx="3590192" cy="2692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73" y="3692648"/>
            <a:ext cx="4431323" cy="2492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938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Izraelsko-palestinský konflikt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393025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Druhá intifáda (2000 – 2005)</a:t>
            </a:r>
          </a:p>
          <a:p>
            <a:endParaRPr lang="cs-CZ" sz="500" dirty="0"/>
          </a:p>
          <a:p>
            <a:pPr lvl="1"/>
            <a:r>
              <a:rPr lang="cs-CZ" dirty="0"/>
              <a:t>Záminka ke konfliktu – </a:t>
            </a:r>
            <a:r>
              <a:rPr lang="cs-CZ" b="1" i="1" dirty="0"/>
              <a:t>Ariel </a:t>
            </a:r>
            <a:r>
              <a:rPr lang="cs-CZ" b="1" i="1" dirty="0" err="1"/>
              <a:t>Šaron</a:t>
            </a:r>
            <a:r>
              <a:rPr lang="cs-CZ" b="1" i="1" dirty="0"/>
              <a:t> </a:t>
            </a:r>
            <a:r>
              <a:rPr lang="cs-CZ" dirty="0"/>
              <a:t>na Chrámové hoře</a:t>
            </a:r>
          </a:p>
          <a:p>
            <a:pPr lvl="1"/>
            <a:r>
              <a:rPr lang="cs-CZ" dirty="0"/>
              <a:t>Především útoky Palestinců na Židy</a:t>
            </a:r>
          </a:p>
          <a:p>
            <a:pPr lvl="1"/>
            <a:r>
              <a:rPr lang="cs-CZ" dirty="0"/>
              <a:t>Mezinárodní konference (Šarm </a:t>
            </a:r>
            <a:r>
              <a:rPr lang="cs-CZ" dirty="0" err="1"/>
              <a:t>aš-Šajch</a:t>
            </a:r>
            <a:r>
              <a:rPr lang="cs-CZ" dirty="0"/>
              <a:t>) – účast Egypta, Jordánska, USA a OSN</a:t>
            </a:r>
          </a:p>
          <a:p>
            <a:pPr lvl="1"/>
            <a:r>
              <a:rPr lang="cs-CZ" dirty="0"/>
              <a:t>Washingtonská konference – neúspěšná</a:t>
            </a:r>
          </a:p>
          <a:p>
            <a:pPr lvl="1"/>
            <a:r>
              <a:rPr lang="cs-CZ" dirty="0"/>
              <a:t>Počet obětí (rok 2000) – 300-350 lidí</a:t>
            </a:r>
          </a:p>
          <a:p>
            <a:pPr lvl="1"/>
            <a:r>
              <a:rPr lang="cs-CZ" dirty="0"/>
              <a:t>Počet obětí (2001 – 2005) – 600-700 lidí</a:t>
            </a:r>
          </a:p>
          <a:p>
            <a:pPr lvl="1"/>
            <a:r>
              <a:rPr lang="cs-CZ" dirty="0"/>
              <a:t>Zbudována </a:t>
            </a:r>
            <a:r>
              <a:rPr lang="cs-CZ" b="1" i="1" dirty="0"/>
              <a:t>Izraelská bezpečnostní bariéra</a:t>
            </a:r>
          </a:p>
          <a:p>
            <a:pPr lvl="1"/>
            <a:r>
              <a:rPr lang="cs-CZ" dirty="0"/>
              <a:t>2005 - úplné </a:t>
            </a:r>
            <a:r>
              <a:rPr lang="cs-CZ" b="1" i="1" dirty="0"/>
              <a:t>stažení izraelských jednotek z Gazy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49" y="707796"/>
            <a:ext cx="4085253" cy="2941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53E4BC-0F3A-48C0-992E-225A01A16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449" y="3952875"/>
            <a:ext cx="4064000" cy="254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98980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Izraelsko-palestinský konflikt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89171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Současnost</a:t>
            </a:r>
          </a:p>
          <a:p>
            <a:endParaRPr lang="cs-CZ" sz="500" dirty="0"/>
          </a:p>
          <a:p>
            <a:pPr lvl="1"/>
            <a:r>
              <a:rPr lang="cs-CZ" dirty="0"/>
              <a:t>Ostřelování izraelských měst z Gazy (</a:t>
            </a:r>
            <a:r>
              <a:rPr lang="cs-CZ" dirty="0" err="1"/>
              <a:t>Hamás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Nálety a pozemní útoky (Izraelská armáda)</a:t>
            </a:r>
          </a:p>
          <a:p>
            <a:pPr lvl="1"/>
            <a:r>
              <a:rPr lang="cs-CZ" dirty="0"/>
              <a:t>Teroristické útoky (</a:t>
            </a:r>
            <a:r>
              <a:rPr lang="cs-CZ" dirty="0" err="1"/>
              <a:t>Hamás</a:t>
            </a:r>
            <a:r>
              <a:rPr lang="cs-CZ" dirty="0"/>
              <a:t>, </a:t>
            </a:r>
            <a:r>
              <a:rPr lang="cs-CZ" dirty="0" err="1"/>
              <a:t>Hizballáh</a:t>
            </a:r>
            <a:r>
              <a:rPr lang="cs-CZ" dirty="0"/>
              <a:t>, sionistické skupiny)</a:t>
            </a:r>
          </a:p>
          <a:p>
            <a:pPr lvl="1"/>
            <a:r>
              <a:rPr lang="cs-CZ" dirty="0"/>
              <a:t>Humanitární pomoc (dodávky jídla, budování škol, lékařský personál)</a:t>
            </a:r>
          </a:p>
          <a:p>
            <a:pPr lvl="1"/>
            <a:r>
              <a:rPr lang="cs-CZ" dirty="0"/>
              <a:t>Izrael finančně a vojensky podporován USA</a:t>
            </a:r>
          </a:p>
          <a:p>
            <a:pPr lvl="1"/>
            <a:r>
              <a:rPr lang="cs-CZ" dirty="0"/>
              <a:t>Palestinští radikálové podporováni okolními arabskými státy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DCCCAFAA-EFF2-49DD-ACF2-639648E751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167" y="618412"/>
            <a:ext cx="4215882" cy="2810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1997E68-E9CB-4D80-B777-40FDB287BB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059" y="3682287"/>
            <a:ext cx="4215882" cy="2971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473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7D9FD-A5E8-4177-A217-EBD9E8A32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Izraelsko-palestinský konflikt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61212F-5031-4025-8287-9130320A9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92216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Souhrn příčin konfliktu</a:t>
            </a:r>
          </a:p>
          <a:p>
            <a:endParaRPr lang="cs-CZ" sz="600" dirty="0"/>
          </a:p>
          <a:p>
            <a:pPr lvl="1"/>
            <a:r>
              <a:rPr lang="cs-CZ" dirty="0"/>
              <a:t>Historické spory</a:t>
            </a:r>
          </a:p>
          <a:p>
            <a:pPr lvl="1"/>
            <a:r>
              <a:rPr lang="cs-CZ" dirty="0"/>
              <a:t>Etnický a náboženský konflikt</a:t>
            </a:r>
          </a:p>
          <a:p>
            <a:pPr lvl="1"/>
            <a:r>
              <a:rPr lang="cs-CZ" dirty="0"/>
              <a:t>Nízká životní úroveň Palestinců</a:t>
            </a:r>
          </a:p>
          <a:p>
            <a:pPr lvl="1"/>
            <a:r>
              <a:rPr lang="cs-CZ" dirty="0"/>
              <a:t>Přítomnost a vliv radikálních a teroristických skupin</a:t>
            </a:r>
          </a:p>
          <a:p>
            <a:pPr lvl="1"/>
            <a:r>
              <a:rPr lang="cs-CZ" dirty="0"/>
              <a:t>Přítomnost izraelských jednotek na území Palestiny</a:t>
            </a:r>
          </a:p>
          <a:p>
            <a:pPr lvl="1"/>
            <a:r>
              <a:rPr lang="cs-CZ" dirty="0"/>
              <a:t>Pře o svatá místa (Jeruzalém a Chrámová hora)</a:t>
            </a:r>
          </a:p>
          <a:p>
            <a:pPr lvl="1"/>
            <a:r>
              <a:rPr lang="cs-CZ" dirty="0"/>
              <a:t>Spor o Palestinské uprchlíky na území Izraele</a:t>
            </a:r>
          </a:p>
          <a:p>
            <a:pPr lvl="1"/>
            <a:r>
              <a:rPr lang="cs-CZ" dirty="0"/>
              <a:t>Navrácení území Palestině na základě „Zelené linie“</a:t>
            </a:r>
          </a:p>
          <a:p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E7EFDAE4-B254-4DC1-808D-D5983938CD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32" y="2348139"/>
            <a:ext cx="6102604" cy="3035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2186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79218ED-393C-4AFF-AB06-7843756D1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38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800" b="1" dirty="0"/>
              <a:t>Děkuji za pozornost.</a:t>
            </a:r>
          </a:p>
        </p:txBody>
      </p:sp>
    </p:spTree>
    <p:extLst>
      <p:ext uri="{BB962C8B-B14F-4D97-AF65-F5344CB8AC3E}">
        <p14:creationId xmlns:p14="http://schemas.microsoft.com/office/powerpoint/2010/main" val="2120628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E4882-A25E-4115-933B-E7CCE476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Zdroje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D7400B-8DF8-414E-B484-F357831A4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hlinkClick r:id="rId2"/>
              </a:rPr>
              <a:t>https://www.bbc.com/news/world-middle-east-14628835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https://www.bbc.com/news/world-middle-east-29123668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4"/>
              </a:rPr>
              <a:t>https://www.bbc.com/news/world-middle-east-14630174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5"/>
              </a:rPr>
              <a:t>https://www.vox.com/cards/israel-palestine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6"/>
              </a:rPr>
              <a:t>https://www.cfr.org/interactives/global-conflict-tracker#!/conflict/israeli-palestinian-conflict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7"/>
              </a:rPr>
              <a:t>https://www.bbc.co.uk/newsround/20436092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6673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838199" y="2048607"/>
            <a:ext cx="5817577" cy="412835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Přes 8 milionů obyvatel (76% populace tvoří Židé)</a:t>
            </a:r>
          </a:p>
          <a:p>
            <a:r>
              <a:rPr lang="cs-CZ" dirty="0"/>
              <a:t>Jeruzalém</a:t>
            </a:r>
          </a:p>
          <a:p>
            <a:r>
              <a:rPr lang="cs-CZ" dirty="0"/>
              <a:t>Hebrejština, regionálně arabština</a:t>
            </a:r>
          </a:p>
          <a:p>
            <a:r>
              <a:rPr lang="cs-CZ" dirty="0"/>
              <a:t>Judaismus (40%), islám (16%), křesťanství (9%)</a:t>
            </a:r>
          </a:p>
          <a:p>
            <a:endParaRPr lang="cs-CZ" dirty="0"/>
          </a:p>
          <a:p>
            <a:r>
              <a:rPr lang="cs-CZ" dirty="0"/>
              <a:t>Parlamentní republika</a:t>
            </a:r>
          </a:p>
          <a:p>
            <a:r>
              <a:rPr lang="cs-CZ" dirty="0"/>
              <a:t>Vláda v čele s premiérem – </a:t>
            </a:r>
            <a:r>
              <a:rPr lang="cs-CZ" b="1" i="1" dirty="0"/>
              <a:t>Benjamin </a:t>
            </a:r>
            <a:r>
              <a:rPr lang="cs-CZ" b="1" i="1" dirty="0" err="1"/>
              <a:t>Netanjahu</a:t>
            </a:r>
            <a:endParaRPr lang="cs-CZ" b="1" i="1" dirty="0"/>
          </a:p>
          <a:p>
            <a:r>
              <a:rPr lang="cs-CZ" b="1" i="1" dirty="0" err="1"/>
              <a:t>Kneset</a:t>
            </a:r>
            <a:r>
              <a:rPr lang="cs-CZ" dirty="0"/>
              <a:t> (parlament)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234" y="1825625"/>
            <a:ext cx="4525566" cy="35917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67" y="428697"/>
            <a:ext cx="1647825" cy="1198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628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Administrativní dělení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Šest distriktů</a:t>
            </a:r>
          </a:p>
          <a:p>
            <a:pPr lvl="1"/>
            <a:r>
              <a:rPr lang="cs-CZ" dirty="0"/>
              <a:t>Centrální</a:t>
            </a:r>
          </a:p>
          <a:p>
            <a:pPr lvl="1"/>
            <a:r>
              <a:rPr lang="cs-CZ" dirty="0"/>
              <a:t>Haifský</a:t>
            </a:r>
          </a:p>
          <a:p>
            <a:pPr lvl="1"/>
            <a:r>
              <a:rPr lang="cs-CZ" dirty="0"/>
              <a:t>Jeruzalémský</a:t>
            </a:r>
          </a:p>
          <a:p>
            <a:pPr lvl="1"/>
            <a:r>
              <a:rPr lang="cs-CZ" dirty="0"/>
              <a:t>Severní</a:t>
            </a:r>
          </a:p>
          <a:p>
            <a:pPr lvl="1"/>
            <a:r>
              <a:rPr lang="cs-CZ" dirty="0"/>
              <a:t>Jižní</a:t>
            </a:r>
          </a:p>
          <a:p>
            <a:pPr lvl="1"/>
            <a:r>
              <a:rPr lang="cs-CZ" dirty="0"/>
              <a:t>Telavivský</a:t>
            </a:r>
          </a:p>
          <a:p>
            <a:pPr lvl="1"/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866" y="627731"/>
            <a:ext cx="2889621" cy="5602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1667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Stát</a:t>
            </a:r>
            <a:r>
              <a:rPr lang="cs-CZ" dirty="0"/>
              <a:t> </a:t>
            </a:r>
            <a:r>
              <a:rPr lang="cs-CZ" b="1" dirty="0"/>
              <a:t>Palestina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30115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Částečně uznán (134 ze 193 států OSN)</a:t>
            </a:r>
          </a:p>
          <a:p>
            <a:r>
              <a:rPr lang="cs-CZ" dirty="0"/>
              <a:t>Cca 6200 km2, 4 miliony obyvatel na území (celkově přes 10 milionů)</a:t>
            </a:r>
          </a:p>
          <a:p>
            <a:r>
              <a:rPr lang="cs-CZ" dirty="0" err="1"/>
              <a:t>Ramalláh</a:t>
            </a:r>
            <a:r>
              <a:rPr lang="cs-CZ" dirty="0"/>
              <a:t>, nároky na Východní Jeruzalém</a:t>
            </a:r>
          </a:p>
          <a:p>
            <a:r>
              <a:rPr lang="cs-CZ" dirty="0"/>
              <a:t>Arabština</a:t>
            </a:r>
          </a:p>
          <a:p>
            <a:r>
              <a:rPr lang="cs-CZ" dirty="0"/>
              <a:t>Islám (80%), křesťanství (10%)</a:t>
            </a:r>
          </a:p>
          <a:p>
            <a:endParaRPr lang="cs-CZ" dirty="0"/>
          </a:p>
          <a:p>
            <a:r>
              <a:rPr lang="cs-CZ" dirty="0"/>
              <a:t>Republika</a:t>
            </a:r>
          </a:p>
          <a:p>
            <a:r>
              <a:rPr lang="cs-CZ" b="1" i="1" dirty="0"/>
              <a:t>OOP (Organizace pro osvobození Palestiny)</a:t>
            </a:r>
          </a:p>
          <a:p>
            <a:r>
              <a:rPr lang="cs-CZ" dirty="0"/>
              <a:t>Vláda v čele s premiérem, prezident a předseda OOP </a:t>
            </a:r>
            <a:r>
              <a:rPr lang="cs-CZ" b="1" i="1" dirty="0" err="1"/>
              <a:t>Mahmúd</a:t>
            </a:r>
            <a:r>
              <a:rPr lang="cs-CZ" b="1" i="1" dirty="0"/>
              <a:t> </a:t>
            </a:r>
            <a:r>
              <a:rPr lang="cs-CZ" b="1" i="1" dirty="0" err="1"/>
              <a:t>Abbás</a:t>
            </a:r>
            <a:endParaRPr lang="cs-CZ" b="1" i="1" dirty="0"/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53" y="1690688"/>
            <a:ext cx="3903347" cy="4343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15" y="523082"/>
            <a:ext cx="1995855" cy="997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171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Palestinská</a:t>
            </a:r>
            <a:r>
              <a:rPr lang="cs-CZ" dirty="0"/>
              <a:t> </a:t>
            </a:r>
            <a:r>
              <a:rPr lang="cs-CZ" b="1" dirty="0"/>
              <a:t>Autonomie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554822" cy="4351338"/>
          </a:xfrm>
        </p:spPr>
        <p:txBody>
          <a:bodyPr>
            <a:normAutofit/>
          </a:bodyPr>
          <a:lstStyle/>
          <a:p>
            <a:r>
              <a:rPr lang="en-US" b="1" i="1" dirty="0"/>
              <a:t>The Interim Agreement on the West Bank and the Gaza Strip</a:t>
            </a:r>
            <a:r>
              <a:rPr lang="cs-CZ" b="1" i="1" dirty="0"/>
              <a:t> </a:t>
            </a:r>
            <a:r>
              <a:rPr lang="cs-CZ" dirty="0"/>
              <a:t>(zóny A,B,C) – Oslo</a:t>
            </a:r>
          </a:p>
          <a:p>
            <a:endParaRPr lang="cs-CZ" sz="500" dirty="0"/>
          </a:p>
          <a:p>
            <a:r>
              <a:rPr lang="cs-CZ" dirty="0"/>
              <a:t>Zóny A – palestinská samospráva, bez přítomnosti izraelských vojenských a policejních jednotek</a:t>
            </a:r>
          </a:p>
          <a:p>
            <a:r>
              <a:rPr lang="cs-CZ" dirty="0"/>
              <a:t>Zóny B – sdílená palestinská a izraelská samospráva, civilní pořádkové jednotky</a:t>
            </a:r>
          </a:p>
          <a:p>
            <a:r>
              <a:rPr lang="cs-CZ" dirty="0"/>
              <a:t>Zóny C – výhradně izraelská samospráva, vojenská přítomnost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98" y="810611"/>
            <a:ext cx="3815502" cy="5236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445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/>
              <a:t>Historie území před 20. stoletím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008845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osídlení izraelitských kmenů a </a:t>
            </a:r>
            <a:r>
              <a:rPr lang="cs-CZ" dirty="0" err="1"/>
              <a:t>Pelištejců</a:t>
            </a:r>
            <a:r>
              <a:rPr lang="cs-CZ" dirty="0"/>
              <a:t> (původně z Kréty) – městské státy</a:t>
            </a:r>
          </a:p>
          <a:p>
            <a:r>
              <a:rPr lang="cs-CZ" dirty="0"/>
              <a:t>12. století př. n. l. – založení Izraelského a Judského království</a:t>
            </a:r>
          </a:p>
          <a:p>
            <a:r>
              <a:rPr lang="cs-CZ" dirty="0"/>
              <a:t>Střídavě nadvláda Asýrie, Babylonie, Makedonie a Egypta</a:t>
            </a:r>
          </a:p>
          <a:p>
            <a:r>
              <a:rPr lang="cs-CZ" dirty="0"/>
              <a:t>Nadvláda Říma (provincie Judea) – regionální správa</a:t>
            </a:r>
          </a:p>
          <a:p>
            <a:r>
              <a:rPr lang="cs-CZ" dirty="0"/>
              <a:t>Součást Byzantské říše</a:t>
            </a:r>
          </a:p>
          <a:p>
            <a:r>
              <a:rPr lang="cs-CZ" dirty="0"/>
              <a:t>7. století n. l. – příchod muslimů do Jeruzaléma</a:t>
            </a:r>
          </a:p>
          <a:p>
            <a:r>
              <a:rPr lang="cs-CZ" dirty="0"/>
              <a:t>11. a 12. století – křížové výpravy (Království Jeruzalémské)</a:t>
            </a:r>
          </a:p>
          <a:p>
            <a:r>
              <a:rPr lang="cs-CZ" dirty="0"/>
              <a:t>16. století-konec WW1 - Osmanská říše</a:t>
            </a:r>
          </a:p>
          <a:p>
            <a:r>
              <a:rPr lang="cs-CZ" dirty="0"/>
              <a:t>Po WW1 – britský protektorát Palestina</a:t>
            </a:r>
          </a:p>
          <a:p>
            <a:r>
              <a:rPr lang="cs-CZ" dirty="0"/>
              <a:t>Přelom 19. a 20. století – masová imigrace Židů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70" y="748885"/>
            <a:ext cx="3038630" cy="55587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4572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Izraelsko-palestinský konflikt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6728927" cy="4452083"/>
          </a:xfrm>
        </p:spPr>
        <p:txBody>
          <a:bodyPr>
            <a:normAutofit/>
          </a:bodyPr>
          <a:lstStyle/>
          <a:p>
            <a:r>
              <a:rPr lang="cs-CZ" dirty="0"/>
              <a:t>Britský mandát Palestina</a:t>
            </a:r>
          </a:p>
          <a:p>
            <a:endParaRPr lang="cs-CZ" sz="500" dirty="0"/>
          </a:p>
          <a:p>
            <a:pPr lvl="1"/>
            <a:r>
              <a:rPr lang="cs-CZ" dirty="0"/>
              <a:t>Pařížská konference (1919) – </a:t>
            </a:r>
            <a:r>
              <a:rPr lang="cs-CZ" b="1" i="1" dirty="0"/>
              <a:t>Britský mandát Palestina</a:t>
            </a:r>
          </a:p>
          <a:p>
            <a:pPr lvl="1"/>
            <a:r>
              <a:rPr lang="cs-CZ" dirty="0"/>
              <a:t>Plány na zřízení „židovské domoviny“ (Společnost národů, Kongres USA)</a:t>
            </a:r>
          </a:p>
          <a:p>
            <a:pPr lvl="1"/>
            <a:r>
              <a:rPr lang="cs-CZ" dirty="0"/>
              <a:t>Sílící </a:t>
            </a:r>
            <a:r>
              <a:rPr lang="cs-CZ" b="1" i="1" dirty="0"/>
              <a:t>sionismus</a:t>
            </a:r>
          </a:p>
          <a:p>
            <a:pPr lvl="1"/>
            <a:r>
              <a:rPr lang="cs-CZ" dirty="0"/>
              <a:t>1920 - masová imigrace Židů</a:t>
            </a:r>
          </a:p>
          <a:p>
            <a:pPr lvl="1"/>
            <a:r>
              <a:rPr lang="cs-CZ" dirty="0"/>
              <a:t>Vykupování země od Arabů </a:t>
            </a:r>
          </a:p>
          <a:p>
            <a:pPr lvl="1"/>
            <a:r>
              <a:rPr lang="cs-CZ" dirty="0"/>
              <a:t>1929 – nepokoje (svatá místa a náboženské tradice)</a:t>
            </a:r>
          </a:p>
          <a:p>
            <a:pPr lvl="1"/>
            <a:r>
              <a:rPr lang="cs-CZ" dirty="0"/>
              <a:t>Demonstrace a útoky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460" y="1572333"/>
            <a:ext cx="3492340" cy="44940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7750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Izraelsko-palestinský konflikt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591977"/>
            <a:ext cx="6063762" cy="495829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Britský mandát Palestina</a:t>
            </a:r>
          </a:p>
          <a:p>
            <a:endParaRPr lang="cs-CZ" sz="600" dirty="0"/>
          </a:p>
          <a:p>
            <a:pPr lvl="1"/>
            <a:r>
              <a:rPr lang="cs-CZ" dirty="0"/>
              <a:t>1936 – 1939 – arabské povstání</a:t>
            </a:r>
          </a:p>
          <a:p>
            <a:pPr lvl="1"/>
            <a:r>
              <a:rPr lang="cs-CZ" dirty="0"/>
              <a:t>Útoky na Židy a jejich majetek</a:t>
            </a:r>
          </a:p>
          <a:p>
            <a:pPr lvl="1"/>
            <a:r>
              <a:rPr lang="cs-CZ" b="1" i="1" dirty="0"/>
              <a:t>Bílá kniha </a:t>
            </a:r>
            <a:r>
              <a:rPr lang="cs-CZ" dirty="0"/>
              <a:t>– omezení židovské imigrace</a:t>
            </a:r>
          </a:p>
          <a:p>
            <a:pPr lvl="1"/>
            <a:r>
              <a:rPr lang="cs-CZ" b="1" i="1" dirty="0" err="1"/>
              <a:t>Irgun</a:t>
            </a:r>
            <a:r>
              <a:rPr lang="cs-CZ" dirty="0"/>
              <a:t> – atentáty sionistů na britské cíle</a:t>
            </a:r>
          </a:p>
          <a:p>
            <a:pPr lvl="1"/>
            <a:r>
              <a:rPr lang="cs-CZ" dirty="0"/>
              <a:t>1947 - Plán na rozdělení Palestiny (OSN)</a:t>
            </a:r>
          </a:p>
          <a:p>
            <a:pPr lvl="1"/>
            <a:r>
              <a:rPr lang="cs-CZ" dirty="0"/>
              <a:t>Občanská válka</a:t>
            </a:r>
          </a:p>
          <a:p>
            <a:pPr lvl="1"/>
            <a:r>
              <a:rPr lang="cs-CZ" dirty="0"/>
              <a:t>Útoky arabských Palestinců na židovské osady - </a:t>
            </a:r>
            <a:r>
              <a:rPr lang="cs-CZ" b="1" i="1" dirty="0" err="1"/>
              <a:t>Amín</a:t>
            </a:r>
            <a:r>
              <a:rPr lang="cs-CZ" b="1" i="1" dirty="0"/>
              <a:t> al-</a:t>
            </a:r>
            <a:r>
              <a:rPr lang="cs-CZ" b="1" i="1" dirty="0" err="1"/>
              <a:t>Husajní</a:t>
            </a:r>
            <a:endParaRPr lang="cs-CZ" b="1" i="1" dirty="0"/>
          </a:p>
          <a:p>
            <a:pPr lvl="1"/>
            <a:endParaRPr lang="cs-CZ" dirty="0"/>
          </a:p>
          <a:p>
            <a:r>
              <a:rPr lang="cs-CZ" dirty="0"/>
              <a:t>První arabsko-izraelská válka</a:t>
            </a:r>
          </a:p>
          <a:p>
            <a:endParaRPr lang="cs-CZ" sz="600" dirty="0"/>
          </a:p>
          <a:p>
            <a:pPr lvl="1"/>
            <a:r>
              <a:rPr lang="cs-CZ" dirty="0"/>
              <a:t>1948 – odchod Britů, vyhlášení nezávislosti Izraele</a:t>
            </a:r>
          </a:p>
          <a:p>
            <a:pPr lvl="1"/>
            <a:r>
              <a:rPr lang="cs-CZ" dirty="0"/>
              <a:t>Začátek „</a:t>
            </a:r>
            <a:r>
              <a:rPr lang="cs-CZ" b="1" i="1" dirty="0"/>
              <a:t>války o nezávislost</a:t>
            </a:r>
            <a:r>
              <a:rPr lang="cs-CZ" dirty="0"/>
              <a:t>“</a:t>
            </a:r>
          </a:p>
          <a:p>
            <a:pPr lvl="1"/>
            <a:r>
              <a:rPr lang="cs-CZ" dirty="0"/>
              <a:t>Arabská koalice proti izraelské armádě</a:t>
            </a:r>
          </a:p>
          <a:p>
            <a:pPr lvl="1"/>
            <a:r>
              <a:rPr lang="cs-CZ" dirty="0"/>
              <a:t>1949 – příměří, </a:t>
            </a:r>
            <a:r>
              <a:rPr lang="cs-CZ" b="1" i="1" dirty="0"/>
              <a:t>Zelená linie</a:t>
            </a:r>
          </a:p>
          <a:p>
            <a:pPr lvl="1"/>
            <a:r>
              <a:rPr lang="cs-CZ" dirty="0"/>
              <a:t>Emigrace cca 80% arabské populace do sousedních zemí – Palestinský exodus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425" y="742734"/>
            <a:ext cx="3665376" cy="2639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349" y="3741576"/>
            <a:ext cx="4253452" cy="2552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6786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Izraelsko-palestinský konflikt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870331" cy="457517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Křehký „mír“</a:t>
            </a:r>
          </a:p>
          <a:p>
            <a:endParaRPr lang="cs-CZ" sz="600" dirty="0"/>
          </a:p>
          <a:p>
            <a:pPr lvl="1"/>
            <a:r>
              <a:rPr lang="cs-CZ" dirty="0"/>
              <a:t>Organizované útoky z území okupovaných Egyptem a Jordánskem</a:t>
            </a:r>
          </a:p>
          <a:p>
            <a:pPr lvl="1"/>
            <a:r>
              <a:rPr lang="cs-CZ" dirty="0"/>
              <a:t>1951 – vznik </a:t>
            </a:r>
            <a:r>
              <a:rPr lang="cs-CZ" b="1" i="1" dirty="0" err="1"/>
              <a:t>Mosadu</a:t>
            </a:r>
            <a:r>
              <a:rPr lang="cs-CZ" dirty="0"/>
              <a:t> (rozvědka)</a:t>
            </a:r>
          </a:p>
          <a:p>
            <a:pPr lvl="1"/>
            <a:r>
              <a:rPr lang="cs-CZ" dirty="0"/>
              <a:t>1959 – vznik </a:t>
            </a:r>
            <a:r>
              <a:rPr lang="cs-CZ" b="1" i="1" dirty="0" err="1"/>
              <a:t>Fatáhu</a:t>
            </a:r>
            <a:r>
              <a:rPr lang="cs-CZ" dirty="0"/>
              <a:t> (Jásir Arafat)</a:t>
            </a:r>
          </a:p>
          <a:p>
            <a:pPr lvl="1"/>
            <a:r>
              <a:rPr lang="cs-CZ" dirty="0"/>
              <a:t>1965 – vznik </a:t>
            </a:r>
            <a:r>
              <a:rPr lang="cs-CZ" b="1" i="1" dirty="0"/>
              <a:t>OOP</a:t>
            </a:r>
            <a:r>
              <a:rPr lang="cs-CZ" dirty="0"/>
              <a:t> (Fatáh jako frakce)</a:t>
            </a:r>
          </a:p>
          <a:p>
            <a:pPr lvl="1"/>
            <a:endParaRPr lang="cs-CZ" dirty="0"/>
          </a:p>
          <a:p>
            <a:r>
              <a:rPr lang="cs-CZ" dirty="0"/>
              <a:t>Šestidenní válka (1967)</a:t>
            </a:r>
          </a:p>
          <a:p>
            <a:endParaRPr lang="cs-CZ" sz="600" dirty="0"/>
          </a:p>
          <a:p>
            <a:pPr lvl="1"/>
            <a:r>
              <a:rPr lang="cs-CZ" dirty="0"/>
              <a:t>Stažení jednotek OSN ze Sinaje na výzvu Egypta</a:t>
            </a:r>
          </a:p>
          <a:p>
            <a:pPr lvl="1"/>
            <a:r>
              <a:rPr lang="cs-CZ" dirty="0"/>
              <a:t>Vojenský pakt – Egypt, Sýrie, Jordánsko, Irák</a:t>
            </a:r>
          </a:p>
          <a:p>
            <a:pPr lvl="1"/>
            <a:r>
              <a:rPr lang="cs-CZ" dirty="0"/>
              <a:t>Útok Izraele – dobytí Golanských výšin, pásma Gazy, Sinaje a západního břehu Jordánu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11" y="774546"/>
            <a:ext cx="3206189" cy="2102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22" y="3286123"/>
            <a:ext cx="4419378" cy="2927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2770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956</Words>
  <Application>Microsoft Office PowerPoint</Application>
  <PresentationFormat>Širokoúhlá obrazovka</PresentationFormat>
  <Paragraphs>165</Paragraphs>
  <Slides>17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Objekt prostředí balíčkovače</vt:lpstr>
      <vt:lpstr>Izraelsko-palestinský konflikt</vt:lpstr>
      <vt:lpstr>Izrael</vt:lpstr>
      <vt:lpstr>Izrael</vt:lpstr>
      <vt:lpstr>Stát Palestina</vt:lpstr>
      <vt:lpstr>Palestinská Autonomie</vt:lpstr>
      <vt:lpstr>Historie území před 20. stoletím</vt:lpstr>
      <vt:lpstr>Izraelsko-palestinský konflikt</vt:lpstr>
      <vt:lpstr>Izraelsko-palestinský konflikt</vt:lpstr>
      <vt:lpstr>Izraelsko-palestinský konflikt</vt:lpstr>
      <vt:lpstr>Izraelsko-palestinský konflikt</vt:lpstr>
      <vt:lpstr>Izraelsko-palestinský konflikt</vt:lpstr>
      <vt:lpstr>Izraelsko-palestinský konflikt</vt:lpstr>
      <vt:lpstr>Izraelsko-palestinský konflikt</vt:lpstr>
      <vt:lpstr>Izraelsko-palestinský konflikt</vt:lpstr>
      <vt:lpstr>Izraelsko-palestinský konflikt</vt:lpstr>
      <vt:lpstr>Děkuji za pozornost.</vt:lpstr>
      <vt:lpstr>Zdroje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Izraelsko-palestinský konflikt</dc:title>
  <dc:creator>Lukáš Tecl</dc:creator>
  <cp:lastModifiedBy>Serpent</cp:lastModifiedBy>
  <cp:revision>88</cp:revision>
  <dcterms:created xsi:type="dcterms:W3CDTF">2018-10-04T11:19:15Z</dcterms:created>
  <dcterms:modified xsi:type="dcterms:W3CDTF">2018-10-10T23:31:50Z</dcterms:modified>
</cp:coreProperties>
</file>