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sldIdLst>
    <p:sldId id="256" r:id="rId2"/>
    <p:sldId id="257" r:id="rId3"/>
    <p:sldId id="268" r:id="rId4"/>
    <p:sldId id="269" r:id="rId5"/>
    <p:sldId id="272" r:id="rId6"/>
    <p:sldId id="273" r:id="rId7"/>
    <p:sldId id="264" r:id="rId8"/>
    <p:sldId id="261" r:id="rId9"/>
    <p:sldId id="274" r:id="rId10"/>
    <p:sldId id="266" r:id="rId11"/>
    <p:sldId id="25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9905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867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9550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4372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7DE6118-2437-4B30-8E3C-4D2BE6020583}" type="datetimeFigureOut">
              <a:rPr lang="en-US" smtClean="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7272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Date Placeholder 7"/>
          <p:cNvSpPr>
            <a:spLocks noGrp="1"/>
          </p:cNvSpPr>
          <p:nvPr>
            <p:ph type="dt" sz="half" idx="10"/>
          </p:nvPr>
        </p:nvSpPr>
        <p:spPr/>
        <p:txBody>
          <a:bodyPr/>
          <a:lstStyle/>
          <a:p>
            <a:fld id="{87DE6118-2437-4B30-8E3C-4D2BE6020583}" type="datetimeFigureOut">
              <a:rPr lang="en-US" smtClean="0"/>
              <a:t>10/4/2018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882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 name="Date Placeholder 1"/>
          <p:cNvSpPr>
            <a:spLocks noGrp="1"/>
          </p:cNvSpPr>
          <p:nvPr>
            <p:ph type="dt" sz="half" idx="10"/>
          </p:nvPr>
        </p:nvSpPr>
        <p:spPr/>
        <p:txBody>
          <a:bodyPr/>
          <a:lstStyle/>
          <a:p>
            <a:fld id="{87DE6118-2437-4B30-8E3C-4D2BE6020583}" type="datetimeFigureOut">
              <a:rPr lang="en-US" smtClean="0"/>
              <a:t>10/4/2018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2457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2" name="Date Placeholder 1"/>
          <p:cNvSpPr>
            <a:spLocks noGrp="1"/>
          </p:cNvSpPr>
          <p:nvPr>
            <p:ph type="dt" sz="half" idx="10"/>
          </p:nvPr>
        </p:nvSpPr>
        <p:spPr/>
        <p:txBody>
          <a:bodyPr/>
          <a:lstStyle/>
          <a:p>
            <a:fld id="{87DE6118-2437-4B30-8E3C-4D2BE6020583}" type="datetimeFigureOut">
              <a:rPr lang="en-US" smtClean="0"/>
              <a:t>10/4/2018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5799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DE6118-2437-4B30-8E3C-4D2BE6020583}"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3560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cs-CZ" smtClean="0"/>
              <a:t>Kliknutím lze upravit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87DE6118-2437-4B30-8E3C-4D2BE6020583}" type="datetimeFigureOut">
              <a:rPr lang="en-US" smtClean="0"/>
              <a:pPr/>
              <a:t>10/4/2018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8489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87DE6118-2437-4B30-8E3C-4D2BE6020583}" type="datetimeFigureOut">
              <a:rPr lang="en-US" smtClean="0"/>
              <a:pPr/>
              <a:t>10/4/2018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9238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87DE6118-2437-4B30-8E3C-4D2BE6020583}" type="datetimeFigureOut">
              <a:rPr lang="en-US" smtClean="0"/>
              <a:pPr/>
              <a:t>10/4/2018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9356316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Rs8xKSzzQg" TargetMode="External"/><Relationship Id="rId2" Type="http://schemas.openxmlformats.org/officeDocument/2006/relationships/hyperlink" Target="https://zpravy.idnes.cz/afrika-libye-italie-migrace-grafika-mapa-f00-/zahranicni.aspx?c=A160831_2269912_zahranicni_ah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rozvojovka.cz/clanky/1880-migrace-z-africkych-statu-do-evropy.htm" TargetMode="External"/><Relationship Id="rId2" Type="http://schemas.openxmlformats.org/officeDocument/2006/relationships/hyperlink" Target="https://www.businessinfo.cz/cs/clanky/nigerie-zakladni-charakteristika-teritoria-19118.html" TargetMode="External"/><Relationship Id="rId1" Type="http://schemas.openxmlformats.org/officeDocument/2006/relationships/slideLayout" Target="../slideLayouts/slideLayout2.xml"/><Relationship Id="rId6" Type="http://schemas.openxmlformats.org/officeDocument/2006/relationships/hyperlink" Target="https://theses.cz/id/0jwxvn/diplomka-AF.pdf" TargetMode="External"/><Relationship Id="rId5" Type="http://schemas.openxmlformats.org/officeDocument/2006/relationships/hyperlink" Target="https://zpravy.idnes.cz/afrika-libye-italie-migrace-grafika-mapa-f00-/zahranicni.aspx?c=A160831_2269912_zahranicni_aha" TargetMode="External"/><Relationship Id="rId4" Type="http://schemas.openxmlformats.org/officeDocument/2006/relationships/hyperlink" Target="http://www.afrikaonline.cz/view.php?cisloclanku=201705120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Nigérie a příčiny migrace z Afriky</a:t>
            </a:r>
            <a:endParaRPr lang="cs-CZ" dirty="0"/>
          </a:p>
        </p:txBody>
      </p:sp>
      <p:sp>
        <p:nvSpPr>
          <p:cNvPr id="3" name="Podnadpis 2"/>
          <p:cNvSpPr>
            <a:spLocks noGrp="1"/>
          </p:cNvSpPr>
          <p:nvPr>
            <p:ph type="subTitle" idx="1"/>
          </p:nvPr>
        </p:nvSpPr>
        <p:spPr>
          <a:xfrm>
            <a:off x="748075" y="5231287"/>
            <a:ext cx="6831673" cy="1086237"/>
          </a:xfrm>
        </p:spPr>
        <p:txBody>
          <a:bodyPr/>
          <a:lstStyle/>
          <a:p>
            <a:pPr algn="l"/>
            <a:r>
              <a:rPr lang="cs-CZ" dirty="0" smtClean="0"/>
              <a:t>Mezinárodní vztahy – seminář</a:t>
            </a:r>
          </a:p>
          <a:p>
            <a:pPr algn="l"/>
            <a:r>
              <a:rPr lang="cs-CZ" dirty="0" smtClean="0"/>
              <a:t>Eva Hrabovská</a:t>
            </a:r>
            <a:endParaRPr lang="cs-CZ" dirty="0"/>
          </a:p>
        </p:txBody>
      </p:sp>
    </p:spTree>
    <p:extLst>
      <p:ext uri="{BB962C8B-B14F-4D97-AF65-F5344CB8AC3E}">
        <p14:creationId xmlns:p14="http://schemas.microsoft.com/office/powerpoint/2010/main" val="188669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Nigérie</a:t>
            </a:r>
            <a:endParaRPr lang="cs-CZ" dirty="0"/>
          </a:p>
        </p:txBody>
      </p:sp>
      <p:sp>
        <p:nvSpPr>
          <p:cNvPr id="3" name="Zástupný symbol pro obsah 2"/>
          <p:cNvSpPr>
            <a:spLocks noGrp="1"/>
          </p:cNvSpPr>
          <p:nvPr>
            <p:ph idx="1"/>
          </p:nvPr>
        </p:nvSpPr>
        <p:spPr>
          <a:xfrm>
            <a:off x="3405628" y="1123837"/>
            <a:ext cx="7315200" cy="5120640"/>
          </a:xfrm>
        </p:spPr>
        <p:txBody>
          <a:bodyPr/>
          <a:lstStyle/>
          <a:p>
            <a:r>
              <a:rPr lang="cs-CZ" sz="2400" dirty="0" smtClean="0"/>
              <a:t>Nejlidnatější země Afriky, 8. nejlidnatější země na světě</a:t>
            </a:r>
          </a:p>
          <a:p>
            <a:r>
              <a:rPr lang="cs-CZ" sz="2400" dirty="0" smtClean="0"/>
              <a:t>Patří k nejbohatším zemím Afriky – ropný průmysl (12. největší vývozce na světě)</a:t>
            </a:r>
          </a:p>
          <a:p>
            <a:r>
              <a:rPr lang="cs-CZ" sz="2400" dirty="0" smtClean="0"/>
              <a:t>Počet obyvatel žijících pod hranicí chudoby je cca 45 %</a:t>
            </a:r>
          </a:p>
          <a:p>
            <a:r>
              <a:rPr lang="cs-CZ" sz="2400" dirty="0" smtClean="0"/>
              <a:t>Náboženství: islám x křesťanství</a:t>
            </a:r>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357" y="3090929"/>
            <a:ext cx="3875431" cy="3625403"/>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202" y="4015697"/>
            <a:ext cx="4048928" cy="2700635"/>
          </a:xfrm>
          <a:prstGeom prst="rect">
            <a:avLst/>
          </a:prstGeom>
        </p:spPr>
      </p:pic>
    </p:spTree>
    <p:extLst>
      <p:ext uri="{BB962C8B-B14F-4D97-AF65-F5344CB8AC3E}">
        <p14:creationId xmlns:p14="http://schemas.microsoft.com/office/powerpoint/2010/main" val="156001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Nigérie </a:t>
            </a:r>
            <a:endParaRPr lang="cs-CZ" dirty="0"/>
          </a:p>
        </p:txBody>
      </p:sp>
      <p:sp>
        <p:nvSpPr>
          <p:cNvPr id="3" name="Zástupný symbol pro obsah 2"/>
          <p:cNvSpPr>
            <a:spLocks noGrp="1"/>
          </p:cNvSpPr>
          <p:nvPr>
            <p:ph idx="1"/>
          </p:nvPr>
        </p:nvSpPr>
        <p:spPr>
          <a:xfrm>
            <a:off x="3644721" y="864108"/>
            <a:ext cx="7539747" cy="5768512"/>
          </a:xfrm>
        </p:spPr>
        <p:txBody>
          <a:bodyPr>
            <a:normAutofit/>
          </a:bodyPr>
          <a:lstStyle/>
          <a:p>
            <a:r>
              <a:rPr lang="cs-CZ" sz="2400" dirty="0" smtClean="0"/>
              <a:t>Šest ozbrojených konfliktů (2017) – Boko </a:t>
            </a:r>
            <a:r>
              <a:rPr lang="cs-CZ" sz="2400" dirty="0" err="1" smtClean="0"/>
              <a:t>Haram</a:t>
            </a:r>
            <a:r>
              <a:rPr lang="cs-CZ" sz="2400" dirty="0" smtClean="0"/>
              <a:t> (sever)</a:t>
            </a:r>
          </a:p>
          <a:p>
            <a:r>
              <a:rPr lang="cs-CZ" sz="2400" dirty="0" smtClean="0"/>
              <a:t>Nerostné bohatství  - nizozemsko-britská společnost těžařská společnost </a:t>
            </a:r>
            <a:r>
              <a:rPr lang="cs-CZ" sz="2400" dirty="0" err="1" smtClean="0"/>
              <a:t>RoyalDutch</a:t>
            </a:r>
            <a:r>
              <a:rPr lang="cs-CZ" sz="2400" dirty="0" smtClean="0"/>
              <a:t> Shell</a:t>
            </a:r>
          </a:p>
          <a:p>
            <a:r>
              <a:rPr lang="cs-CZ" sz="2400" dirty="0" smtClean="0"/>
              <a:t>Hnutí za osvobození delty Nigeru </a:t>
            </a:r>
            <a:r>
              <a:rPr lang="cs-CZ" sz="2400" dirty="0"/>
              <a:t>– MEND - </a:t>
            </a:r>
            <a:r>
              <a:rPr lang="cs-CZ" sz="2400" dirty="0" smtClean="0"/>
              <a:t>bojuje </a:t>
            </a:r>
            <a:r>
              <a:rPr lang="cs-CZ" sz="2400" dirty="0"/>
              <a:t>hlavně proti vykořisťování a útlaku obyvatel delty Nigeru a devastaci životního prostředí federální vládou a zahraničními nadnárodními společnostmi, zabývajícími se těžbou </a:t>
            </a:r>
            <a:r>
              <a:rPr lang="cs-CZ" sz="2400" dirty="0" smtClean="0"/>
              <a:t>ropy </a:t>
            </a:r>
            <a:r>
              <a:rPr lang="cs-CZ" sz="2400" dirty="0"/>
              <a:t>v deltě Nigeru</a:t>
            </a:r>
            <a:r>
              <a:rPr lang="cs-CZ" sz="2400" dirty="0" smtClean="0"/>
              <a:t>.</a:t>
            </a:r>
          </a:p>
          <a:p>
            <a:r>
              <a:rPr lang="cs-CZ" sz="2400" dirty="0" smtClean="0"/>
              <a:t>Korupce</a:t>
            </a:r>
          </a:p>
          <a:p>
            <a:r>
              <a:rPr lang="cs-CZ" sz="2400" dirty="0" smtClean="0"/>
              <a:t>Vysoká kriminalita</a:t>
            </a:r>
          </a:p>
          <a:p>
            <a:endParaRPr lang="cs-CZ" dirty="0"/>
          </a:p>
          <a:p>
            <a:r>
              <a:rPr lang="cs-CZ" dirty="0">
                <a:hlinkClick r:id="rId2"/>
              </a:rPr>
              <a:t>https://zpravy.idnes.cz/afrika-libye-italie-migrace-grafika-mapa-f00-/</a:t>
            </a:r>
            <a:r>
              <a:rPr lang="cs-CZ" dirty="0" smtClean="0">
                <a:hlinkClick r:id="rId2"/>
              </a:rPr>
              <a:t>zahranicni.aspx?c=A160831_2269912_zahranicni_aha</a:t>
            </a:r>
            <a:endParaRPr lang="cs-CZ" dirty="0" smtClean="0"/>
          </a:p>
          <a:p>
            <a:r>
              <a:rPr lang="cs-CZ" dirty="0">
                <a:hlinkClick r:id="rId3"/>
              </a:rPr>
              <a:t>https://</a:t>
            </a:r>
            <a:r>
              <a:rPr lang="cs-CZ" dirty="0" smtClean="0">
                <a:hlinkClick r:id="rId3"/>
              </a:rPr>
              <a:t>www.youtube.com/watch?v=6Rs8xKSzzQg</a:t>
            </a:r>
            <a:endParaRPr lang="cs-CZ" dirty="0" smtClean="0"/>
          </a:p>
          <a:p>
            <a:endParaRPr lang="cs-CZ" dirty="0"/>
          </a:p>
        </p:txBody>
      </p:sp>
    </p:spTree>
    <p:extLst>
      <p:ext uri="{BB962C8B-B14F-4D97-AF65-F5344CB8AC3E}">
        <p14:creationId xmlns:p14="http://schemas.microsoft.com/office/powerpoint/2010/main" val="2267888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br>
              <a:rPr lang="cs-CZ" dirty="0" smtClean="0"/>
            </a:b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www.businessinfo.cz/cs/clanky/nigerie-zakladni-charakteristika-teritoria-19118.html</a:t>
            </a:r>
            <a:endParaRPr lang="cs-CZ" dirty="0" smtClean="0"/>
          </a:p>
          <a:p>
            <a:r>
              <a:rPr lang="cs-CZ" dirty="0">
                <a:hlinkClick r:id="rId3"/>
              </a:rPr>
              <a:t>http://</a:t>
            </a:r>
            <a:r>
              <a:rPr lang="cs-CZ" dirty="0" smtClean="0">
                <a:hlinkClick r:id="rId3"/>
              </a:rPr>
              <a:t>www.rozvojovka.cz/clanky/1880-migrace-z-africkych-statu-do-evropy.htm</a:t>
            </a:r>
            <a:endParaRPr lang="cs-CZ" dirty="0" smtClean="0"/>
          </a:p>
          <a:p>
            <a:r>
              <a:rPr lang="cs-CZ" dirty="0">
                <a:hlinkClick r:id="rId4"/>
              </a:rPr>
              <a:t>http://</a:t>
            </a:r>
            <a:r>
              <a:rPr lang="cs-CZ" dirty="0" smtClean="0">
                <a:hlinkClick r:id="rId4"/>
              </a:rPr>
              <a:t>www.afrikaonline.cz/view.php?cisloclanku=2017051201</a:t>
            </a:r>
            <a:endParaRPr lang="cs-CZ" dirty="0" smtClean="0"/>
          </a:p>
          <a:p>
            <a:r>
              <a:rPr lang="cs-CZ" dirty="0">
                <a:hlinkClick r:id="rId5"/>
              </a:rPr>
              <a:t>https://zpravy.idnes.cz/afrika-libye-italie-migrace-grafika-mapa-f00-/</a:t>
            </a:r>
            <a:r>
              <a:rPr lang="cs-CZ" dirty="0" smtClean="0">
                <a:hlinkClick r:id="rId5"/>
              </a:rPr>
              <a:t>zahranicni.aspx?c=A160831_2269912_zahranicni_aha</a:t>
            </a:r>
            <a:endParaRPr lang="cs-CZ" dirty="0" smtClean="0"/>
          </a:p>
          <a:p>
            <a:endParaRPr lang="cs-CZ" dirty="0"/>
          </a:p>
          <a:p>
            <a:r>
              <a:rPr lang="cs-CZ" dirty="0">
                <a:hlinkClick r:id="rId6"/>
              </a:rPr>
              <a:t>https://</a:t>
            </a:r>
            <a:r>
              <a:rPr lang="cs-CZ" dirty="0" smtClean="0">
                <a:hlinkClick r:id="rId6"/>
              </a:rPr>
              <a:t>theses.cz/id/0jwxvn/diplomka-AF.pdf</a:t>
            </a:r>
            <a:endParaRPr lang="cs-CZ" dirty="0" smtClean="0"/>
          </a:p>
          <a:p>
            <a:endParaRPr lang="cs-CZ" dirty="0"/>
          </a:p>
        </p:txBody>
      </p:sp>
    </p:spTree>
    <p:extLst>
      <p:ext uri="{BB962C8B-B14F-4D97-AF65-F5344CB8AC3E}">
        <p14:creationId xmlns:p14="http://schemas.microsoft.com/office/powerpoint/2010/main" val="269582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400" dirty="0" smtClean="0"/>
              <a:t>Migrace</a:t>
            </a:r>
            <a:endParaRPr lang="cs-CZ" sz="4400" dirty="0"/>
          </a:p>
        </p:txBody>
      </p:sp>
      <p:sp>
        <p:nvSpPr>
          <p:cNvPr id="3" name="Zástupný symbol pro obsah 2"/>
          <p:cNvSpPr>
            <a:spLocks noGrp="1"/>
          </p:cNvSpPr>
          <p:nvPr>
            <p:ph idx="1"/>
          </p:nvPr>
        </p:nvSpPr>
        <p:spPr>
          <a:xfrm>
            <a:off x="3739988" y="777352"/>
            <a:ext cx="7747968" cy="3009035"/>
          </a:xfrm>
        </p:spPr>
        <p:txBody>
          <a:bodyPr>
            <a:normAutofit/>
          </a:bodyPr>
          <a:lstStyle/>
          <a:p>
            <a:r>
              <a:rPr lang="cs-CZ" sz="2400" dirty="0"/>
              <a:t>je pohyb lidí z jedné oblasti do druhé s úmyslem se v nové oblasti dočasně či trvale usadit. Pohyb lidí obvykle probíhá na dlouhé vzdálenosti, přičemž překračuje hranice jednotlivých států, ale vnitřní migrace je také možná. Součástí migrace mohou být jednotlivci, rodiny anebo větší </a:t>
            </a:r>
            <a:r>
              <a:rPr lang="cs-CZ" sz="2400" dirty="0" smtClean="0"/>
              <a:t>skupiny.</a:t>
            </a:r>
            <a:endParaRPr lang="cs-CZ" sz="24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672" y="3424428"/>
            <a:ext cx="5494284" cy="3092497"/>
          </a:xfrm>
          <a:prstGeom prst="rect">
            <a:avLst/>
          </a:prstGeom>
        </p:spPr>
      </p:pic>
    </p:spTree>
    <p:extLst>
      <p:ext uri="{BB962C8B-B14F-4D97-AF65-F5344CB8AC3E}">
        <p14:creationId xmlns:p14="http://schemas.microsoft.com/office/powerpoint/2010/main" val="74928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Příčiny migrace</a:t>
            </a:r>
            <a:endParaRPr lang="cs-CZ" dirty="0"/>
          </a:p>
        </p:txBody>
      </p:sp>
      <p:sp>
        <p:nvSpPr>
          <p:cNvPr id="3" name="Zástupný symbol pro obsah 2"/>
          <p:cNvSpPr>
            <a:spLocks noGrp="1"/>
          </p:cNvSpPr>
          <p:nvPr>
            <p:ph sz="half" idx="1"/>
          </p:nvPr>
        </p:nvSpPr>
        <p:spPr>
          <a:xfrm>
            <a:off x="3771900" y="868680"/>
            <a:ext cx="3474720" cy="5428445"/>
          </a:xfrm>
        </p:spPr>
        <p:txBody>
          <a:bodyPr/>
          <a:lstStyle/>
          <a:p>
            <a:r>
              <a:rPr lang="cs-CZ" sz="2400" b="1" dirty="0"/>
              <a:t>PUSH faktory </a:t>
            </a:r>
            <a:r>
              <a:rPr lang="cs-CZ" sz="2400" dirty="0"/>
              <a:t>– okolnosti v zemi původu, které nutí obyvatelstvo přestěhovat se na místo jiné</a:t>
            </a:r>
          </a:p>
          <a:p>
            <a:r>
              <a:rPr lang="cs-CZ" sz="2400" dirty="0"/>
              <a:t>Z hlediska afrického kontinentu velmi dobře identifikovatelné</a:t>
            </a:r>
          </a:p>
          <a:p>
            <a:r>
              <a:rPr lang="cs-CZ" sz="2400" dirty="0"/>
              <a:t>Demografická exploze, chudoba, omezené zdroje pitné vody, válečné konflikty a pronásledování </a:t>
            </a:r>
          </a:p>
          <a:p>
            <a:endParaRPr lang="cs-CZ" dirty="0"/>
          </a:p>
        </p:txBody>
      </p:sp>
      <p:sp>
        <p:nvSpPr>
          <p:cNvPr id="4" name="Zástupný symbol pro obsah 3"/>
          <p:cNvSpPr>
            <a:spLocks noGrp="1"/>
          </p:cNvSpPr>
          <p:nvPr>
            <p:ph sz="half" idx="2"/>
          </p:nvPr>
        </p:nvSpPr>
        <p:spPr/>
        <p:txBody>
          <a:bodyPr/>
          <a:lstStyle/>
          <a:p>
            <a:r>
              <a:rPr lang="cs-CZ" sz="2400" b="1" dirty="0"/>
              <a:t>PULL faktory – </a:t>
            </a:r>
            <a:r>
              <a:rPr lang="cs-CZ" sz="2400" dirty="0"/>
              <a:t>podněty v zemi cílové, které povzbuzují lidi k putovaní za zlepšení jejich stávající  situace</a:t>
            </a:r>
          </a:p>
          <a:p>
            <a:r>
              <a:rPr lang="cs-CZ" sz="2400" dirty="0"/>
              <a:t>mnohem rizikovější, neboť Afričané nemají ucelený přehled o situaci v Evropě</a:t>
            </a:r>
          </a:p>
          <a:p>
            <a:r>
              <a:rPr lang="cs-CZ" sz="2400" dirty="0"/>
              <a:t>Iluze – Zlatá </a:t>
            </a:r>
            <a:r>
              <a:rPr lang="cs-CZ" sz="2400" dirty="0" smtClean="0"/>
              <a:t>Evropa</a:t>
            </a:r>
          </a:p>
          <a:p>
            <a:endParaRPr lang="cs-CZ" dirty="0"/>
          </a:p>
          <a:p>
            <a:endParaRPr lang="cs-CZ"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994" y="4770179"/>
            <a:ext cx="2896001" cy="1909682"/>
          </a:xfrm>
          <a:prstGeom prst="rect">
            <a:avLst/>
          </a:prstGeom>
        </p:spPr>
      </p:pic>
    </p:spTree>
    <p:extLst>
      <p:ext uri="{BB962C8B-B14F-4D97-AF65-F5344CB8AC3E}">
        <p14:creationId xmlns:p14="http://schemas.microsoft.com/office/powerpoint/2010/main" val="3631232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Migrační trasy</a:t>
            </a:r>
            <a:endParaRPr lang="cs-CZ" dirty="0"/>
          </a:p>
        </p:txBody>
      </p:sp>
      <p:sp>
        <p:nvSpPr>
          <p:cNvPr id="3" name="Zástupný symbol pro obsah 2"/>
          <p:cNvSpPr>
            <a:spLocks noGrp="1"/>
          </p:cNvSpPr>
          <p:nvPr>
            <p:ph sz="half" idx="1"/>
          </p:nvPr>
        </p:nvSpPr>
        <p:spPr/>
        <p:txBody>
          <a:bodyPr/>
          <a:lstStyle/>
          <a:p>
            <a:endParaRPr lang="cs-CZ" sz="2800" b="1" dirty="0" smtClean="0"/>
          </a:p>
          <a:p>
            <a:r>
              <a:rPr lang="cs-CZ" sz="2800" b="1" dirty="0" smtClean="0"/>
              <a:t>Trasa </a:t>
            </a:r>
            <a:r>
              <a:rPr lang="cs-CZ" sz="2800" b="1" dirty="0"/>
              <a:t>na pobřeží Západní Afriky -  </a:t>
            </a:r>
            <a:r>
              <a:rPr lang="cs-CZ" sz="2800" dirty="0"/>
              <a:t>Libérie, </a:t>
            </a:r>
            <a:r>
              <a:rPr lang="cs-CZ" sz="2800" dirty="0" err="1"/>
              <a:t>Siera</a:t>
            </a:r>
            <a:r>
              <a:rPr lang="cs-CZ" sz="2800" dirty="0"/>
              <a:t> Leone, Guinea, Guinea </a:t>
            </a:r>
            <a:r>
              <a:rPr lang="cs-CZ" sz="2800" dirty="0" err="1"/>
              <a:t>Bissa</a:t>
            </a:r>
            <a:r>
              <a:rPr lang="cs-CZ" sz="2800" dirty="0"/>
              <a:t>, Senegal, Gambie, </a:t>
            </a:r>
            <a:r>
              <a:rPr lang="cs-CZ" sz="2800" dirty="0" err="1"/>
              <a:t>Mauretáníe</a:t>
            </a:r>
            <a:r>
              <a:rPr lang="cs-CZ" sz="2800" dirty="0"/>
              <a:t>, oblast Západní Sahary, Kanárské ostrovy. Nebezpečí: přeprava na Kanárské ostrovy.</a:t>
            </a:r>
          </a:p>
          <a:p>
            <a:endParaRPr lang="cs-CZ" dirty="0"/>
          </a:p>
        </p:txBody>
      </p:sp>
      <p:sp>
        <p:nvSpPr>
          <p:cNvPr id="4" name="Zástupný symbol pro obsah 3"/>
          <p:cNvSpPr>
            <a:spLocks noGrp="1"/>
          </p:cNvSpPr>
          <p:nvPr>
            <p:ph sz="half" idx="2"/>
          </p:nvPr>
        </p:nvSpPr>
        <p:spPr/>
        <p:txBody>
          <a:bodyPr/>
          <a:lstStyle/>
          <a:p>
            <a:r>
              <a:rPr lang="cs-CZ" sz="2800" b="1" dirty="0"/>
              <a:t>Přímá trasa ze západní Afriky na Kanárské ostrovy </a:t>
            </a:r>
            <a:r>
              <a:rPr lang="cs-CZ" sz="2800" dirty="0"/>
              <a:t>– využívaná migranty, kteří se chtějí vyhnout </a:t>
            </a:r>
            <a:r>
              <a:rPr lang="cs-CZ" sz="2800" dirty="0" smtClean="0"/>
              <a:t>Sahaře</a:t>
            </a:r>
          </a:p>
          <a:p>
            <a:endParaRPr lang="cs-CZ" sz="2800" dirty="0"/>
          </a:p>
          <a:p>
            <a:endParaRPr lang="cs-CZ" sz="2800" dirty="0" smtClean="0"/>
          </a:p>
          <a:p>
            <a:endParaRPr lang="cs-CZ" sz="2800" dirty="0"/>
          </a:p>
          <a:p>
            <a:endParaRPr lang="cs-CZ" dirty="0"/>
          </a:p>
        </p:txBody>
      </p:sp>
    </p:spTree>
    <p:extLst>
      <p:ext uri="{BB962C8B-B14F-4D97-AF65-F5344CB8AC3E}">
        <p14:creationId xmlns:p14="http://schemas.microsoft.com/office/powerpoint/2010/main" val="3199691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Migrační trasy</a:t>
            </a:r>
            <a:endParaRPr lang="cs-CZ" dirty="0"/>
          </a:p>
        </p:txBody>
      </p:sp>
      <p:sp>
        <p:nvSpPr>
          <p:cNvPr id="3" name="Zástupný symbol pro obsah 2"/>
          <p:cNvSpPr>
            <a:spLocks noGrp="1"/>
          </p:cNvSpPr>
          <p:nvPr>
            <p:ph sz="half" idx="1"/>
          </p:nvPr>
        </p:nvSpPr>
        <p:spPr>
          <a:xfrm>
            <a:off x="3906549" y="1023226"/>
            <a:ext cx="3474720" cy="5120640"/>
          </a:xfrm>
        </p:spPr>
        <p:txBody>
          <a:bodyPr/>
          <a:lstStyle/>
          <a:p>
            <a:r>
              <a:rPr lang="cs-CZ" sz="2400" b="1" dirty="0"/>
              <a:t>Trasa k Západní </a:t>
            </a:r>
            <a:r>
              <a:rPr lang="cs-CZ" sz="2400" b="1" dirty="0" smtClean="0"/>
              <a:t>Sahaře </a:t>
            </a:r>
            <a:r>
              <a:rPr lang="cs-CZ" sz="2400" dirty="0" smtClean="0"/>
              <a:t>- </a:t>
            </a:r>
            <a:r>
              <a:rPr lang="cs-CZ" sz="2400" dirty="0"/>
              <a:t>Pobřeží Slonoviny, Ghany, Burkina Fasy, Toga a Beninu. Tato trasa vede od Mali přes Mauritánii, Západní Saharu k jihu Maroka a dále vodní cestou směrem na Kanárské ostrovy. Pro migranty je tato cesta obtížná ze dvou důvodů – kvůli přechodu přes Saharu a plavbou na Kanárské ostrovy. </a:t>
            </a:r>
          </a:p>
          <a:p>
            <a:endParaRPr lang="cs-CZ" dirty="0"/>
          </a:p>
        </p:txBody>
      </p:sp>
      <p:sp>
        <p:nvSpPr>
          <p:cNvPr id="4" name="Zástupný symbol pro obsah 3"/>
          <p:cNvSpPr>
            <a:spLocks noGrp="1"/>
          </p:cNvSpPr>
          <p:nvPr>
            <p:ph sz="half" idx="2"/>
          </p:nvPr>
        </p:nvSpPr>
        <p:spPr/>
        <p:txBody>
          <a:bodyPr/>
          <a:lstStyle/>
          <a:p>
            <a:r>
              <a:rPr lang="cs-CZ" sz="2400" b="1" dirty="0"/>
              <a:t>Trasa Střední Saharou </a:t>
            </a:r>
            <a:r>
              <a:rPr lang="cs-CZ" sz="2400" dirty="0"/>
              <a:t>- Niger, Nigérie, Kamerun nebo Čad. Trasa vede z Nigeru přes severní Mauritánii, jižním Marokem do severního Maroka a dále může pokračovat do Tuniska, Alžírska a Libye. Cílem této trasy mohou být jak Kanárské ostrovy a Španělsko (směr jižní Maroko) nebo Itálie (směr Tunisko a </a:t>
            </a:r>
            <a:r>
              <a:rPr lang="cs-CZ" sz="2400" dirty="0" smtClean="0"/>
              <a:t>Libye.</a:t>
            </a:r>
          </a:p>
          <a:p>
            <a:endParaRPr lang="cs-CZ" dirty="0"/>
          </a:p>
        </p:txBody>
      </p:sp>
    </p:spTree>
    <p:extLst>
      <p:ext uri="{BB962C8B-B14F-4D97-AF65-F5344CB8AC3E}">
        <p14:creationId xmlns:p14="http://schemas.microsoft.com/office/powerpoint/2010/main" val="274885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Migrační trasy</a:t>
            </a:r>
            <a:endParaRPr lang="cs-CZ" dirty="0"/>
          </a:p>
        </p:txBody>
      </p:sp>
      <p:sp>
        <p:nvSpPr>
          <p:cNvPr id="3" name="Zástupný symbol pro obsah 2"/>
          <p:cNvSpPr>
            <a:spLocks noGrp="1"/>
          </p:cNvSpPr>
          <p:nvPr>
            <p:ph sz="half" idx="1"/>
          </p:nvPr>
        </p:nvSpPr>
        <p:spPr>
          <a:xfrm>
            <a:off x="3867911" y="868680"/>
            <a:ext cx="3640471" cy="5390452"/>
          </a:xfrm>
        </p:spPr>
        <p:txBody>
          <a:bodyPr>
            <a:normAutofit lnSpcReduction="10000"/>
          </a:bodyPr>
          <a:lstStyle/>
          <a:p>
            <a:r>
              <a:rPr lang="cs-CZ" sz="2400" b="1" dirty="0"/>
              <a:t>Trasa Východní Saharou </a:t>
            </a:r>
            <a:r>
              <a:rPr lang="cs-CZ" sz="2400" dirty="0"/>
              <a:t>- Tato cesta se napojuje na cestu předchozí. Je pokračováním migrantů, kteří se na své cestě ocitnou ve státech severní Afriky –nejčastěji v Tunisku nebo v Libyi. Putování není jednoduché </a:t>
            </a:r>
            <a:r>
              <a:rPr lang="cs-CZ" sz="2400" dirty="0" err="1"/>
              <a:t>zdůvodu</a:t>
            </a:r>
            <a:r>
              <a:rPr lang="cs-CZ" sz="2400" dirty="0"/>
              <a:t> pouštního typu krajiny. Migranti musí pokračovat vodní cestou a jejich destinací se stávají ostrovy jižní Evropy –Liparské ostrovy, Sicílie, Malta nebo </a:t>
            </a:r>
            <a:r>
              <a:rPr lang="cs-CZ" sz="2400" dirty="0" err="1"/>
              <a:t>Lampedusa</a:t>
            </a:r>
            <a:r>
              <a:rPr lang="cs-CZ" sz="2400" dirty="0"/>
              <a:t>. </a:t>
            </a:r>
          </a:p>
          <a:p>
            <a:endParaRPr lang="cs-CZ" dirty="0"/>
          </a:p>
        </p:txBody>
      </p:sp>
      <p:sp>
        <p:nvSpPr>
          <p:cNvPr id="4" name="Zástupný symbol pro obsah 3"/>
          <p:cNvSpPr>
            <a:spLocks noGrp="1"/>
          </p:cNvSpPr>
          <p:nvPr>
            <p:ph sz="half" idx="2"/>
          </p:nvPr>
        </p:nvSpPr>
        <p:spPr>
          <a:xfrm>
            <a:off x="7779484" y="1020806"/>
            <a:ext cx="3474720" cy="5120640"/>
          </a:xfrm>
        </p:spPr>
        <p:txBody>
          <a:bodyPr>
            <a:normAutofit lnSpcReduction="10000"/>
          </a:bodyPr>
          <a:lstStyle/>
          <a:p>
            <a:r>
              <a:rPr lang="cs-CZ" sz="2400" b="1" dirty="0"/>
              <a:t>Trasa z Afrického rohu - </a:t>
            </a:r>
            <a:r>
              <a:rPr lang="cs-CZ" sz="2400" dirty="0"/>
              <a:t>Migranti, využívající tuto trasu, jsou nejčastěji původem ze Somálska, Etiopie, Keni a Ugandy. Počínajíce v africkém rohu, trasa pokračuje přes Súdán do Libye nebo Egypta. Dále pokračuje vodní cestou na ostrovy jižní Evropy (Sicílie, Malta, </a:t>
            </a:r>
            <a:r>
              <a:rPr lang="cs-CZ" sz="2400" dirty="0" err="1"/>
              <a:t>Lampedusa</a:t>
            </a:r>
            <a:r>
              <a:rPr lang="cs-CZ" sz="2400" dirty="0" smtClean="0"/>
              <a:t>).</a:t>
            </a:r>
          </a:p>
          <a:p>
            <a:endParaRPr lang="cs-CZ" dirty="0"/>
          </a:p>
          <a:p>
            <a:endParaRPr lang="cs-CZ" dirty="0" smtClean="0"/>
          </a:p>
          <a:p>
            <a:endParaRPr lang="cs-CZ" dirty="0"/>
          </a:p>
          <a:p>
            <a:endParaRPr lang="cs-CZ" dirty="0"/>
          </a:p>
        </p:txBody>
      </p:sp>
    </p:spTree>
    <p:extLst>
      <p:ext uri="{BB962C8B-B14F-4D97-AF65-F5344CB8AC3E}">
        <p14:creationId xmlns:p14="http://schemas.microsoft.com/office/powerpoint/2010/main" val="2602229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0" descr="_42481600_africa_migration416x355.gif"/>
          <p:cNvPicPr>
            <a:picLocks noChangeAspect="1"/>
          </p:cNvPicPr>
          <p:nvPr/>
        </p:nvPicPr>
        <p:blipFill>
          <a:blip r:embed="rId2" cstate="print"/>
          <a:stretch>
            <a:fillRect/>
          </a:stretch>
        </p:blipFill>
        <p:spPr>
          <a:xfrm>
            <a:off x="1796734" y="0"/>
            <a:ext cx="7785147" cy="6643575"/>
          </a:xfrm>
          <a:prstGeom prst="rect">
            <a:avLst/>
          </a:prstGeom>
        </p:spPr>
      </p:pic>
    </p:spTree>
    <p:extLst>
      <p:ext uri="{BB962C8B-B14F-4D97-AF65-F5344CB8AC3E}">
        <p14:creationId xmlns:p14="http://schemas.microsoft.com/office/powerpoint/2010/main" val="502719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1" y="-128789"/>
            <a:ext cx="12208421" cy="7168139"/>
          </a:xfrm>
          <a:prstGeom prst="rect">
            <a:avLst/>
          </a:prstGeom>
        </p:spPr>
      </p:pic>
    </p:spTree>
    <p:extLst>
      <p:ext uri="{BB962C8B-B14F-4D97-AF65-F5344CB8AC3E}">
        <p14:creationId xmlns:p14="http://schemas.microsoft.com/office/powerpoint/2010/main" val="2177984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Důsledky migrace</a:t>
            </a:r>
            <a:endParaRPr lang="cs-CZ" dirty="0"/>
          </a:p>
        </p:txBody>
      </p:sp>
      <p:sp>
        <p:nvSpPr>
          <p:cNvPr id="3" name="Zástupný symbol pro text 2"/>
          <p:cNvSpPr>
            <a:spLocks noGrp="1"/>
          </p:cNvSpPr>
          <p:nvPr>
            <p:ph type="body" idx="1"/>
          </p:nvPr>
        </p:nvSpPr>
        <p:spPr/>
        <p:txBody>
          <a:bodyPr>
            <a:normAutofit/>
          </a:bodyPr>
          <a:lstStyle/>
          <a:p>
            <a:r>
              <a:rPr lang="cs-CZ" sz="2800" dirty="0" smtClean="0"/>
              <a:t>Pozitivní</a:t>
            </a:r>
            <a:endParaRPr lang="cs-CZ" sz="2800" dirty="0"/>
          </a:p>
        </p:txBody>
      </p:sp>
      <p:sp>
        <p:nvSpPr>
          <p:cNvPr id="4" name="Zástupný symbol pro obsah 3"/>
          <p:cNvSpPr>
            <a:spLocks noGrp="1"/>
          </p:cNvSpPr>
          <p:nvPr>
            <p:ph sz="half" idx="2"/>
          </p:nvPr>
        </p:nvSpPr>
        <p:spPr>
          <a:xfrm>
            <a:off x="3867912" y="1930936"/>
            <a:ext cx="3795018" cy="4469864"/>
          </a:xfrm>
        </p:spPr>
        <p:txBody>
          <a:bodyPr/>
          <a:lstStyle/>
          <a:p>
            <a:r>
              <a:rPr lang="cs-CZ" sz="2200" dirty="0"/>
              <a:t>V počátku příliv levné pracovní síly – pozitivum pro určitá odvětví</a:t>
            </a:r>
          </a:p>
          <a:p>
            <a:r>
              <a:rPr lang="cs-CZ" sz="2200" dirty="0"/>
              <a:t>Růst ekonomicky aktivní populace ve vyspělých evropských </a:t>
            </a:r>
            <a:r>
              <a:rPr lang="cs-CZ" sz="2200" dirty="0" smtClean="0"/>
              <a:t>státech</a:t>
            </a:r>
          </a:p>
          <a:p>
            <a:endParaRPr lang="cs-CZ" sz="2200" dirty="0"/>
          </a:p>
          <a:p>
            <a:endParaRPr lang="cs-CZ" sz="2200" dirty="0" smtClean="0"/>
          </a:p>
          <a:p>
            <a:endParaRPr lang="cs-CZ" sz="2200" dirty="0"/>
          </a:p>
          <a:p>
            <a:endParaRPr lang="cs-CZ" sz="2200" dirty="0" smtClean="0"/>
          </a:p>
          <a:p>
            <a:endParaRPr lang="cs-CZ" dirty="0"/>
          </a:p>
        </p:txBody>
      </p:sp>
      <p:sp>
        <p:nvSpPr>
          <p:cNvPr id="5" name="Zástupný symbol pro text 4"/>
          <p:cNvSpPr>
            <a:spLocks noGrp="1"/>
          </p:cNvSpPr>
          <p:nvPr>
            <p:ph type="body" sz="quarter" idx="3"/>
          </p:nvPr>
        </p:nvSpPr>
        <p:spPr/>
        <p:txBody>
          <a:bodyPr>
            <a:normAutofit/>
          </a:bodyPr>
          <a:lstStyle/>
          <a:p>
            <a:r>
              <a:rPr lang="cs-CZ" sz="2800" dirty="0" smtClean="0"/>
              <a:t>Negativní</a:t>
            </a:r>
            <a:endParaRPr lang="cs-CZ" sz="2800" dirty="0"/>
          </a:p>
        </p:txBody>
      </p:sp>
      <p:sp>
        <p:nvSpPr>
          <p:cNvPr id="6" name="Zástupný symbol pro obsah 5"/>
          <p:cNvSpPr>
            <a:spLocks noGrp="1"/>
          </p:cNvSpPr>
          <p:nvPr>
            <p:ph sz="quarter" idx="4"/>
          </p:nvPr>
        </p:nvSpPr>
        <p:spPr>
          <a:xfrm>
            <a:off x="7662930" y="2067452"/>
            <a:ext cx="3630253" cy="4380568"/>
          </a:xfrm>
        </p:spPr>
        <p:txBody>
          <a:bodyPr>
            <a:normAutofit fontScale="92500" lnSpcReduction="10000"/>
          </a:bodyPr>
          <a:lstStyle/>
          <a:p>
            <a:r>
              <a:rPr lang="cs-CZ" sz="2400" dirty="0"/>
              <a:t>Fyzické a psychické následky pro nelegální imigranty</a:t>
            </a:r>
          </a:p>
          <a:p>
            <a:r>
              <a:rPr lang="cs-CZ" sz="2400" dirty="0"/>
              <a:t>Organizovaný zločin spjatý s pašováním a zaměstnáváním nelegálních přistěhovalců</a:t>
            </a:r>
          </a:p>
          <a:p>
            <a:r>
              <a:rPr lang="cs-CZ" sz="2400" dirty="0"/>
              <a:t>Problém efektivního začlenění do většinové společnosti</a:t>
            </a:r>
          </a:p>
          <a:p>
            <a:r>
              <a:rPr lang="cs-CZ" sz="2400" dirty="0"/>
              <a:t>Negativní dopad na skutečné uprchlíky a žadatele o azyl – zneužívání azylového systému</a:t>
            </a:r>
          </a:p>
          <a:p>
            <a:endParaRPr lang="cs-CZ" dirty="0"/>
          </a:p>
        </p:txBody>
      </p:sp>
    </p:spTree>
    <p:extLst>
      <p:ext uri="{BB962C8B-B14F-4D97-AF65-F5344CB8AC3E}">
        <p14:creationId xmlns:p14="http://schemas.microsoft.com/office/powerpoint/2010/main" val="3623517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ámeček">
  <a:themeElements>
    <a:clrScheme name="Rámeč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ámeček">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ámeček">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emplate>TM03457475[[fn=Rámeček]]</Template>
  <TotalTime>2192</TotalTime>
  <Words>619</Words>
  <Application>Microsoft Office PowerPoint</Application>
  <PresentationFormat>Širokoúhlá obrazovka</PresentationFormat>
  <Paragraphs>66</Paragraphs>
  <Slides>12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12</vt:i4>
      </vt:variant>
    </vt:vector>
  </HeadingPairs>
  <TitlesOfParts>
    <vt:vector size="15" baseType="lpstr">
      <vt:lpstr>Corbel</vt:lpstr>
      <vt:lpstr>Wingdings 2</vt:lpstr>
      <vt:lpstr>Rámeček</vt:lpstr>
      <vt:lpstr>Nigérie a příčiny migrace z Afriky</vt:lpstr>
      <vt:lpstr>Migrace</vt:lpstr>
      <vt:lpstr>Příčiny migrace</vt:lpstr>
      <vt:lpstr>Migrační trasy</vt:lpstr>
      <vt:lpstr>Migrační trasy</vt:lpstr>
      <vt:lpstr>Migrační trasy</vt:lpstr>
      <vt:lpstr>Prezentace aplikace PowerPoint</vt:lpstr>
      <vt:lpstr>Prezentace aplikace PowerPoint</vt:lpstr>
      <vt:lpstr>Důsledky migrace</vt:lpstr>
      <vt:lpstr>Nigérie</vt:lpstr>
      <vt:lpstr>Nigérie </vt:lpstr>
      <vt:lpstr>Zdroje: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Nigérie a příčiny migrace z Afriky</dc:title>
  <dc:creator>Eva Hrabovská</dc:creator>
  <cp:lastModifiedBy>Eva Hrabovská</cp:lastModifiedBy>
  <cp:revision>24</cp:revision>
  <dcterms:created xsi:type="dcterms:W3CDTF">2018-10-02T18:20:10Z</dcterms:created>
  <dcterms:modified xsi:type="dcterms:W3CDTF">2018-10-04T12:24:09Z</dcterms:modified>
</cp:coreProperties>
</file>