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8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0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8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2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9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0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4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8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0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4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4553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lamentnilisty.cz/arena/monitor/-Kolik-uprchliku-jste-prijali-Nula-A-na-to-jste-hrdy-Slibili-jsme-to-lidem-Britska-TV-malem-vybouchla-z-rozhovoru-ktery-se-nas-take-tyka-54313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: Shape 17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Oval 19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58633D-1F0A-48DD-8E40-930136182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405" y="2766274"/>
            <a:ext cx="7369642" cy="3608480"/>
          </a:xfrm>
        </p:spPr>
        <p:txBody>
          <a:bodyPr>
            <a:normAutofit/>
          </a:bodyPr>
          <a:lstStyle/>
          <a:p>
            <a:pPr algn="l"/>
            <a:r>
              <a:rPr lang="cs-CZ" sz="11500">
                <a:solidFill>
                  <a:schemeClr val="accent1"/>
                </a:solidFill>
              </a:rPr>
              <a:t>Polsko</a:t>
            </a:r>
            <a:endParaRPr lang="cs-CZ" sz="11500" dirty="0">
              <a:solidFill>
                <a:schemeClr val="accent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FAE52B-C6EC-4CD6-B737-E44A090F8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640" y="5349743"/>
            <a:ext cx="3360102" cy="1335503"/>
          </a:xfrm>
        </p:spPr>
        <p:txBody>
          <a:bodyPr>
            <a:normAutofit/>
          </a:bodyPr>
          <a:lstStyle/>
          <a:p>
            <a:pPr algn="l"/>
            <a:r>
              <a:rPr lang="cs-CZ" sz="2800"/>
              <a:t>Veronika Šujanová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1049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VÃ½sledek obrÃ¡zku pro jan pavel ii">
            <a:extLst>
              <a:ext uri="{FF2B5EF4-FFF2-40B4-BE49-F238E27FC236}">
                <a16:creationId xmlns:a16="http://schemas.microsoft.com/office/drawing/2014/main" id="{20AAB6EB-F5BB-476D-8A51-73A0E581F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r="1140"/>
          <a:stretch/>
        </p:blipFill>
        <p:spPr bwMode="auto">
          <a:xfrm>
            <a:off x="153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7E78F27-810A-4835-83EF-888B1E12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accent2"/>
                </a:solidFill>
              </a:rPr>
              <a:t>Země, která dala světu Jana Pavla II.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5F0EB18-1E7B-44E3-8DEA-7DE98E1CF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BBCC97-B20F-45D1-A13E-813D64B21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879" y="2052116"/>
            <a:ext cx="9244260" cy="3997828"/>
          </a:xfrm>
        </p:spPr>
        <p:txBody>
          <a:bodyPr>
            <a:normAutofit/>
          </a:bodyPr>
          <a:lstStyle/>
          <a:p>
            <a:r>
              <a:rPr lang="cs-CZ" dirty="0"/>
              <a:t>silné katolické zaměřením (33 milionů obyvatel)</a:t>
            </a:r>
          </a:p>
          <a:p>
            <a:r>
              <a:rPr lang="cs-CZ" dirty="0"/>
              <a:t>90 % věřících</a:t>
            </a:r>
          </a:p>
          <a:p>
            <a:r>
              <a:rPr lang="cs-CZ" dirty="0"/>
              <a:t>radikální reakce na některé otázky humánnosti</a:t>
            </a:r>
          </a:p>
          <a:p>
            <a:r>
              <a:rPr lang="cs-CZ" dirty="0"/>
              <a:t>zakázána euthanasie, klonování, potraty</a:t>
            </a:r>
          </a:p>
          <a:p>
            <a:r>
              <a:rPr lang="cs-CZ" dirty="0"/>
              <a:t>Karol </a:t>
            </a:r>
            <a:r>
              <a:rPr lang="cs-CZ" dirty="0" err="1"/>
              <a:t>Wojtyla</a:t>
            </a:r>
            <a:r>
              <a:rPr lang="cs-CZ" dirty="0"/>
              <a:t>, 1. neitalský papež – ve funkci strávil 3. nejdelší období</a:t>
            </a:r>
          </a:p>
        </p:txBody>
      </p:sp>
    </p:spTree>
    <p:extLst>
      <p:ext uri="{BB962C8B-B14F-4D97-AF65-F5344CB8AC3E}">
        <p14:creationId xmlns:p14="http://schemas.microsoft.com/office/powerpoint/2010/main" val="250736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CA3B1-A4F6-4C5B-B393-8B28F1F4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5" y="269441"/>
            <a:ext cx="9443704" cy="1077229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/>
                </a:solidFill>
              </a:rPr>
              <a:t>Odškodnění Polska za ztráty a škody způsobené </a:t>
            </a:r>
            <a:br>
              <a:rPr lang="cs-CZ" dirty="0">
                <a:solidFill>
                  <a:schemeClr val="accent2"/>
                </a:solidFill>
              </a:rPr>
            </a:br>
            <a:r>
              <a:rPr lang="cs-CZ" dirty="0">
                <a:solidFill>
                  <a:schemeClr val="accent2"/>
                </a:solidFill>
              </a:rPr>
              <a:t>za druhé světové války</a:t>
            </a:r>
            <a:r>
              <a:rPr lang="cs-CZ" sz="2200" dirty="0">
                <a:solidFill>
                  <a:schemeClr val="accent2"/>
                </a:solidFill>
              </a:rPr>
              <a:t> </a:t>
            </a:r>
            <a:br>
              <a:rPr lang="cs-CZ" sz="2200" dirty="0">
                <a:solidFill>
                  <a:schemeClr val="accent2"/>
                </a:solidFill>
              </a:rPr>
            </a:br>
            <a:br>
              <a:rPr lang="cs-CZ" sz="2200" dirty="0">
                <a:solidFill>
                  <a:schemeClr val="accent2"/>
                </a:solidFill>
              </a:rPr>
            </a:br>
            <a:br>
              <a:rPr lang="cs-CZ" sz="2200" dirty="0"/>
            </a:br>
            <a:br>
              <a:rPr lang="cs-CZ" sz="2200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6581F0-60DD-4FC0-909C-28352FDB8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461" y="1346670"/>
            <a:ext cx="9284678" cy="5031270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https://ct24.ceskatelevize.cz/svet/2241043-varsava-trva-na-valecnych-reparacich-z-berlina-v-polsku-sili-protinemecka-retorika</a:t>
            </a:r>
          </a:p>
          <a:p>
            <a:r>
              <a:rPr lang="cs-CZ" dirty="0"/>
              <a:t>"</a:t>
            </a:r>
            <a:r>
              <a:rPr lang="cs-CZ" i="1" dirty="0">
                <a:solidFill>
                  <a:schemeClr val="accent2"/>
                </a:solidFill>
              </a:rPr>
              <a:t>Otázka placení reparací podle mého názoru není uzavřenou kapitolou</a:t>
            </a:r>
            <a:r>
              <a:rPr lang="cs-CZ" dirty="0"/>
              <a:t>," řekl polský prezident. Odvolával se přitom na parlamentní zprávu, kterou podepsal i bývalý polský prezident Lech </a:t>
            </a:r>
            <a:r>
              <a:rPr lang="cs-CZ" dirty="0" err="1"/>
              <a:t>Kachyński</a:t>
            </a:r>
            <a:r>
              <a:rPr lang="cs-CZ" dirty="0"/>
              <a:t>. Podle ní za škody způsobené válkou v Polsku, zejména pak bombardování metropole Varšavy německými jednotkami, nebylo nikdy vyplaceno odškodnění.</a:t>
            </a:r>
          </a:p>
          <a:p>
            <a:r>
              <a:rPr lang="cs-CZ" dirty="0"/>
              <a:t>Experti polské parlamentní komise letos v srpnu oznámili, že Polsko ve druhé světové válce přišlo vinou Němců o více než pět milionů obyvatel a že Němci rovněž v městské zástavbě způsobili škody přesahující 52 miliard zlotých (asi 312 miliard Kč), z toho škody za 36 miliard zlotých (asi 216 miliard Kč) postihly Varšavu.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778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Ã½sledek obrÃ¡zku pro nejvyssi soud polsko">
            <a:extLst>
              <a:ext uri="{FF2B5EF4-FFF2-40B4-BE49-F238E27FC236}">
                <a16:creationId xmlns:a16="http://schemas.microsoft.com/office/drawing/2014/main" id="{C991511E-89EF-4DA4-A37D-3EF1814BF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2" r="-1" b="-1"/>
          <a:stretch/>
        </p:blipFill>
        <p:spPr bwMode="auto">
          <a:xfrm>
            <a:off x="153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439B54F-43E5-41CC-97BE-5D1640EC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accent3"/>
                </a:solidFill>
              </a:rPr>
              <a:t>Nový zákon o nejvyšším soudu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5F0EB18-1E7B-44E3-8DEA-7DE98E1CF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62343E-5499-47D4-B585-FA104249B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760" y="2052116"/>
            <a:ext cx="10536539" cy="3997828"/>
          </a:xfrm>
        </p:spPr>
        <p:txBody>
          <a:bodyPr>
            <a:normAutofit/>
          </a:bodyPr>
          <a:lstStyle/>
          <a:p>
            <a:r>
              <a:rPr lang="cs-CZ" dirty="0"/>
              <a:t>2.7.2018: Evropská komise zahájila proti Polsku řízení kvůli </a:t>
            </a:r>
            <a:r>
              <a:rPr lang="cs-CZ" dirty="0">
                <a:solidFill>
                  <a:schemeClr val="accent2"/>
                </a:solidFill>
              </a:rPr>
              <a:t>porušení unijních právních předpisů v souvislosti se zákonem o nejvyšším soudu</a:t>
            </a:r>
            <a:r>
              <a:rPr lang="cs-CZ" dirty="0"/>
              <a:t>. Norma poslala soudce nejvyššího soudu do důchodu, ač jim ještě neskončilo funkční období.</a:t>
            </a:r>
          </a:p>
          <a:p>
            <a:r>
              <a:rPr lang="cs-CZ" dirty="0"/>
              <a:t>24.9.2018: Evropská komise žaluje Polsko kvůli zákonu o Nejvyšším soudu. Porušuje prý zásadu nezávislosti soudnictví</a:t>
            </a:r>
          </a:p>
          <a:p>
            <a:r>
              <a:rPr lang="cs-CZ" dirty="0"/>
              <a:t>19.10.2018: Unijní soud pozastavil platnost polského zákona o Nejvyšším soudu. Podle Evropské komise Polsko porušuje smlouvu o EU</a:t>
            </a:r>
          </a:p>
        </p:txBody>
      </p:sp>
    </p:spTree>
    <p:extLst>
      <p:ext uri="{BB962C8B-B14F-4D97-AF65-F5344CB8AC3E}">
        <p14:creationId xmlns:p14="http://schemas.microsoft.com/office/powerpoint/2010/main" val="3987846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A6C6C-3772-4401-8EF1-B94549FC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672965"/>
            <a:ext cx="7958331" cy="1077229"/>
          </a:xfrm>
        </p:spPr>
        <p:txBody>
          <a:bodyPr/>
          <a:lstStyle/>
          <a:p>
            <a:r>
              <a:rPr lang="cs-CZ" dirty="0"/>
              <a:t>Migrace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FB6DDB-0171-4377-A674-1FF7321DC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211580"/>
            <a:ext cx="9701459" cy="4838364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Polský ministr vnitra Joachim Brudziński chce odstoupit od globální dohody OSN o migraci</a:t>
            </a:r>
          </a:p>
          <a:p>
            <a:pPr marL="6160" indent="0">
              <a:buNone/>
            </a:pPr>
            <a:r>
              <a:rPr lang="cs-CZ" dirty="0"/>
              <a:t>"Doporučím premiérovi Mateuszi </a:t>
            </a:r>
            <a:r>
              <a:rPr lang="cs-CZ" dirty="0" err="1"/>
              <a:t>Morawieckému</a:t>
            </a:r>
            <a:r>
              <a:rPr lang="cs-CZ" dirty="0"/>
              <a:t> odstoupit od globálního paktu (OSN), který má být podepsán v prosinci v Marrákeši."</a:t>
            </a:r>
            <a:endParaRPr lang="cs-CZ" b="1" dirty="0"/>
          </a:p>
          <a:p>
            <a:r>
              <a:rPr lang="cs-CZ" b="1" dirty="0"/>
              <a:t>Polsko (například stejně jako Maďarsko) důrazně </a:t>
            </a:r>
            <a:r>
              <a:rPr lang="cs-CZ" b="1" dirty="0">
                <a:solidFill>
                  <a:schemeClr val="accent2"/>
                </a:solidFill>
              </a:rPr>
              <a:t>odmítá přerozdělování migrantů mezi členské země Evropské unie, jak to zamýšlí Evropská komise.</a:t>
            </a:r>
          </a:p>
          <a:p>
            <a:r>
              <a:rPr lang="cs-CZ" b="1" dirty="0">
                <a:solidFill>
                  <a:schemeClr val="accent2"/>
                </a:solidFill>
              </a:rPr>
              <a:t>Dominik </a:t>
            </a:r>
            <a:r>
              <a:rPr lang="cs-CZ" b="1" dirty="0" err="1">
                <a:solidFill>
                  <a:schemeClr val="accent2"/>
                </a:solidFill>
              </a:rPr>
              <a:t>Tarczyński</a:t>
            </a:r>
            <a:r>
              <a:rPr lang="cs-CZ" b="1" dirty="0">
                <a:solidFill>
                  <a:schemeClr val="accent2"/>
                </a:solidFill>
              </a:rPr>
              <a:t> </a:t>
            </a:r>
            <a:r>
              <a:rPr lang="cs-CZ" b="1" dirty="0"/>
              <a:t>- poslanec polského Sejmu za vládní stranu Právo a spravedlnost (BBC </a:t>
            </a:r>
            <a:r>
              <a:rPr lang="cs-CZ" b="1" dirty="0" err="1"/>
              <a:t>Cathy</a:t>
            </a:r>
            <a:r>
              <a:rPr lang="cs-CZ" b="1" dirty="0"/>
              <a:t> </a:t>
            </a:r>
            <a:r>
              <a:rPr lang="cs-CZ" b="1" dirty="0" err="1"/>
              <a:t>Newmanová</a:t>
            </a:r>
            <a:r>
              <a:rPr lang="cs-CZ" b="1" dirty="0"/>
              <a:t>)</a:t>
            </a:r>
            <a:endParaRPr lang="cs-CZ" dirty="0"/>
          </a:p>
          <a:p>
            <a:r>
              <a:rPr lang="cs-CZ" dirty="0"/>
              <a:t>https://www.parlamentnilisty.cz/arena/monitor/-Kolik-uprchliku-jste-prijali-Nula-A-na-to-jste-hrdy-Slibili-jsme-to-lidem-Britska-TV-malem-vybouchla-z-rozhovoru-ktery-se-nas-take-tyka-543131</a:t>
            </a:r>
          </a:p>
        </p:txBody>
      </p:sp>
    </p:spTree>
    <p:extLst>
      <p:ext uri="{BB962C8B-B14F-4D97-AF65-F5344CB8AC3E}">
        <p14:creationId xmlns:p14="http://schemas.microsoft.com/office/powerpoint/2010/main" val="1595113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8514E-630F-4C99-AB01-04CA8848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4D55FB-D6B7-4361-B425-D28334E9E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983" y="2052116"/>
            <a:ext cx="9152156" cy="3997828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3"/>
                </a:solidFill>
              </a:rPr>
              <a:t>https://www.ceskenoviny.cz/zpravy/polsko-a-madarsko-se-shoduji-v-nazoru-na-migraci-a-rozpocet-eu/1621000</a:t>
            </a:r>
          </a:p>
          <a:p>
            <a:r>
              <a:rPr lang="cs-CZ" dirty="0">
                <a:solidFill>
                  <a:schemeClr val="accent3"/>
                </a:solidFill>
              </a:rPr>
              <a:t>https://eurozpravy.cz/zahranicni/eu/238832-nemecko-polsku-neda-ani-korunu-otazku-odskodneni-ma-za-uzavrenou</a:t>
            </a:r>
          </a:p>
          <a:p>
            <a:r>
              <a:rPr lang="cs-CZ" dirty="0">
                <a:solidFill>
                  <a:schemeClr val="accent3"/>
                </a:solidFill>
              </a:rPr>
              <a:t>https://tema.novinky.cz/polsko</a:t>
            </a:r>
          </a:p>
          <a:p>
            <a:r>
              <a:rPr lang="cs-CZ" dirty="0">
                <a:solidFill>
                  <a:schemeClr val="accent3"/>
                </a:solidFill>
                <a:hlinkClick r:id="rId2"/>
              </a:rPr>
              <a:t>https://www.parlamentnilisty.cz/arena/monitor/-Kolik-uprchliku-jste-prijali-Nula-A-na-to-jste-hrdy-Slibili-jsme-to-lidem-Britska-TV-malem-vybouchla-z-rozhovoru-ktery-se-nas-take-tyka-543131</a:t>
            </a:r>
            <a:endParaRPr lang="cs-CZ" dirty="0">
              <a:solidFill>
                <a:schemeClr val="accent3"/>
              </a:solidFill>
            </a:endParaRPr>
          </a:p>
          <a:p>
            <a:r>
              <a:rPr lang="cs-CZ" dirty="0">
                <a:solidFill>
                  <a:schemeClr val="accent3"/>
                </a:solidFill>
              </a:rPr>
              <a:t>https://zpravy.aktualne.cz/zahranici/polsky-ministr-vnitra-chce-odstoupit-od-globalni-dohody-osn/r~12457374cbdd11e8b295ac1f6b220ee8/</a:t>
            </a:r>
          </a:p>
        </p:txBody>
      </p:sp>
    </p:spTree>
    <p:extLst>
      <p:ext uri="{BB962C8B-B14F-4D97-AF65-F5344CB8AC3E}">
        <p14:creationId xmlns:p14="http://schemas.microsoft.com/office/powerpoint/2010/main" val="374935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C64ED39C-5C58-4353-B1A6-982FB540E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4F3EDC4-B948-4D45-A39B-271F1A1A1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EF9EEB06-EB25-4896-9640-DF9F862C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0ADD3B2-C8EF-4E30-94FE-46CE8565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BF3D5E5-3E9D-4FB7-BFCB-9E7C87D7F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2C8E67F-FDFF-42D4-8425-CD3C7AAAE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5006CC4-CE98-4F49-9977-F4E280E86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9FE09971-E72F-4D2F-AD1E-A5C0D05C9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062F5255-097A-4E29-88E0-7C6CBDB59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D88E56F-63F7-4E50-878E-D39C48640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5B703DDB-72C1-427E-9A12-D88B9AB7C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9F8E020-D808-4F96-A972-EF75F3D8D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ED9DC98-9E41-4055-9F18-670CB155D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1F8615E-9C9A-4D09-895A-951AFB7B0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1939" y="3265639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pic>
        <p:nvPicPr>
          <p:cNvPr id="2055" name="Picture 4" descr="SouvisejÃ­cÃ­ obrÃ¡zek">
            <a:extLst>
              <a:ext uri="{FF2B5EF4-FFF2-40B4-BE49-F238E27FC236}">
                <a16:creationId xmlns:a16="http://schemas.microsoft.com/office/drawing/2014/main" id="{22153CF3-960C-45DE-9BB0-38AFC1A195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" b="2"/>
          <a:stretch/>
        </p:blipFill>
        <p:spPr bwMode="auto">
          <a:xfrm>
            <a:off x="6879250" y="2299317"/>
            <a:ext cx="3943704" cy="4142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EDE85785-4EB4-4BE2-97B1-915C643C7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172EA6-640D-44C9-8860-27AD1CFA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575" y="478950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cs-CZ" sz="3200" b="1" dirty="0"/>
              <a:t> </a:t>
            </a:r>
            <a:r>
              <a:rPr lang="cs-CZ" sz="3200" b="1" dirty="0">
                <a:solidFill>
                  <a:schemeClr val="accent1"/>
                </a:solidFill>
              </a:rPr>
              <a:t>Polská republika (</a:t>
            </a:r>
            <a:r>
              <a:rPr lang="cs-CZ" sz="3200" b="1" dirty="0" err="1">
                <a:solidFill>
                  <a:schemeClr val="accent1"/>
                </a:solidFill>
              </a:rPr>
              <a:t>Rzeczpospolita</a:t>
            </a:r>
            <a:r>
              <a:rPr lang="cs-CZ" sz="3200" b="1" dirty="0">
                <a:solidFill>
                  <a:schemeClr val="accent1"/>
                </a:solidFill>
              </a:rPr>
              <a:t> Polska)</a:t>
            </a:r>
            <a:br>
              <a:rPr lang="cs-CZ" sz="3200" dirty="0">
                <a:solidFill>
                  <a:schemeClr val="accent1"/>
                </a:solidFill>
              </a:rPr>
            </a:b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7D17D99-833A-4842-83CE-EDD085709DA0}"/>
              </a:ext>
            </a:extLst>
          </p:cNvPr>
          <p:cNvSpPr txBox="1"/>
          <p:nvPr/>
        </p:nvSpPr>
        <p:spPr>
          <a:xfrm>
            <a:off x="1536051" y="1768889"/>
            <a:ext cx="10074359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800" dirty="0"/>
              <a:t> 312 683 km2 (ČR 78 865 km2)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800" dirty="0"/>
              <a:t> 16 vojvodství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800" dirty="0"/>
              <a:t> Varšava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800" dirty="0"/>
              <a:t> </a:t>
            </a:r>
            <a:r>
              <a:rPr lang="pl-PL" sz="2800" dirty="0"/>
              <a:t>Łódź, Wrocław, Poznaň či Gdaňsk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800" dirty="0"/>
              <a:t> nížinatá země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800" dirty="0"/>
              <a:t> Baltské moře</a:t>
            </a:r>
            <a:endParaRPr lang="cs-CZ" sz="2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964433A-778F-4EBA-BD00-9E3FEAACD27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1000"/>
          </a:blip>
          <a:stretch>
            <a:fillRect/>
          </a:stretch>
        </p:blipFill>
        <p:spPr>
          <a:xfrm>
            <a:off x="7502326" y="1216792"/>
            <a:ext cx="2618156" cy="24505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9223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Rectangle 130">
            <a:extLst>
              <a:ext uri="{FF2B5EF4-FFF2-40B4-BE49-F238E27FC236}">
                <a16:creationId xmlns:a16="http://schemas.microsoft.com/office/drawing/2014/main" id="{71E1850B-81EE-4905-9A6F-BDF593EC7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EC62B7C5-A976-4233-91E9-322CB8561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687" y="326017"/>
            <a:ext cx="6997465" cy="6210250"/>
          </a:xfrm>
          <a:prstGeom prst="rect">
            <a:avLst/>
          </a:prstGeom>
        </p:spPr>
      </p:pic>
      <p:sp>
        <p:nvSpPr>
          <p:cNvPr id="139" name="Rectangle 132">
            <a:extLst>
              <a:ext uri="{FF2B5EF4-FFF2-40B4-BE49-F238E27FC236}">
                <a16:creationId xmlns:a16="http://schemas.microsoft.com/office/drawing/2014/main" id="{FA250539-5364-4CFC-82C6-D791BC0C8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189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D2152-D5C3-4CDA-9989-4607A085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331" y="974887"/>
            <a:ext cx="9319338" cy="1077229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2"/>
                </a:solidFill>
              </a:rPr>
              <a:t>Středověké Polsko provázely mocenské boje a nestabilní vlády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A0123E-DAEA-4350-AEF2-E30A98546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35" y="2052116"/>
            <a:ext cx="9443704" cy="3997828"/>
          </a:xfrm>
        </p:spPr>
        <p:txBody>
          <a:bodyPr/>
          <a:lstStyle/>
          <a:p>
            <a:r>
              <a:rPr lang="cs-CZ" dirty="0"/>
              <a:t>6. století – slovanské kmeny</a:t>
            </a:r>
          </a:p>
          <a:p>
            <a:r>
              <a:rPr lang="cs-CZ" dirty="0"/>
              <a:t>9. století - ty, které sídlily na jihu se staly součástí Velkomoravské říše</a:t>
            </a:r>
          </a:p>
          <a:p>
            <a:r>
              <a:rPr lang="cs-CZ" dirty="0"/>
              <a:t>zakladatel státu - </a:t>
            </a:r>
            <a:r>
              <a:rPr lang="pl-PL" dirty="0"/>
              <a:t>kníže </a:t>
            </a:r>
            <a:r>
              <a:rPr lang="pl-PL" dirty="0">
                <a:solidFill>
                  <a:schemeClr val="accent1"/>
                </a:solidFill>
              </a:rPr>
              <a:t>Měšek z rodu Piastovců </a:t>
            </a:r>
            <a:r>
              <a:rPr lang="pl-PL" dirty="0">
                <a:solidFill>
                  <a:schemeClr val="accent2"/>
                </a:solidFill>
              </a:rPr>
              <a:t>– přijal křesťanství</a:t>
            </a:r>
          </a:p>
          <a:p>
            <a:r>
              <a:rPr lang="pl-PL" dirty="0"/>
              <a:t>jeho syn </a:t>
            </a:r>
            <a:r>
              <a:rPr lang="pl-PL" dirty="0">
                <a:solidFill>
                  <a:schemeClr val="accent1"/>
                </a:solidFill>
              </a:rPr>
              <a:t>Boleslav Chrabrý </a:t>
            </a:r>
            <a:r>
              <a:rPr lang="pl-PL" dirty="0"/>
              <a:t>výrazně </a:t>
            </a:r>
            <a:r>
              <a:rPr lang="pl-PL" dirty="0">
                <a:solidFill>
                  <a:schemeClr val="accent2"/>
                </a:solidFill>
              </a:rPr>
              <a:t>rozšířil</a:t>
            </a:r>
            <a:r>
              <a:rPr lang="pl-PL" dirty="0"/>
              <a:t> území státu, zřízení arcibiskupství, po jeh smrti se země rozpadla</a:t>
            </a:r>
          </a:p>
          <a:p>
            <a:r>
              <a:rPr lang="pl-PL" dirty="0">
                <a:solidFill>
                  <a:schemeClr val="accent2"/>
                </a:solidFill>
              </a:rPr>
              <a:t>Václav II. z rodu Přemyslovců</a:t>
            </a:r>
            <a:r>
              <a:rPr lang="pl-PL" dirty="0"/>
              <a:t>, </a:t>
            </a:r>
            <a:r>
              <a:rPr lang="pl-PL" dirty="0">
                <a:solidFill>
                  <a:schemeClr val="accent2"/>
                </a:solidFill>
              </a:rPr>
              <a:t>Vladislav Lokýtek</a:t>
            </a:r>
            <a:r>
              <a:rPr lang="pl-PL" dirty="0"/>
              <a:t>, </a:t>
            </a:r>
            <a:r>
              <a:rPr lang="pl-PL" dirty="0">
                <a:solidFill>
                  <a:schemeClr val="accent2"/>
                </a:solidFill>
              </a:rPr>
              <a:t>Kazimír III. Veliký</a:t>
            </a:r>
          </a:p>
          <a:p>
            <a:r>
              <a:rPr lang="pl-PL" dirty="0"/>
              <a:t>Václav III., zánik dynastie, Jan Lucemburský – </a:t>
            </a:r>
            <a:r>
              <a:rPr lang="pl-PL" u="sng" dirty="0"/>
              <a:t>vzdal se titulu polského krále výměnou za Slezsko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85821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8E2F693-659E-4BDB-BF8A-24EF0BB29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B5963-A5DE-40A5-8A21-2F6B4627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9B4D8D-8C1F-46D0-943F-404751A64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A38B43-568A-481B-A0B3-68027689F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FC64EE-7C44-425B-98BB-FC779E02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0D760B-0692-4CE9-B01D-BED18FFC7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079BA0-9E48-4262-887D-D5EAFA4D74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3" r="3681" b="2"/>
          <a:stretch/>
        </p:blipFill>
        <p:spPr>
          <a:xfrm>
            <a:off x="1659297" y="647190"/>
            <a:ext cx="3781046" cy="556428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0ABEC2C-A022-45E4-AE51-B4159A93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8715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872497-668B-4405-9003-61A2A74FC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8715" y="485661"/>
            <a:ext cx="4584014" cy="556428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800" dirty="0"/>
              <a:t>14. století – </a:t>
            </a:r>
            <a:r>
              <a:rPr lang="cs-CZ" sz="1800" dirty="0">
                <a:solidFill>
                  <a:schemeClr val="accent1"/>
                </a:solidFill>
              </a:rPr>
              <a:t>litevský velkokníže Vladislav II. Jagellonský + dědička polského království </a:t>
            </a:r>
            <a:r>
              <a:rPr lang="cs-CZ" sz="1800" dirty="0"/>
              <a:t>= sjednocení obou států, zrod dynastie Jagellonců</a:t>
            </a:r>
          </a:p>
          <a:p>
            <a:pPr>
              <a:lnSpc>
                <a:spcPct val="110000"/>
              </a:lnSpc>
            </a:pPr>
            <a:r>
              <a:rPr lang="cs-CZ" sz="1800" dirty="0"/>
              <a:t>připojeny </a:t>
            </a:r>
            <a:r>
              <a:rPr lang="cs-CZ" sz="1800" dirty="0">
                <a:solidFill>
                  <a:schemeClr val="accent2"/>
                </a:solidFill>
              </a:rPr>
              <a:t>Uhry, Prusko i Čechy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chemeClr val="accent2"/>
                </a:solidFill>
              </a:rPr>
              <a:t>1572</a:t>
            </a:r>
            <a:r>
              <a:rPr lang="cs-CZ" sz="1800" dirty="0"/>
              <a:t> po smrti posledního muže dynastie – královská moc oslabena, Polsko přichází o sílu</a:t>
            </a:r>
          </a:p>
          <a:p>
            <a:pPr>
              <a:lnSpc>
                <a:spcPct val="110000"/>
              </a:lnSpc>
            </a:pPr>
            <a:r>
              <a:rPr lang="cs-CZ" sz="1800" dirty="0"/>
              <a:t>17. století - nájezdy ze strany Švédska, dobytí státu</a:t>
            </a:r>
          </a:p>
          <a:p>
            <a:pPr>
              <a:lnSpc>
                <a:spcPct val="110000"/>
              </a:lnSpc>
            </a:pPr>
            <a:r>
              <a:rPr lang="cs-CZ" sz="1800" dirty="0"/>
              <a:t>Polsko ztratilo země jako Prusko a Ukrajinu</a:t>
            </a:r>
          </a:p>
          <a:p>
            <a:pPr>
              <a:lnSpc>
                <a:spcPct val="110000"/>
              </a:lnSpc>
            </a:pPr>
            <a:r>
              <a:rPr lang="cs-CZ" sz="1800" dirty="0"/>
              <a:t>mocenské boje šlechty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AED2DF-D4B6-4FBF-BBC5-F50BAA18F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5B8E4B2-9E03-44DC-A063-61BF3D100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3BBDDF9-6CC6-4BF4-A9C2-FA33DD13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81F7B2A-7BE5-4C99-AF99-01F59B46F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8B40C0DE-A6C1-4279-9075-A79C9C5E8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B3125CF-53D8-459F-BED4-2B1120CF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DFA8CFC-A1E5-4C33-98A8-ECC4A1AE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A5223A-422E-4D19-B89C-162E97E4D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2668106" cy="1077229"/>
          </a:xfrm>
        </p:spPr>
        <p:txBody>
          <a:bodyPr>
            <a:normAutofit/>
          </a:bodyPr>
          <a:lstStyle/>
          <a:p>
            <a:pPr algn="l"/>
            <a:r>
              <a:rPr lang="cs-CZ" sz="2200" dirty="0">
                <a:solidFill>
                  <a:schemeClr val="accent1"/>
                </a:solidFill>
              </a:rPr>
              <a:t>Po trojím rozdělení stát vymizel z mapy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43127BE-FBB1-4A63-B7DF-AE4E9293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8808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5782F4-F2A3-4818-88AA-5AD42B083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83" y="1885285"/>
            <a:ext cx="4314871" cy="4726727"/>
          </a:xfrm>
        </p:spPr>
        <p:txBody>
          <a:bodyPr>
            <a:normAutofit/>
          </a:bodyPr>
          <a:lstStyle/>
          <a:p>
            <a:r>
              <a:rPr lang="cs-CZ" sz="1600" dirty="0"/>
              <a:t>1772 – 1. dělení: Prusko, Rusko a Rakousko si rozdělily kolem 30 % země</a:t>
            </a:r>
          </a:p>
          <a:p>
            <a:r>
              <a:rPr lang="cs-CZ" sz="1600" dirty="0"/>
              <a:t>1793 – 2. dělení: dělení mezi Pruskem a Ruskem </a:t>
            </a:r>
          </a:p>
          <a:p>
            <a:r>
              <a:rPr lang="cs-CZ" sz="1600" dirty="0"/>
              <a:t>1795 – 3. dělení, stát přestal existovat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BA34D34-2336-4F22-9EE7-67D6E7FF1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151" y="0"/>
            <a:ext cx="595084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Ã½sledek obrÃ¡zku pro trojÃ­ dÄlenÃ­ polska">
            <a:extLst>
              <a:ext uri="{FF2B5EF4-FFF2-40B4-BE49-F238E27FC236}">
                <a16:creationId xmlns:a16="http://schemas.microsoft.com/office/drawing/2014/main" id="{BFAE78E8-C7BA-4259-AE94-D09AAA1FB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53" y="1346920"/>
            <a:ext cx="5303975" cy="4163619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7D1F6233-58F3-474E-8316-2C19B0DE1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6044" y="240175"/>
            <a:ext cx="5461080" cy="637183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F23A826-0BE5-4FC1-A33C-CA4954CED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7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8E2F693-659E-4BDB-BF8A-24EF0BB29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59B5963-A5DE-40A5-8A21-2F6B4627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89B4D8D-8C1F-46D0-943F-404751A64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9A38B43-568A-481B-A0B3-68027689F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AFC64EE-7C44-425B-98BB-FC779E02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E0D760B-0692-4CE9-B01D-BED18FFC7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Ã½sledek obrÃ¡zku pro marÅ¡Ã¡l Josef PiÅsudski,">
            <a:extLst>
              <a:ext uri="{FF2B5EF4-FFF2-40B4-BE49-F238E27FC236}">
                <a16:creationId xmlns:a16="http://schemas.microsoft.com/office/drawing/2014/main" id="{BF99AFF8-16B5-4045-AF9A-79BAB4266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r="14612" b="-2"/>
          <a:stretch/>
        </p:blipFill>
        <p:spPr bwMode="auto">
          <a:xfrm>
            <a:off x="1659297" y="2658794"/>
            <a:ext cx="2414119" cy="3552679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60ABEC2C-A022-45E4-AE51-B4159A93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8715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ED426A-6216-4808-B8EF-CAAF083C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187" y="319253"/>
            <a:ext cx="6364516" cy="621405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1. Varšavské </a:t>
            </a:r>
            <a:r>
              <a:rPr lang="cs-CZ" dirty="0">
                <a:solidFill>
                  <a:schemeClr val="accent2"/>
                </a:solidFill>
              </a:rPr>
              <a:t>knížectví</a:t>
            </a:r>
            <a:r>
              <a:rPr lang="cs-CZ" dirty="0"/>
              <a:t>, 1807, Napoleon</a:t>
            </a:r>
          </a:p>
          <a:p>
            <a:pPr>
              <a:lnSpc>
                <a:spcPct val="110000"/>
              </a:lnSpc>
            </a:pPr>
            <a:r>
              <a:rPr lang="cs-CZ" dirty="0"/>
              <a:t>rozšíření na jih země</a:t>
            </a:r>
          </a:p>
          <a:p>
            <a:pPr>
              <a:lnSpc>
                <a:spcPct val="110000"/>
              </a:lnSpc>
            </a:pPr>
            <a:r>
              <a:rPr lang="cs-CZ" dirty="0"/>
              <a:t>povýšeno na </a:t>
            </a:r>
            <a:r>
              <a:rPr lang="cs-CZ" dirty="0">
                <a:solidFill>
                  <a:schemeClr val="accent2"/>
                </a:solidFill>
              </a:rPr>
              <a:t>království</a:t>
            </a:r>
            <a:r>
              <a:rPr lang="cs-CZ" dirty="0"/>
              <a:t>, které bylo spojeno s Ruskem v personální unii</a:t>
            </a:r>
          </a:p>
          <a:p>
            <a:pPr>
              <a:lnSpc>
                <a:spcPct val="110000"/>
              </a:lnSpc>
            </a:pPr>
            <a:r>
              <a:rPr lang="cs-CZ" dirty="0"/>
              <a:t>v roce 1918 se stalo Polsko </a:t>
            </a:r>
            <a:r>
              <a:rPr lang="cs-CZ" dirty="0">
                <a:solidFill>
                  <a:schemeClr val="accent3"/>
                </a:solidFill>
              </a:rPr>
              <a:t>samostatným</a:t>
            </a:r>
            <a:r>
              <a:rPr lang="cs-CZ" dirty="0"/>
              <a:t> státem</a:t>
            </a:r>
          </a:p>
          <a:p>
            <a:pPr>
              <a:lnSpc>
                <a:spcPct val="110000"/>
              </a:lnSpc>
            </a:pPr>
            <a:r>
              <a:rPr lang="cs-CZ" dirty="0"/>
              <a:t>snaží se o dohánění územních ztrát</a:t>
            </a:r>
          </a:p>
          <a:p>
            <a:pPr>
              <a:lnSpc>
                <a:spcPct val="110000"/>
              </a:lnSpc>
            </a:pPr>
            <a:r>
              <a:rPr lang="cs-CZ" dirty="0"/>
              <a:t>připojení části </a:t>
            </a:r>
            <a:r>
              <a:rPr lang="cs-CZ" dirty="0">
                <a:solidFill>
                  <a:schemeClr val="accent1"/>
                </a:solidFill>
              </a:rPr>
              <a:t>Litvy</a:t>
            </a:r>
            <a:r>
              <a:rPr lang="cs-CZ" dirty="0"/>
              <a:t>, </a:t>
            </a:r>
            <a:r>
              <a:rPr lang="cs-CZ" dirty="0">
                <a:solidFill>
                  <a:schemeClr val="accent1"/>
                </a:solidFill>
              </a:rPr>
              <a:t>Haliče</a:t>
            </a:r>
            <a:r>
              <a:rPr lang="cs-CZ" dirty="0"/>
              <a:t>, </a:t>
            </a:r>
            <a:r>
              <a:rPr lang="cs-CZ" dirty="0">
                <a:solidFill>
                  <a:schemeClr val="accent1"/>
                </a:solidFill>
              </a:rPr>
              <a:t>Ukrajiny</a:t>
            </a:r>
            <a:r>
              <a:rPr lang="cs-CZ" dirty="0"/>
              <a:t>, </a:t>
            </a:r>
            <a:r>
              <a:rPr lang="cs-CZ" dirty="0">
                <a:solidFill>
                  <a:schemeClr val="accent1"/>
                </a:solidFill>
              </a:rPr>
              <a:t>Pruska</a:t>
            </a:r>
            <a:r>
              <a:rPr lang="cs-CZ" dirty="0"/>
              <a:t> a </a:t>
            </a:r>
            <a:r>
              <a:rPr lang="cs-CZ" dirty="0">
                <a:solidFill>
                  <a:schemeClr val="accent1"/>
                </a:solidFill>
              </a:rPr>
              <a:t>Běloruska</a:t>
            </a:r>
            <a:r>
              <a:rPr lang="cs-CZ" dirty="0"/>
              <a:t>, na Československu získalo část </a:t>
            </a:r>
            <a:r>
              <a:rPr lang="cs-CZ" dirty="0">
                <a:solidFill>
                  <a:schemeClr val="accent1"/>
                </a:solidFill>
              </a:rPr>
              <a:t>Těšínska</a:t>
            </a:r>
          </a:p>
          <a:p>
            <a:pPr>
              <a:lnSpc>
                <a:spcPct val="110000"/>
              </a:lnSpc>
            </a:pPr>
            <a:r>
              <a:rPr lang="cs-CZ" dirty="0"/>
              <a:t>maršál Josef </a:t>
            </a:r>
            <a:r>
              <a:rPr lang="cs-CZ" dirty="0" err="1"/>
              <a:t>Piłsudski</a:t>
            </a:r>
            <a:r>
              <a:rPr lang="cs-CZ" dirty="0"/>
              <a:t>, 1926 puč, </a:t>
            </a:r>
            <a:r>
              <a:rPr lang="cs-CZ" u="sng" dirty="0"/>
              <a:t>diktatura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AED2DF-D4B6-4FBF-BBC5-F50BAA18F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5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8AE9926-2221-469A-9632-990C6B93F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132611F-D262-4F7B-A322-6FD8F576C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EEF1C53-1166-4108-B5A4-99BAE8DBE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011E2AD-FE5D-4CD9-8C98-AAE6CA3C4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048E056-A0BF-4E7B-AB3D-9DD21016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9A1E6AA-DCB7-4807-8864-3DA9ED14F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4D16C4C-A60C-4B6E-8F88-4C537B81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0169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16F95D-366B-4F4E-8D46-B46EFC51B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401" y="168811"/>
            <a:ext cx="4740671" cy="655554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napadení</a:t>
            </a:r>
            <a:r>
              <a:rPr lang="cs-CZ" dirty="0"/>
              <a:t> Polska, 2. světová válka, </a:t>
            </a:r>
            <a:r>
              <a:rPr lang="cs-CZ" dirty="0">
                <a:solidFill>
                  <a:schemeClr val="accent3"/>
                </a:solidFill>
              </a:rPr>
              <a:t>obsazení</a:t>
            </a:r>
            <a:r>
              <a:rPr lang="cs-CZ" dirty="0"/>
              <a:t> Sovětským svazem</a:t>
            </a:r>
          </a:p>
          <a:p>
            <a:r>
              <a:rPr lang="cs-CZ" dirty="0"/>
              <a:t>rozdělení země, </a:t>
            </a:r>
            <a:r>
              <a:rPr lang="cs-CZ" dirty="0">
                <a:solidFill>
                  <a:schemeClr val="accent2"/>
                </a:solidFill>
              </a:rPr>
              <a:t>Molotov-</a:t>
            </a:r>
            <a:r>
              <a:rPr lang="cs-CZ" dirty="0" err="1">
                <a:solidFill>
                  <a:schemeClr val="accent2"/>
                </a:solidFill>
              </a:rPr>
              <a:t>Ribentrop</a:t>
            </a:r>
            <a:endParaRPr lang="cs-CZ" dirty="0">
              <a:solidFill>
                <a:schemeClr val="accent2"/>
              </a:solidFill>
            </a:endParaRPr>
          </a:p>
          <a:p>
            <a:r>
              <a:rPr lang="cs-CZ" dirty="0"/>
              <a:t>germanizace, zabírání území</a:t>
            </a:r>
          </a:p>
          <a:p>
            <a:r>
              <a:rPr lang="cs-CZ" dirty="0"/>
              <a:t>komunisté</a:t>
            </a:r>
          </a:p>
          <a:p>
            <a:r>
              <a:rPr lang="cs-CZ" dirty="0"/>
              <a:t>Polská sjednocená dělnická strana</a:t>
            </a:r>
          </a:p>
          <a:p>
            <a:r>
              <a:rPr lang="cs-CZ" dirty="0" err="1"/>
              <a:t>Władysław</a:t>
            </a:r>
            <a:r>
              <a:rPr lang="cs-CZ" dirty="0"/>
              <a:t> </a:t>
            </a:r>
            <a:r>
              <a:rPr lang="cs-CZ" dirty="0" err="1"/>
              <a:t>Gomułka</a:t>
            </a:r>
            <a:endParaRPr lang="cs-CZ" dirty="0"/>
          </a:p>
          <a:p>
            <a:r>
              <a:rPr lang="cs-CZ" dirty="0"/>
              <a:t>vpád vojsk Varšavské smlouvy</a:t>
            </a:r>
          </a:p>
          <a:p>
            <a:r>
              <a:rPr lang="cs-CZ" dirty="0"/>
              <a:t>1989 svobodné volby, </a:t>
            </a:r>
            <a:r>
              <a:rPr lang="cs-CZ" dirty="0">
                <a:solidFill>
                  <a:schemeClr val="accent2"/>
                </a:solidFill>
              </a:rPr>
              <a:t>demokracie</a:t>
            </a:r>
          </a:p>
        </p:txBody>
      </p:sp>
      <p:pic>
        <p:nvPicPr>
          <p:cNvPr id="3076" name="Picture 4" descr="SouvisejÃ­cÃ­ obrÃ¡zek">
            <a:extLst>
              <a:ext uri="{FF2B5EF4-FFF2-40B4-BE49-F238E27FC236}">
                <a16:creationId xmlns:a16="http://schemas.microsoft.com/office/drawing/2014/main" id="{9DCC0422-77E6-4571-ACC8-2256D4110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r="13255" b="1"/>
          <a:stretch/>
        </p:blipFill>
        <p:spPr bwMode="auto">
          <a:xfrm>
            <a:off x="5793923" y="2348779"/>
            <a:ext cx="4818974" cy="3373468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3F569657-2CE1-4B21-80BD-0818B9DCC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0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41330-F805-41D8-9B38-CBECFF76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40" y="1120334"/>
            <a:ext cx="9258174" cy="1077229"/>
          </a:xfrm>
        </p:spPr>
        <p:txBody>
          <a:bodyPr/>
          <a:lstStyle/>
          <a:p>
            <a:r>
              <a:rPr lang="cs-CZ" dirty="0"/>
              <a:t>Parlamentní republika v čele s prezidentem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E6BE79-BD21-4049-91E4-EA79E90CA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40" y="1063024"/>
            <a:ext cx="9417199" cy="3997828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integrační proces</a:t>
            </a:r>
            <a:r>
              <a:rPr lang="cs-CZ" dirty="0"/>
              <a:t>, 1999 vstup do Severoatlantické aliance, 2004 do EU</a:t>
            </a:r>
          </a:p>
          <a:p>
            <a:r>
              <a:rPr lang="cs-CZ" dirty="0"/>
              <a:t>oficiální měna od roku 1924 </a:t>
            </a:r>
            <a:r>
              <a:rPr lang="cs-CZ" dirty="0">
                <a:solidFill>
                  <a:schemeClr val="accent1"/>
                </a:solidFill>
              </a:rPr>
              <a:t>zlotý</a:t>
            </a:r>
          </a:p>
          <a:p>
            <a:r>
              <a:rPr lang="cs-CZ" dirty="0"/>
              <a:t>prezident </a:t>
            </a:r>
            <a:r>
              <a:rPr lang="pl-PL" dirty="0"/>
              <a:t>od srpna roku 2015 </a:t>
            </a:r>
            <a:r>
              <a:rPr lang="pl-PL" dirty="0">
                <a:solidFill>
                  <a:schemeClr val="accent2"/>
                </a:solidFill>
              </a:rPr>
              <a:t>Andrzej Duda </a:t>
            </a:r>
            <a:r>
              <a:rPr lang="pl-PL" dirty="0"/>
              <a:t>(předtím </a:t>
            </a:r>
            <a:r>
              <a:rPr lang="cs-CZ" dirty="0" err="1"/>
              <a:t>Bronisław</a:t>
            </a:r>
            <a:r>
              <a:rPr lang="cs-CZ" dirty="0"/>
              <a:t> </a:t>
            </a:r>
            <a:r>
              <a:rPr lang="cs-CZ" dirty="0" err="1"/>
              <a:t>Komorowski</a:t>
            </a:r>
            <a:r>
              <a:rPr lang="cs-CZ" dirty="0"/>
              <a:t>, Lech </a:t>
            </a:r>
            <a:r>
              <a:rPr lang="cs-CZ" dirty="0" err="1"/>
              <a:t>Kaczyński</a:t>
            </a:r>
            <a:r>
              <a:rPr lang="cs-CZ" dirty="0"/>
              <a:t>) </a:t>
            </a:r>
          </a:p>
        </p:txBody>
      </p:sp>
      <p:pic>
        <p:nvPicPr>
          <p:cNvPr id="4098" name="Picture 2" descr="https://upload.wikimedia.org/wikipedia/commons/thumb/0/00/Lech_Kaczy%C5%84ski.jpg/225px-Lech_Kaczy%C5%84ski.jpg">
            <a:extLst>
              <a:ext uri="{FF2B5EF4-FFF2-40B4-BE49-F238E27FC236}">
                <a16:creationId xmlns:a16="http://schemas.microsoft.com/office/drawing/2014/main" id="{D380E58B-1988-4395-8293-3E9E9902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14" y="3827524"/>
            <a:ext cx="214312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PRP 20130131 WG 230 BRONISLAW KOMOROWSKI.jpg">
            <a:extLst>
              <a:ext uri="{FF2B5EF4-FFF2-40B4-BE49-F238E27FC236}">
                <a16:creationId xmlns:a16="http://schemas.microsoft.com/office/drawing/2014/main" id="{D38AC26B-1C21-4431-A1DA-45FB77215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27524"/>
            <a:ext cx="1720851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Ã½sledek obrÃ¡zku pro andrzej duda">
            <a:extLst>
              <a:ext uri="{FF2B5EF4-FFF2-40B4-BE49-F238E27FC236}">
                <a16:creationId xmlns:a16="http://schemas.microsoft.com/office/drawing/2014/main" id="{F41C6851-9222-4C68-BAE1-710FA1CC6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312" y="3870145"/>
            <a:ext cx="1922682" cy="256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14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787</Words>
  <Application>Microsoft Office PowerPoint</Application>
  <PresentationFormat>Širokoúhlá obrazovka</PresentationFormat>
  <Paragraphs>80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MS Shell Dlg 2</vt:lpstr>
      <vt:lpstr>Wingdings</vt:lpstr>
      <vt:lpstr>Wingdings 3</vt:lpstr>
      <vt:lpstr>Madison</vt:lpstr>
      <vt:lpstr>Polsko</vt:lpstr>
      <vt:lpstr> Polská republika (Rzeczpospolita Polska) </vt:lpstr>
      <vt:lpstr>Prezentace aplikace PowerPoint</vt:lpstr>
      <vt:lpstr>Středověké Polsko provázely mocenské boje a nestabilní vlády</vt:lpstr>
      <vt:lpstr>Prezentace aplikace PowerPoint</vt:lpstr>
      <vt:lpstr>Po trojím rozdělení stát vymizel z mapy</vt:lpstr>
      <vt:lpstr>Prezentace aplikace PowerPoint</vt:lpstr>
      <vt:lpstr>Prezentace aplikace PowerPoint</vt:lpstr>
      <vt:lpstr>Parlamentní republika v čele s prezidentem</vt:lpstr>
      <vt:lpstr>Země, která dala světu Jana Pavla II.</vt:lpstr>
      <vt:lpstr>Odškodnění Polska za ztráty a škody způsobené  za druhé světové války     </vt:lpstr>
      <vt:lpstr>Nový zákon o nejvyšším soudu</vt:lpstr>
      <vt:lpstr>Migrace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Polsko</dc:title>
  <dc:creator>Veronika Šujanová</dc:creator>
  <cp:lastModifiedBy>Veronika Šujanová</cp:lastModifiedBy>
  <cp:revision>1</cp:revision>
  <dcterms:created xsi:type="dcterms:W3CDTF">2018-11-01T12:25:38Z</dcterms:created>
  <dcterms:modified xsi:type="dcterms:W3CDTF">2018-11-01T12:26:39Z</dcterms:modified>
</cp:coreProperties>
</file>