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2" r:id="rId5"/>
    <p:sldId id="264" r:id="rId6"/>
    <p:sldId id="265" r:id="rId7"/>
    <p:sldId id="263" r:id="rId8"/>
    <p:sldId id="257" r:id="rId9"/>
    <p:sldId id="258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F9B3-1C72-4CA5-9DE9-C9E4CC760DE2}" type="datetimeFigureOut">
              <a:rPr lang="cs-CZ" smtClean="0"/>
              <a:pPr/>
              <a:t>15. 12. 2018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416773C-DE5A-478E-ACA7-381D993209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F9B3-1C72-4CA5-9DE9-C9E4CC760DE2}" type="datetimeFigureOut">
              <a:rPr lang="cs-CZ" smtClean="0"/>
              <a:pPr/>
              <a:t>15. 12. 2018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773C-DE5A-478E-ACA7-381D9932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F9B3-1C72-4CA5-9DE9-C9E4CC760DE2}" type="datetimeFigureOut">
              <a:rPr lang="cs-CZ" smtClean="0"/>
              <a:pPr/>
              <a:t>15. 12. 2018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773C-DE5A-478E-ACA7-381D9932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F9B3-1C72-4CA5-9DE9-C9E4CC760DE2}" type="datetimeFigureOut">
              <a:rPr lang="cs-CZ" smtClean="0"/>
              <a:pPr/>
              <a:t>15. 12. 2018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773C-DE5A-478E-ACA7-381D993209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F9B3-1C72-4CA5-9DE9-C9E4CC760DE2}" type="datetimeFigureOut">
              <a:rPr lang="cs-CZ" smtClean="0"/>
              <a:pPr/>
              <a:t>15. 12. 2018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416773C-DE5A-478E-ACA7-381D9932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F9B3-1C72-4CA5-9DE9-C9E4CC760DE2}" type="datetimeFigureOut">
              <a:rPr lang="cs-CZ" smtClean="0"/>
              <a:pPr/>
              <a:t>15. 12. 2018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773C-DE5A-478E-ACA7-381D993209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F9B3-1C72-4CA5-9DE9-C9E4CC760DE2}" type="datetimeFigureOut">
              <a:rPr lang="cs-CZ" smtClean="0"/>
              <a:pPr/>
              <a:t>15. 12. 2018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773C-DE5A-478E-ACA7-381D993209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F9B3-1C72-4CA5-9DE9-C9E4CC760DE2}" type="datetimeFigureOut">
              <a:rPr lang="cs-CZ" smtClean="0"/>
              <a:pPr/>
              <a:t>15. 12. 2018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773C-DE5A-478E-ACA7-381D9932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F9B3-1C72-4CA5-9DE9-C9E4CC760DE2}" type="datetimeFigureOut">
              <a:rPr lang="cs-CZ" smtClean="0"/>
              <a:pPr/>
              <a:t>15. 12. 2018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773C-DE5A-478E-ACA7-381D9932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F9B3-1C72-4CA5-9DE9-C9E4CC760DE2}" type="datetimeFigureOut">
              <a:rPr lang="cs-CZ" smtClean="0"/>
              <a:pPr/>
              <a:t>15. 12. 2018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773C-DE5A-478E-ACA7-381D993209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F9B3-1C72-4CA5-9DE9-C9E4CC760DE2}" type="datetimeFigureOut">
              <a:rPr lang="cs-CZ" smtClean="0"/>
              <a:pPr/>
              <a:t>15. 12. 2018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416773C-DE5A-478E-ACA7-381D993209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F3F9B3-1C72-4CA5-9DE9-C9E4CC760DE2}" type="datetimeFigureOut">
              <a:rPr lang="cs-CZ" smtClean="0"/>
              <a:pPr/>
              <a:t>15. 12. 2018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416773C-DE5A-478E-ACA7-381D99320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ilium.europa.eu/cs/meetings/international-summit/2018/03/26/" TargetMode="External"/><Relationship Id="rId2" Type="http://schemas.openxmlformats.org/officeDocument/2006/relationships/hyperlink" Target="http://turecko.svetadily.cz/inf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pravy.idnes.cz/turecko-puciste-lyncovani-na-moste-d60-/zahranicni.aspx?c=A160716_181055_zahranicni_ale" TargetMode="External"/><Relationship Id="rId5" Type="http://schemas.openxmlformats.org/officeDocument/2006/relationships/hyperlink" Target="https://eurozpravy.cz/zahranicni/blizky-vychod/236384-erdogan-chce-turecke-referendum-o-vstupu-do-eu/" TargetMode="External"/><Relationship Id="rId4" Type="http://schemas.openxmlformats.org/officeDocument/2006/relationships/hyperlink" Target="https://www.consilium.europa.eu/cs/policies/enlargement/turkey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zpravy.idnes.cz/turecko-puciste-lyncovani-na-moste-d60-/zahranicni.aspx?c=A160716_181055_zahranicni_al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Míšek Štěpán, 433083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700808"/>
            <a:ext cx="8280920" cy="1470025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Současné Turecko – Kam směřuje?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Výsledek obrázku pro turecko vlaj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861048"/>
            <a:ext cx="3960440" cy="26427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Calibri" pitchFamily="34" charset="0"/>
                <a:hlinkClick r:id="rId2"/>
              </a:rPr>
              <a:t>http://turecko.svetadily.cz/info/</a:t>
            </a: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hlinkClick r:id="rId3"/>
              </a:rPr>
              <a:t>https://www.consilium.europa.eu/cs/meetings/international-summit/2018/03/26/</a:t>
            </a: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hlinkClick r:id="rId4"/>
              </a:rPr>
              <a:t>https://www.consilium.europa.eu/cs/policies/enlargement/turkey/</a:t>
            </a: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hlinkClick r:id="rId5"/>
              </a:rPr>
              <a:t>https://eurozpravy.cz/zahranicni/blizky-vychod/236384-erdogan-chce-turecke-referendum-o-vstupu-do-eu/</a:t>
            </a: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hlinkClick r:id="rId6"/>
              </a:rPr>
              <a:t>https://zpravy.idnes.cz/turecko-puciste-lyncovani-na-moste-d60-/zahranicni.aspx?c=A160716_181055_zahranicni_ale</a:t>
            </a:r>
            <a:endParaRPr lang="cs-CZ" dirty="0" smtClean="0">
              <a:latin typeface="Calibri" pitchFamily="34" charset="0"/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Turecko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7772400" cy="4572000"/>
          </a:xfrm>
        </p:spPr>
        <p:txBody>
          <a:bodyPr/>
          <a:lstStyle/>
          <a:p>
            <a:r>
              <a:rPr lang="cs-CZ" dirty="0" smtClean="0">
                <a:latin typeface="Calibri" pitchFamily="34" charset="0"/>
              </a:rPr>
              <a:t>Název: Turecká republika </a:t>
            </a:r>
          </a:p>
          <a:p>
            <a:r>
              <a:rPr lang="cs-CZ" dirty="0" smtClean="0">
                <a:latin typeface="Calibri" pitchFamily="34" charset="0"/>
              </a:rPr>
              <a:t>Hlavní město: Ankara</a:t>
            </a:r>
          </a:p>
          <a:p>
            <a:r>
              <a:rPr lang="cs-CZ" dirty="0" smtClean="0">
                <a:latin typeface="Calibri" pitchFamily="34" charset="0"/>
              </a:rPr>
              <a:t>Počet obyvatel</a:t>
            </a:r>
            <a:r>
              <a:rPr lang="cs-CZ" smtClean="0">
                <a:latin typeface="Calibri" pitchFamily="34" charset="0"/>
              </a:rPr>
              <a:t>: </a:t>
            </a:r>
            <a:r>
              <a:rPr lang="cs-CZ" smtClean="0">
                <a:latin typeface="Calibri" pitchFamily="34" charset="0"/>
              </a:rPr>
              <a:t>80</a:t>
            </a:r>
            <a:r>
              <a:rPr lang="cs-CZ" smtClean="0">
                <a:latin typeface="Calibri" pitchFamily="34" charset="0"/>
              </a:rPr>
              <a:t>,8 </a:t>
            </a:r>
            <a:r>
              <a:rPr lang="cs-CZ" dirty="0" smtClean="0">
                <a:latin typeface="Calibri" pitchFamily="34" charset="0"/>
              </a:rPr>
              <a:t>mil.</a:t>
            </a:r>
          </a:p>
          <a:p>
            <a:r>
              <a:rPr lang="cs-CZ" dirty="0" smtClean="0">
                <a:latin typeface="Calibri" pitchFamily="34" charset="0"/>
              </a:rPr>
              <a:t>Rozloha: 780 580 km² </a:t>
            </a:r>
            <a:endParaRPr lang="cs-CZ" dirty="0">
              <a:latin typeface="Calibri" pitchFamily="34" charset="0"/>
            </a:endParaRPr>
          </a:p>
        </p:txBody>
      </p:sp>
      <p:pic>
        <p:nvPicPr>
          <p:cNvPr id="1026" name="Picture 2" descr="Výsledek obrázku pro turecko ma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88640"/>
            <a:ext cx="3888432" cy="3323528"/>
          </a:xfrm>
          <a:prstGeom prst="rect">
            <a:avLst/>
          </a:prstGeom>
          <a:noFill/>
        </p:spPr>
      </p:pic>
      <p:pic>
        <p:nvPicPr>
          <p:cNvPr id="1028" name="Picture 4" descr="Výsledek obrázku pro turecko ma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495674"/>
            <a:ext cx="6705600" cy="3362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Recep</a:t>
            </a:r>
            <a:r>
              <a:rPr lang="cs-CZ" dirty="0" smtClean="0"/>
              <a:t> </a:t>
            </a:r>
            <a:r>
              <a:rPr lang="cs-CZ" dirty="0" err="1" smtClean="0"/>
              <a:t>Tayyip</a:t>
            </a:r>
            <a:r>
              <a:rPr lang="cs-CZ" dirty="0" smtClean="0"/>
              <a:t> </a:t>
            </a:r>
            <a:r>
              <a:rPr lang="cs-CZ" dirty="0" err="1" smtClean="0"/>
              <a:t>Erdoğan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bývalý starosta Istanbulu </a:t>
            </a:r>
          </a:p>
          <a:p>
            <a:r>
              <a:rPr lang="cs-CZ" dirty="0" smtClean="0">
                <a:latin typeface="Calibri" pitchFamily="34" charset="0"/>
              </a:rPr>
              <a:t>2003 – 2014 turecký premiér</a:t>
            </a:r>
          </a:p>
          <a:p>
            <a:r>
              <a:rPr lang="cs-CZ" dirty="0" smtClean="0">
                <a:latin typeface="Calibri" pitchFamily="34" charset="0"/>
              </a:rPr>
              <a:t>od roku 2014 – prezident</a:t>
            </a:r>
          </a:p>
          <a:p>
            <a:r>
              <a:rPr lang="cs-CZ" dirty="0" smtClean="0">
                <a:latin typeface="Calibri" pitchFamily="34" charset="0"/>
              </a:rPr>
              <a:t>zakladatelem Strany spravedlnosti a rozvoje (AKP)</a:t>
            </a:r>
          </a:p>
          <a:p>
            <a:r>
              <a:rPr lang="cs-CZ" dirty="0" smtClean="0">
                <a:latin typeface="Calibri" pitchFamily="34" charset="0"/>
              </a:rPr>
              <a:t>z islamistického politického zázemí, ale sám sebe popisuje jako konzervativního demokrata</a:t>
            </a:r>
          </a:p>
          <a:p>
            <a:endParaRPr lang="cs-CZ" dirty="0"/>
          </a:p>
        </p:txBody>
      </p:sp>
      <p:pic>
        <p:nvPicPr>
          <p:cNvPr id="18434" name="Picture 2" descr="https://upload.wikimedia.org/wikipedia/commons/thumb/2/21/Recep_Tayyip_Erdo%C4%9Fan_June_2015.jpg/225px-Recep_Tayyip_Erdo%C4%9Fan_June_20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32656"/>
            <a:ext cx="2448272" cy="3481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Blízká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Turecko není schopné se vyrovnat s vlastní minulostí</a:t>
            </a:r>
          </a:p>
          <a:p>
            <a:r>
              <a:rPr lang="cs-CZ" dirty="0" smtClean="0">
                <a:latin typeface="Calibri" pitchFamily="34" charset="0"/>
              </a:rPr>
              <a:t>Turecko neuznává řeckou Kyperskou republiku</a:t>
            </a:r>
          </a:p>
          <a:p>
            <a:r>
              <a:rPr lang="cs-CZ" dirty="0" smtClean="0">
                <a:latin typeface="Calibri" pitchFamily="34" charset="0"/>
              </a:rPr>
              <a:t>Od roku 1984 – turecko-kurdský konflikt</a:t>
            </a:r>
          </a:p>
        </p:txBody>
      </p:sp>
      <p:pic>
        <p:nvPicPr>
          <p:cNvPr id="22530" name="Picture 2" descr="Výsledek obrázku pro kurdov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996952"/>
            <a:ext cx="5981700" cy="3362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Neúspěšný puč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Calibri" pitchFamily="34" charset="0"/>
              </a:rPr>
              <a:t>15. červenec 2016 – neúspěšný pokus o vojenský převrat</a:t>
            </a:r>
          </a:p>
          <a:p>
            <a:r>
              <a:rPr lang="cs-CZ" dirty="0" err="1" smtClean="0">
                <a:latin typeface="Calibri" pitchFamily="34" charset="0"/>
              </a:rPr>
              <a:t>Erdogan</a:t>
            </a:r>
            <a:r>
              <a:rPr lang="cs-CZ" dirty="0" smtClean="0">
                <a:latin typeface="Calibri" pitchFamily="34" charset="0"/>
              </a:rPr>
              <a:t> následně vyhlásil výjimečný stav – vydávání dekretů (možnost omezení svobody shromažďovat se a svobody slova)</a:t>
            </a:r>
          </a:p>
          <a:p>
            <a:r>
              <a:rPr lang="cs-CZ" dirty="0" smtClean="0">
                <a:latin typeface="Calibri" pitchFamily="34" charset="0"/>
                <a:hlinkClick r:id="rId2"/>
              </a:rPr>
              <a:t>https://zpravy.idnes.cz/turecko-puciste-lyncovani-na-moste-d60-/zahranicni.aspx?c=A160716_181055_zahranicni_ale</a:t>
            </a:r>
            <a:endParaRPr lang="cs-CZ" dirty="0" smtClean="0"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16. duben 2017 - ústavní referendum (zavedení prezidentského systému)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Válka v Sýrii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 občanské válce v Sýrii podporuje Turecko protivládní povstalce včetně syrské odnože </a:t>
            </a:r>
            <a:r>
              <a:rPr lang="cs-CZ" dirty="0" err="1" smtClean="0">
                <a:latin typeface="Calibri" pitchFamily="34" charset="0"/>
              </a:rPr>
              <a:t>al</a:t>
            </a:r>
            <a:r>
              <a:rPr lang="cs-CZ" dirty="0" smtClean="0">
                <a:latin typeface="Calibri" pitchFamily="34" charset="0"/>
              </a:rPr>
              <a:t>-</a:t>
            </a:r>
            <a:r>
              <a:rPr lang="cs-CZ" dirty="0" err="1" smtClean="0">
                <a:latin typeface="Calibri" pitchFamily="34" charset="0"/>
              </a:rPr>
              <a:t>Káidy</a:t>
            </a: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v březnu 2018 turecká armáda obsadila </a:t>
            </a:r>
            <a:r>
              <a:rPr lang="cs-CZ" dirty="0" err="1" smtClean="0">
                <a:latin typeface="Calibri" pitchFamily="34" charset="0"/>
              </a:rPr>
              <a:t>Afrín</a:t>
            </a:r>
            <a:r>
              <a:rPr lang="cs-CZ" dirty="0" smtClean="0">
                <a:latin typeface="Calibri" pitchFamily="34" charset="0"/>
              </a:rPr>
              <a:t> v Sýrii, odkud vytlačila syrské Kurdy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k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1999 – status kandidátské země</a:t>
            </a:r>
          </a:p>
          <a:p>
            <a:r>
              <a:rPr lang="cs-CZ" dirty="0" smtClean="0">
                <a:latin typeface="Calibri" pitchFamily="34" charset="0"/>
              </a:rPr>
              <a:t>Říjen 2005 – zahájení přístupových jednání</a:t>
            </a:r>
          </a:p>
          <a:p>
            <a:r>
              <a:rPr lang="cs-CZ" dirty="0" smtClean="0">
                <a:latin typeface="Calibri" pitchFamily="34" charset="0"/>
              </a:rPr>
              <a:t>V posledních letech – jednání kvůli migrační krizi + EU vytýkání Turecku porušování lidských práv</a:t>
            </a:r>
          </a:p>
          <a:p>
            <a:r>
              <a:rPr lang="cs-CZ" dirty="0" err="1" smtClean="0">
                <a:latin typeface="Calibri" pitchFamily="34" charset="0"/>
              </a:rPr>
              <a:t>Erdogana</a:t>
            </a:r>
            <a:r>
              <a:rPr lang="cs-CZ" dirty="0" smtClean="0">
                <a:latin typeface="Calibri" pitchFamily="34" charset="0"/>
              </a:rPr>
              <a:t> štve oddalování vstupu do EU – tvrdí, že za to mohou předsudky proti muslimům 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vstupu do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Calibri" pitchFamily="34" charset="0"/>
              </a:rPr>
              <a:t>Silná armáda (1 milion příslušníků armády – 1,2 vojáka na 100 obyvatel) – 2. nejpočetnější armáda v NATO</a:t>
            </a:r>
          </a:p>
          <a:p>
            <a:r>
              <a:rPr lang="cs-CZ" dirty="0" smtClean="0">
                <a:latin typeface="Calibri" pitchFamily="34" charset="0"/>
              </a:rPr>
              <a:t>Strategická pozice (most mezi Evropou a Blízkým východem)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		- </a:t>
            </a:r>
            <a:r>
              <a:rPr lang="cs-CZ" dirty="0" err="1" smtClean="0">
                <a:latin typeface="Calibri" pitchFamily="34" charset="0"/>
              </a:rPr>
              <a:t>např</a:t>
            </a:r>
            <a:r>
              <a:rPr lang="cs-CZ" dirty="0" smtClean="0">
                <a:latin typeface="Calibri" pitchFamily="34" charset="0"/>
              </a:rPr>
              <a:t>: energetické zásobování Evropy</a:t>
            </a:r>
          </a:p>
          <a:p>
            <a:r>
              <a:rPr lang="cs-CZ" dirty="0" smtClean="0">
                <a:latin typeface="Calibri" pitchFamily="34" charset="0"/>
              </a:rPr>
              <a:t>Poskytují útočiště více než 3 mil. Syrských uprchlíků</a:t>
            </a:r>
          </a:p>
          <a:p>
            <a:r>
              <a:rPr lang="cs-CZ" dirty="0" smtClean="0">
                <a:latin typeface="Calibri" pitchFamily="34" charset="0"/>
              </a:rPr>
              <a:t>Levná pracovní síla</a:t>
            </a:r>
          </a:p>
          <a:p>
            <a:r>
              <a:rPr lang="cs-CZ" dirty="0" smtClean="0">
                <a:latin typeface="Calibri" pitchFamily="34" charset="0"/>
              </a:rPr>
              <a:t>Přírodní zdroje (uhlí, železo, bauxit,…)</a:t>
            </a:r>
          </a:p>
          <a:p>
            <a:r>
              <a:rPr lang="cs-CZ" dirty="0" smtClean="0">
                <a:latin typeface="Calibri" pitchFamily="34" charset="0"/>
              </a:rPr>
              <a:t>Výhodná demografická struktura obyvatelstva (nižší průměrný věk než u zemí EU -&gt; umožní prodloužit současný daňový systém) 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vstupu do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Nedodržování lidských práv a svobod</a:t>
            </a:r>
          </a:p>
          <a:p>
            <a:r>
              <a:rPr lang="cs-CZ" dirty="0" smtClean="0">
                <a:latin typeface="Calibri" pitchFamily="34" charset="0"/>
              </a:rPr>
              <a:t>Diktátorská vláda prezidenta</a:t>
            </a:r>
          </a:p>
          <a:p>
            <a:r>
              <a:rPr lang="cs-CZ" dirty="0" smtClean="0">
                <a:latin typeface="Calibri" pitchFamily="34" charset="0"/>
              </a:rPr>
              <a:t>Horší postavení žen ve společnosti</a:t>
            </a:r>
          </a:p>
          <a:p>
            <a:r>
              <a:rPr lang="cs-CZ" dirty="0" smtClean="0">
                <a:latin typeface="Calibri" pitchFamily="34" charset="0"/>
              </a:rPr>
              <a:t>Neuznání jiné členské země EU - Kypru</a:t>
            </a:r>
          </a:p>
          <a:p>
            <a:r>
              <a:rPr lang="cs-CZ" dirty="0" smtClean="0">
                <a:latin typeface="Calibri" pitchFamily="34" charset="0"/>
              </a:rPr>
              <a:t>Velké množství nekvalifikovaných pracovníků</a:t>
            </a:r>
          </a:p>
          <a:p>
            <a:r>
              <a:rPr lang="cs-CZ" dirty="0" smtClean="0">
                <a:latin typeface="Calibri" pitchFamily="34" charset="0"/>
              </a:rPr>
              <a:t>Nedostatečná infrastruktura</a:t>
            </a:r>
          </a:p>
          <a:p>
            <a:r>
              <a:rPr lang="cs-CZ" dirty="0" smtClean="0">
                <a:latin typeface="Calibri" pitchFamily="34" charset="0"/>
              </a:rPr>
              <a:t>Vysoký stupeň chemického znečištění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603</TotalTime>
  <Words>301</Words>
  <Application>Microsoft Office PowerPoint</Application>
  <PresentationFormat>Předvádění na obrazovce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Jmění</vt:lpstr>
      <vt:lpstr>Současné Turecko – Kam směřuje?</vt:lpstr>
      <vt:lpstr>Turecko</vt:lpstr>
      <vt:lpstr>Recep Tayyip Erdoğan</vt:lpstr>
      <vt:lpstr>Blízká historie</vt:lpstr>
      <vt:lpstr>Neúspěšný puč</vt:lpstr>
      <vt:lpstr>Válka v Sýrii</vt:lpstr>
      <vt:lpstr>Vztah k EU</vt:lpstr>
      <vt:lpstr>Výhody vstupu do EU</vt:lpstr>
      <vt:lpstr>Nevýhody vstupu do EU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Turecko – Kam směřuje?</dc:title>
  <dc:creator>Stepan</dc:creator>
  <cp:lastModifiedBy>Stepan</cp:lastModifiedBy>
  <cp:revision>39</cp:revision>
  <dcterms:created xsi:type="dcterms:W3CDTF">2018-10-09T07:26:17Z</dcterms:created>
  <dcterms:modified xsi:type="dcterms:W3CDTF">2018-12-15T21:20:49Z</dcterms:modified>
</cp:coreProperties>
</file>