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75" r:id="rId12"/>
    <p:sldId id="265" r:id="rId13"/>
    <p:sldId id="266" r:id="rId14"/>
    <p:sldId id="276" r:id="rId15"/>
    <p:sldId id="267" r:id="rId16"/>
    <p:sldId id="268" r:id="rId17"/>
    <p:sldId id="269" r:id="rId18"/>
    <p:sldId id="277" r:id="rId19"/>
    <p:sldId id="270" r:id="rId20"/>
    <p:sldId id="278" r:id="rId21"/>
    <p:sldId id="271" r:id="rId22"/>
    <p:sldId id="279" r:id="rId23"/>
    <p:sldId id="280" r:id="rId24"/>
    <p:sldId id="272" r:id="rId25"/>
    <p:sldId id="27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02" autoAdjust="0"/>
  </p:normalViewPr>
  <p:slideViewPr>
    <p:cSldViewPr>
      <p:cViewPr varScale="1">
        <p:scale>
          <a:sx n="103" d="100"/>
          <a:sy n="103" d="100"/>
        </p:scale>
        <p:origin x="-2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5A6EFD-03E3-4E2A-8C27-E167ADBB46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AD39E8-05F4-4FB9-8C9B-709C0E2F1263}" type="datetimeFigureOut">
              <a:rPr lang="cs-CZ" smtClean="0"/>
              <a:pPr/>
              <a:t>17.12.2018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5A6EFD-03E3-4E2A-8C27-E167ADBB46A1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Классные друзья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cs-CZ" dirty="0"/>
              <a:t>Eva </a:t>
            </a:r>
            <a:r>
              <a:rPr lang="cs-CZ" dirty="0" err="1"/>
              <a:t>Girardová</a:t>
            </a:r>
            <a:r>
              <a:rPr lang="cs-CZ" dirty="0"/>
              <a:t> 425450</a:t>
            </a:r>
          </a:p>
          <a:p>
            <a:r>
              <a:rPr lang="cs-CZ" dirty="0"/>
              <a:t>Kateřina </a:t>
            </a:r>
            <a:r>
              <a:rPr lang="cs-CZ" dirty="0" err="1"/>
              <a:t>Hojačová</a:t>
            </a:r>
            <a:r>
              <a:rPr lang="cs-CZ" dirty="0"/>
              <a:t> 426173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23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Слушание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учебник включает много типов упряжнений для слушания</a:t>
            </a:r>
            <a:endParaRPr lang="cs-CZ" dirty="0"/>
          </a:p>
          <a:p>
            <a:r>
              <a:rPr lang="ru-RU" dirty="0"/>
              <a:t>вопросы с выбором возможностей или упражнения типа </a:t>
            </a:r>
            <a:r>
              <a:rPr lang="cs-CZ" i="1" dirty="0"/>
              <a:t>„</a:t>
            </a:r>
            <a:r>
              <a:rPr lang="ru-RU" i="1" dirty="0"/>
              <a:t>слушай и повторяй</a:t>
            </a:r>
            <a:r>
              <a:rPr lang="cs-CZ" i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xmlns="" val="18337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Слушание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520" y="1922667"/>
            <a:ext cx="4222435" cy="316682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852936"/>
            <a:ext cx="4368485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5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Чтение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недостаточное</a:t>
            </a:r>
            <a:endParaRPr lang="cs-CZ" dirty="0"/>
          </a:p>
          <a:p>
            <a:r>
              <a:rPr lang="ru-RU" dirty="0"/>
              <a:t>В учебнике отсутствуют тексты в начале уроков</a:t>
            </a:r>
            <a:r>
              <a:rPr lang="cs-CZ" dirty="0"/>
              <a:t>.</a:t>
            </a:r>
          </a:p>
          <a:p>
            <a:r>
              <a:rPr lang="ru-RU" dirty="0"/>
              <a:t>Тексты в учебнике очень короткие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35699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2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Говорение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большой выбор интересных упражнений для говорения</a:t>
            </a:r>
            <a:endParaRPr lang="cs-CZ" dirty="0"/>
          </a:p>
          <a:p>
            <a:r>
              <a:rPr lang="ru-RU" dirty="0"/>
              <a:t>диалоги,</a:t>
            </a:r>
            <a:r>
              <a:rPr lang="cs-CZ" dirty="0"/>
              <a:t> </a:t>
            </a:r>
            <a:r>
              <a:rPr lang="ru-RU" dirty="0"/>
              <a:t>монологи</a:t>
            </a:r>
            <a:r>
              <a:rPr lang="cs-CZ" dirty="0"/>
              <a:t>, </a:t>
            </a:r>
            <a:r>
              <a:rPr lang="ru-RU" dirty="0"/>
              <a:t>описание картинки и так далее</a:t>
            </a:r>
            <a:r>
              <a:rPr lang="cs-CZ" dirty="0"/>
              <a:t>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549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Говорение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007604"/>
            <a:ext cx="4222435" cy="3166827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12976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3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Письменная речь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упражнения для дополнения букв и соединения слов</a:t>
            </a:r>
            <a:endParaRPr lang="cs-CZ" dirty="0"/>
          </a:p>
          <a:p>
            <a:r>
              <a:rPr lang="ru-RU" dirty="0"/>
              <a:t>задания для написания более сложного текста</a:t>
            </a:r>
            <a:endParaRPr lang="cs-CZ" dirty="0"/>
          </a:p>
          <a:p>
            <a:r>
              <a:rPr lang="ru-RU" dirty="0"/>
              <a:t>например</a:t>
            </a:r>
            <a:r>
              <a:rPr lang="cs-CZ" dirty="0"/>
              <a:t>: </a:t>
            </a:r>
            <a:r>
              <a:rPr lang="cs-CZ" i="1" dirty="0"/>
              <a:t>„</a:t>
            </a:r>
            <a:r>
              <a:rPr lang="ru-RU" i="1" dirty="0"/>
              <a:t>Напиши короткий и связный текст</a:t>
            </a:r>
            <a:r>
              <a:rPr lang="cs-CZ" i="1" dirty="0"/>
              <a:t>“ </a:t>
            </a:r>
            <a:endParaRPr lang="cs-CZ" dirty="0"/>
          </a:p>
          <a:p>
            <a:r>
              <a:rPr lang="ru-RU" dirty="0"/>
              <a:t>в этом упражнению ученикам помогают основные </a:t>
            </a:r>
            <a:r>
              <a:rPr lang="ru-RU" dirty="0" smtClean="0"/>
              <a:t>фразы</a:t>
            </a:r>
            <a:r>
              <a:rPr lang="cs-CZ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слова для их письменной речи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234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Письменная речь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xmlns="" val="14967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Рабочая тетрадь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разные типы упражнений для </a:t>
            </a:r>
            <a:r>
              <a:rPr lang="ru-RU" b="1" dirty="0"/>
              <a:t>слушания</a:t>
            </a:r>
            <a:r>
              <a:rPr lang="ru-RU" dirty="0"/>
              <a:t>, </a:t>
            </a:r>
            <a:r>
              <a:rPr lang="ru-RU" b="1" dirty="0"/>
              <a:t>письменной речи </a:t>
            </a:r>
            <a:r>
              <a:rPr lang="ru-RU" dirty="0"/>
              <a:t>и </a:t>
            </a:r>
            <a:r>
              <a:rPr lang="ru-RU" b="1" dirty="0"/>
              <a:t>фонетики</a:t>
            </a:r>
            <a:endParaRPr lang="cs-CZ" b="1" dirty="0"/>
          </a:p>
          <a:p>
            <a:r>
              <a:rPr lang="ru-RU" dirty="0"/>
              <a:t>упражнения для тренировки правильного произношения</a:t>
            </a:r>
            <a:r>
              <a:rPr lang="cs-CZ" dirty="0"/>
              <a:t> </a:t>
            </a:r>
          </a:p>
          <a:p>
            <a:r>
              <a:rPr lang="ru-RU" dirty="0"/>
              <a:t>большой выбор упражнений для детей</a:t>
            </a:r>
            <a:endParaRPr lang="cs-CZ" dirty="0"/>
          </a:p>
          <a:p>
            <a:r>
              <a:rPr lang="ru-RU" dirty="0"/>
              <a:t>интересные и привлекательные упражнения, которые отвечают их возрасту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7602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Рабочая тетрадь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76488" y="2483049"/>
            <a:ext cx="4389437" cy="3292077"/>
          </a:xfrm>
        </p:spPr>
      </p:pic>
    </p:spTree>
    <p:extLst>
      <p:ext uri="{BB962C8B-B14F-4D97-AF65-F5344CB8AC3E}">
        <p14:creationId xmlns:p14="http://schemas.microsoft.com/office/powerpoint/2010/main" xmlns="" val="3565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Тетрадь по чистописанию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тетрадей по чистописанию мы довольны.</a:t>
            </a:r>
            <a:endParaRPr lang="cs-CZ" dirty="0"/>
          </a:p>
          <a:p>
            <a:r>
              <a:rPr lang="ru-RU" dirty="0"/>
              <a:t>К каждой букве азбуки приводятся инструкции, как правильно эту букву написать</a:t>
            </a:r>
            <a:r>
              <a:rPr lang="cs-CZ" dirty="0"/>
              <a:t>.</a:t>
            </a:r>
          </a:p>
          <a:p>
            <a:r>
              <a:rPr lang="ru-RU" dirty="0"/>
              <a:t>Картинка у каждой буквы</a:t>
            </a:r>
            <a:r>
              <a:rPr lang="cs-CZ" dirty="0"/>
              <a:t> - </a:t>
            </a:r>
            <a:r>
              <a:rPr lang="ru-RU" dirty="0"/>
              <a:t>например, у буквы </a:t>
            </a:r>
            <a:r>
              <a:rPr lang="cs-CZ" dirty="0"/>
              <a:t>„</a:t>
            </a:r>
            <a:r>
              <a:rPr lang="ru-RU" dirty="0"/>
              <a:t>А</a:t>
            </a:r>
            <a:r>
              <a:rPr lang="cs-CZ" dirty="0"/>
              <a:t>“</a:t>
            </a:r>
            <a:r>
              <a:rPr lang="ru-RU" dirty="0"/>
              <a:t> </a:t>
            </a:r>
            <a:r>
              <a:rPr lang="ru-RU" i="1" dirty="0"/>
              <a:t>автобус</a:t>
            </a:r>
            <a:r>
              <a:rPr lang="cs-CZ" dirty="0"/>
              <a:t>.</a:t>
            </a:r>
          </a:p>
          <a:p>
            <a:r>
              <a:rPr lang="ru-RU" dirty="0"/>
              <a:t>Достаток места для писания отдельных букв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962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6482" y="3789040"/>
            <a:ext cx="2088232" cy="295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Классные друзья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учеников начальных школ</a:t>
            </a:r>
            <a:endParaRPr lang="cs-CZ" dirty="0"/>
          </a:p>
          <a:p>
            <a:r>
              <a:rPr lang="ru-RU" b="1" dirty="0"/>
              <a:t>Состав</a:t>
            </a:r>
            <a:r>
              <a:rPr lang="ru-RU" dirty="0"/>
              <a:t>:</a:t>
            </a:r>
            <a:r>
              <a:rPr lang="cs-CZ" dirty="0"/>
              <a:t> 3</a:t>
            </a:r>
            <a:r>
              <a:rPr lang="ru-RU" dirty="0"/>
              <a:t> тома</a:t>
            </a:r>
            <a:endParaRPr lang="cs-CZ" dirty="0"/>
          </a:p>
          <a:p>
            <a:r>
              <a:rPr lang="ru-RU" dirty="0"/>
              <a:t>Классные друзья 1, 2 и 3</a:t>
            </a:r>
            <a:endParaRPr lang="cs-CZ" dirty="0"/>
          </a:p>
          <a:p>
            <a:r>
              <a:rPr lang="ru-RU" dirty="0"/>
              <a:t>уровень А1 </a:t>
            </a:r>
            <a:r>
              <a:rPr lang="cs-CZ" dirty="0"/>
              <a:t>(A1+)</a:t>
            </a:r>
          </a:p>
          <a:p>
            <a:r>
              <a:rPr lang="ru-RU" b="1" dirty="0"/>
              <a:t>Авторы</a:t>
            </a:r>
            <a:r>
              <a:rPr lang="ru-RU" dirty="0"/>
              <a:t>:</a:t>
            </a:r>
            <a:r>
              <a:rPr lang="cs-CZ" dirty="0"/>
              <a:t> </a:t>
            </a:r>
            <a:r>
              <a:rPr lang="cs-CZ" i="1" dirty="0"/>
              <a:t>Doc. </a:t>
            </a:r>
            <a:r>
              <a:rPr lang="cs-CZ" i="1" dirty="0" err="1"/>
              <a:t>Natália</a:t>
            </a:r>
            <a:r>
              <a:rPr lang="cs-CZ" i="1" dirty="0"/>
              <a:t> Orlova CSc., </a:t>
            </a:r>
          </a:p>
          <a:p>
            <a:r>
              <a:rPr lang="cs-CZ" i="1" dirty="0"/>
              <a:t>Mgr. Jana K</a:t>
            </a:r>
            <a:r>
              <a:rPr lang="hu-HU" i="1" dirty="0"/>
              <a:t>ő</a:t>
            </a:r>
            <a:r>
              <a:rPr lang="cs-CZ" i="1" dirty="0" err="1"/>
              <a:t>rschnerová</a:t>
            </a:r>
            <a:r>
              <a:rPr lang="cs-CZ" i="1" dirty="0"/>
              <a:t>, </a:t>
            </a:r>
          </a:p>
          <a:p>
            <a:r>
              <a:rPr lang="cs-CZ" i="1" dirty="0"/>
              <a:t>Mgr. Jana Stejskalová.</a:t>
            </a:r>
          </a:p>
        </p:txBody>
      </p:sp>
      <p:pic>
        <p:nvPicPr>
          <p:cNvPr id="1030" name="Picture 6" descr="Výsledek obrázku pro классные друзья 3 učebn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9117" y="116632"/>
            <a:ext cx="2105597" cy="29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классные друзья učebn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634" y="1772816"/>
            <a:ext cx="2041366" cy="28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07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Тетрадь по чистописанию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xmlns="" val="24107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помогает учителям с подготовкой на уроки</a:t>
            </a:r>
            <a:endParaRPr lang="cs-CZ" dirty="0"/>
          </a:p>
          <a:p>
            <a:r>
              <a:rPr lang="ru-RU" dirty="0"/>
              <a:t>относится к </a:t>
            </a:r>
            <a:r>
              <a:rPr lang="ru-RU" b="1" dirty="0"/>
              <a:t>учебнику</a:t>
            </a:r>
            <a:r>
              <a:rPr lang="ru-RU" dirty="0"/>
              <a:t>, </a:t>
            </a:r>
            <a:r>
              <a:rPr lang="ru-RU" b="1" dirty="0"/>
              <a:t>рабочей тетради </a:t>
            </a:r>
            <a:r>
              <a:rPr lang="ru-RU" dirty="0"/>
              <a:t>и в пособии также находятся </a:t>
            </a:r>
            <a:r>
              <a:rPr lang="ru-RU" b="1" dirty="0"/>
              <a:t>материалы для копирования</a:t>
            </a:r>
            <a:r>
              <a:rPr lang="cs-CZ" b="1" dirty="0"/>
              <a:t> </a:t>
            </a:r>
            <a:r>
              <a:rPr lang="ru-RU" dirty="0"/>
              <a:t>и </a:t>
            </a:r>
            <a:r>
              <a:rPr lang="ru-RU" b="1" dirty="0"/>
              <a:t>тесты</a:t>
            </a:r>
            <a:r>
              <a:rPr lang="ru-RU" dirty="0"/>
              <a:t> </a:t>
            </a:r>
            <a:endParaRPr lang="cs-CZ" dirty="0"/>
          </a:p>
          <a:p>
            <a:r>
              <a:rPr lang="ru-RU" b="1" dirty="0"/>
              <a:t>предложения</a:t>
            </a:r>
            <a:r>
              <a:rPr lang="ru-RU" dirty="0"/>
              <a:t> авторов, как можно с учениками больше на уроках работать</a:t>
            </a: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348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xmlns="" val="38716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88840"/>
            <a:ext cx="3292077" cy="438943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3730" y="1988840"/>
            <a:ext cx="3292078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1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Изложение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Мы в этом комплете нашли </a:t>
            </a:r>
            <a:r>
              <a:rPr lang="ru-RU" b="1" dirty="0"/>
              <a:t>плюсы</a:t>
            </a:r>
            <a:r>
              <a:rPr lang="ru-RU" dirty="0"/>
              <a:t> и </a:t>
            </a:r>
            <a:r>
              <a:rPr lang="ru-RU" b="1" dirty="0"/>
              <a:t>минусы</a:t>
            </a:r>
            <a:r>
              <a:rPr lang="ru-RU" dirty="0"/>
              <a:t>.</a:t>
            </a:r>
            <a:endParaRPr lang="cs-CZ" dirty="0"/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Нам нравится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ru-RU" b="1" dirty="0"/>
              <a:t>дизайн учебника</a:t>
            </a:r>
            <a:r>
              <a:rPr lang="cs-CZ" b="1" dirty="0"/>
              <a:t> </a:t>
            </a:r>
            <a:r>
              <a:rPr lang="cs-CZ" dirty="0"/>
              <a:t>-</a:t>
            </a:r>
            <a:r>
              <a:rPr lang="ru-RU" dirty="0"/>
              <a:t> картины и фотографии, учебник является наглядным</a:t>
            </a:r>
            <a:endParaRPr lang="cs-CZ" dirty="0"/>
          </a:p>
          <a:p>
            <a:r>
              <a:rPr lang="ru-RU" dirty="0"/>
              <a:t>Из всех языковых компетенций мы оцениваем </a:t>
            </a:r>
            <a:r>
              <a:rPr lang="ru-RU" b="1" dirty="0"/>
              <a:t>говорение</a:t>
            </a:r>
            <a:r>
              <a:rPr lang="ru-RU" dirty="0"/>
              <a:t>, </a:t>
            </a:r>
            <a:r>
              <a:rPr lang="ru-RU" b="1" dirty="0"/>
              <a:t>слушание</a:t>
            </a:r>
            <a:r>
              <a:rPr lang="ru-RU" dirty="0"/>
              <a:t> </a:t>
            </a:r>
            <a:r>
              <a:rPr lang="ru-RU"/>
              <a:t>и </a:t>
            </a:r>
            <a:r>
              <a:rPr lang="ru-RU" b="1"/>
              <a:t>письменную </a:t>
            </a:r>
            <a:r>
              <a:rPr lang="ru-RU" b="1" dirty="0"/>
              <a:t>речь</a:t>
            </a:r>
            <a:r>
              <a:rPr lang="ru-RU" dirty="0"/>
              <a:t> </a:t>
            </a:r>
            <a:r>
              <a:rPr lang="cs-CZ" dirty="0"/>
              <a:t>(</a:t>
            </a:r>
            <a:r>
              <a:rPr lang="ru-RU" dirty="0"/>
              <a:t>тетрадь по чистописанию</a:t>
            </a:r>
            <a:r>
              <a:rPr lang="cs-CZ" dirty="0"/>
              <a:t>)</a:t>
            </a:r>
            <a:r>
              <a:rPr lang="ru-RU" dirty="0"/>
              <a:t>. </a:t>
            </a:r>
            <a:endParaRPr lang="cs-CZ" dirty="0"/>
          </a:p>
          <a:p>
            <a:r>
              <a:rPr lang="ru-RU" b="1" dirty="0"/>
              <a:t>методическое пособие</a:t>
            </a:r>
            <a:endParaRPr lang="cs-CZ" b="1" dirty="0"/>
          </a:p>
          <a:p>
            <a:r>
              <a:rPr lang="ru-RU" b="1" dirty="0">
                <a:solidFill>
                  <a:srgbClr val="FF0000"/>
                </a:solidFill>
              </a:rPr>
              <a:t>Недостатками</a:t>
            </a:r>
            <a:r>
              <a:rPr lang="ru-RU" dirty="0"/>
              <a:t> мы считаем </a:t>
            </a:r>
            <a:r>
              <a:rPr lang="ru-RU" b="1" dirty="0"/>
              <a:t>лексику</a:t>
            </a:r>
            <a:r>
              <a:rPr lang="ru-RU" dirty="0"/>
              <a:t>, </a:t>
            </a:r>
            <a:r>
              <a:rPr lang="ru-RU" b="1" dirty="0"/>
              <a:t>грамматику</a:t>
            </a:r>
            <a:r>
              <a:rPr lang="ru-RU" dirty="0"/>
              <a:t> и </a:t>
            </a:r>
            <a:r>
              <a:rPr lang="ru-RU" b="1" dirty="0"/>
              <a:t>чтение</a:t>
            </a:r>
            <a:r>
              <a:rPr lang="ru-RU" dirty="0"/>
              <a:t>.   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1503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305800" cy="1143000"/>
          </a:xfrm>
        </p:spPr>
        <p:txBody>
          <a:bodyPr/>
          <a:lstStyle/>
          <a:p>
            <a:r>
              <a:rPr lang="cs-CZ" dirty="0"/>
              <a:t>      </a:t>
            </a:r>
            <a:r>
              <a:rPr lang="ru-RU" b="1" dirty="0"/>
              <a:t>Спасибо за внимание!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41654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Классные</a:t>
            </a:r>
            <a:r>
              <a:rPr lang="cs-CZ" dirty="0"/>
              <a:t> </a:t>
            </a:r>
            <a:r>
              <a:rPr lang="cs-CZ" dirty="0" err="1"/>
              <a:t>друзья</a:t>
            </a:r>
            <a:r>
              <a:rPr lang="cs-CZ" dirty="0"/>
              <a:t>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С</a:t>
            </a:r>
            <a:r>
              <a:rPr lang="cs-CZ" u="sng" dirty="0" err="1"/>
              <a:t>остоит</a:t>
            </a:r>
            <a:r>
              <a:rPr lang="cs-CZ" u="sng" dirty="0"/>
              <a:t> </a:t>
            </a:r>
            <a:r>
              <a:rPr lang="cs-CZ" u="sng" dirty="0" err="1"/>
              <a:t>из</a:t>
            </a:r>
            <a:r>
              <a:rPr lang="cs-CZ" u="sng" dirty="0"/>
              <a:t>:</a:t>
            </a:r>
          </a:p>
          <a:p>
            <a:r>
              <a:rPr lang="cs-CZ" dirty="0"/>
              <a:t> </a:t>
            </a:r>
            <a:r>
              <a:rPr lang="cs-CZ" dirty="0" err="1"/>
              <a:t>учебника</a:t>
            </a:r>
            <a:r>
              <a:rPr lang="cs-CZ" dirty="0"/>
              <a:t>, </a:t>
            </a:r>
          </a:p>
          <a:p>
            <a:r>
              <a:rPr lang="cs-CZ" dirty="0" err="1"/>
              <a:t>рабочей</a:t>
            </a:r>
            <a:r>
              <a:rPr lang="cs-CZ" dirty="0"/>
              <a:t> </a:t>
            </a:r>
            <a:r>
              <a:rPr lang="cs-CZ" dirty="0" err="1"/>
              <a:t>тетради</a:t>
            </a:r>
            <a:r>
              <a:rPr lang="cs-CZ" dirty="0"/>
              <a:t>, </a:t>
            </a:r>
          </a:p>
          <a:p>
            <a:r>
              <a:rPr lang="cs-CZ" dirty="0" err="1"/>
              <a:t>тетради</a:t>
            </a:r>
            <a:r>
              <a:rPr lang="cs-CZ" dirty="0"/>
              <a:t> </a:t>
            </a:r>
            <a:r>
              <a:rPr lang="cs-CZ" dirty="0" err="1"/>
              <a:t>по</a:t>
            </a:r>
            <a:r>
              <a:rPr lang="cs-CZ" dirty="0"/>
              <a:t> </a:t>
            </a:r>
            <a:r>
              <a:rPr lang="cs-CZ" dirty="0" err="1"/>
              <a:t>чистописанию</a:t>
            </a:r>
            <a:r>
              <a:rPr lang="cs-CZ" dirty="0"/>
              <a:t> </a:t>
            </a:r>
          </a:p>
          <a:p>
            <a:r>
              <a:rPr lang="cs-CZ" dirty="0" err="1"/>
              <a:t>методического</a:t>
            </a:r>
            <a:r>
              <a:rPr lang="cs-CZ" dirty="0"/>
              <a:t> </a:t>
            </a:r>
            <a:r>
              <a:rPr lang="cs-CZ" dirty="0" err="1"/>
              <a:t>пособия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2050" name="Picture 2" descr="Výsledek obrázku pro классные друзь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4018824" cy="267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02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ru-RU" dirty="0"/>
              <a:t>Учебник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r>
              <a:rPr lang="cs-CZ" dirty="0"/>
              <a:t>: </a:t>
            </a:r>
            <a:r>
              <a:rPr lang="ru-RU" dirty="0"/>
              <a:t>6 лекций</a:t>
            </a:r>
            <a:endParaRPr lang="cs-CZ" dirty="0"/>
          </a:p>
          <a:p>
            <a:r>
              <a:rPr lang="ru-RU" dirty="0"/>
              <a:t>Каждая лекция включает</a:t>
            </a:r>
            <a:r>
              <a:rPr lang="cs-CZ" dirty="0"/>
              <a:t>:</a:t>
            </a:r>
            <a:r>
              <a:rPr lang="ru-RU" dirty="0"/>
              <a:t> </a:t>
            </a:r>
            <a:r>
              <a:rPr lang="ru-RU" b="1" dirty="0"/>
              <a:t>словарьный запас</a:t>
            </a:r>
            <a:r>
              <a:rPr lang="ru-RU" dirty="0"/>
              <a:t>, </a:t>
            </a:r>
            <a:r>
              <a:rPr lang="ru-RU" b="1" dirty="0"/>
              <a:t>грамматику</a:t>
            </a:r>
            <a:r>
              <a:rPr lang="ru-RU" dirty="0"/>
              <a:t>, </a:t>
            </a:r>
            <a:r>
              <a:rPr lang="ru-RU" b="1" dirty="0"/>
              <a:t>фонетику</a:t>
            </a:r>
            <a:r>
              <a:rPr lang="ru-RU" dirty="0"/>
              <a:t> и </a:t>
            </a:r>
            <a:r>
              <a:rPr lang="ru-RU" b="1" dirty="0"/>
              <a:t>видео</a:t>
            </a:r>
            <a:r>
              <a:rPr lang="ru-RU" dirty="0"/>
              <a:t>.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345583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77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Лексика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 каждой лекции относится список слов</a:t>
            </a:r>
            <a:r>
              <a:rPr lang="cs-CZ" dirty="0"/>
              <a:t>.</a:t>
            </a:r>
          </a:p>
          <a:p>
            <a:r>
              <a:rPr lang="ru-RU" dirty="0"/>
              <a:t>Основные слова находятся к конце каждого урока</a:t>
            </a:r>
            <a:r>
              <a:rPr lang="cs-CZ" dirty="0"/>
              <a:t>.</a:t>
            </a:r>
          </a:p>
          <a:p>
            <a:r>
              <a:rPr lang="ru-RU" dirty="0"/>
              <a:t>Некоторые лекции содержают огромное количество слов </a:t>
            </a:r>
            <a:r>
              <a:rPr lang="cs-CZ" i="1" dirty="0"/>
              <a:t>(</a:t>
            </a:r>
            <a:r>
              <a:rPr lang="ru-RU" i="1" dirty="0"/>
              <a:t>лекция номер 4</a:t>
            </a:r>
            <a:r>
              <a:rPr lang="cs-CZ" i="1" dirty="0"/>
              <a:t>).</a:t>
            </a:r>
          </a:p>
          <a:p>
            <a:r>
              <a:rPr lang="ru-RU" dirty="0"/>
              <a:t>Слова и фразы</a:t>
            </a:r>
            <a:r>
              <a:rPr lang="cs-CZ" dirty="0"/>
              <a:t> </a:t>
            </a:r>
            <a:r>
              <a:rPr lang="ru-RU" dirty="0"/>
              <a:t>не отвечают возрасту и </a:t>
            </a:r>
            <a:r>
              <a:rPr lang="ru-RU" dirty="0" smtClean="0"/>
              <a:t>уровню </a:t>
            </a:r>
            <a:r>
              <a:rPr lang="ru-RU" dirty="0"/>
              <a:t>учеников</a:t>
            </a:r>
            <a:r>
              <a:rPr lang="cs-CZ" dirty="0"/>
              <a:t>:</a:t>
            </a:r>
          </a:p>
          <a:p>
            <a:r>
              <a:rPr lang="ru-RU" i="1" dirty="0"/>
              <a:t>гербарий</a:t>
            </a:r>
            <a:r>
              <a:rPr lang="ru-RU" dirty="0"/>
              <a:t> </a:t>
            </a:r>
            <a:r>
              <a:rPr lang="cs-CZ" i="1" dirty="0"/>
              <a:t>(herbář)</a:t>
            </a:r>
            <a:r>
              <a:rPr lang="cs-CZ" dirty="0"/>
              <a:t>, </a:t>
            </a:r>
          </a:p>
          <a:p>
            <a:r>
              <a:rPr lang="ru-RU" i="1" dirty="0"/>
              <a:t>чилийская белка </a:t>
            </a:r>
            <a:r>
              <a:rPr lang="cs-CZ" i="1" dirty="0"/>
              <a:t>(osmák </a:t>
            </a:r>
            <a:r>
              <a:rPr lang="cs-CZ" i="1" dirty="0" err="1"/>
              <a:t>degu</a:t>
            </a:r>
            <a:r>
              <a:rPr lang="cs-CZ" i="1" dirty="0"/>
              <a:t>),</a:t>
            </a:r>
          </a:p>
          <a:p>
            <a:r>
              <a:rPr lang="ru-RU" i="1" dirty="0"/>
              <a:t>Она находится в зелёном микрорайоне</a:t>
            </a:r>
            <a:r>
              <a:rPr lang="cs-CZ" i="1" dirty="0"/>
              <a:t>.</a:t>
            </a:r>
            <a:r>
              <a:rPr lang="ru-RU" dirty="0"/>
              <a:t> </a:t>
            </a:r>
            <a:r>
              <a:rPr lang="cs-CZ" i="1" dirty="0"/>
              <a:t>(Nachází se v zelené čtvrti).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253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Слова в учебнике в скобках написаны </a:t>
            </a:r>
            <a:r>
              <a:rPr lang="ru-RU" b="1" dirty="0"/>
              <a:t>латынью</a:t>
            </a:r>
            <a:r>
              <a:rPr lang="cs-CZ" dirty="0"/>
              <a:t>.</a:t>
            </a:r>
            <a:endParaRPr lang="ru-RU" dirty="0"/>
          </a:p>
          <a:p>
            <a:pPr marL="0" indent="0">
              <a:buNone/>
            </a:pPr>
            <a:endParaRPr lang="cs-CZ" i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468893"/>
            <a:ext cx="3291830" cy="43891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468893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52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Лексика урока номер 4</a:t>
            </a:r>
            <a:r>
              <a:rPr lang="cs-CZ" dirty="0"/>
              <a:t>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21" y="2708920"/>
            <a:ext cx="5160033" cy="38700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34076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2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Грамматика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недостаточное</a:t>
            </a:r>
            <a:endParaRPr lang="cs-CZ" dirty="0"/>
          </a:p>
          <a:p>
            <a:r>
              <a:rPr lang="ru-RU" dirty="0"/>
              <a:t>грамматический обзор в конце каждого урока</a:t>
            </a:r>
            <a:endParaRPr lang="cs-CZ" dirty="0"/>
          </a:p>
          <a:p>
            <a:r>
              <a:rPr lang="ru-RU" dirty="0"/>
              <a:t>Отсустсвуют грамматические таблицы</a:t>
            </a:r>
            <a:r>
              <a:rPr lang="cs-CZ" dirty="0"/>
              <a:t>, </a:t>
            </a:r>
            <a:r>
              <a:rPr lang="ru-RU" dirty="0"/>
              <a:t>например, склонение имён существительных и спряжение глаголов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732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Грамматика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Например, в лекции номер 4 находится конструкция </a:t>
            </a:r>
            <a:r>
              <a:rPr lang="cs-CZ" i="1" dirty="0"/>
              <a:t>„</a:t>
            </a:r>
            <a:r>
              <a:rPr lang="ru-RU" i="1" dirty="0"/>
              <a:t>у меня есть</a:t>
            </a:r>
            <a:r>
              <a:rPr lang="cs-CZ" i="1" dirty="0"/>
              <a:t>“</a:t>
            </a:r>
            <a:r>
              <a:rPr lang="ru-RU" dirty="0"/>
              <a:t>. </a:t>
            </a:r>
            <a:endParaRPr lang="cs-CZ" dirty="0"/>
          </a:p>
          <a:p>
            <a:r>
              <a:rPr lang="ru-RU" dirty="0"/>
              <a:t>Целое пояснение выглядит вот так</a:t>
            </a:r>
            <a:r>
              <a:rPr lang="cs-CZ" dirty="0"/>
              <a:t>: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276749"/>
            <a:ext cx="4572000" cy="3429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11112" y="3241769"/>
            <a:ext cx="3741035" cy="28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4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473</Words>
  <Application>Microsoft Office PowerPoint</Application>
  <PresentationFormat>Předvádění na obrazovce (4:3)</PresentationFormat>
  <Paragraphs>87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Tok</vt:lpstr>
      <vt:lpstr>Классные друзья</vt:lpstr>
      <vt:lpstr>Классные друзья</vt:lpstr>
      <vt:lpstr>Классные друзья 1</vt:lpstr>
      <vt:lpstr>        Учебник</vt:lpstr>
      <vt:lpstr>Лексика </vt:lpstr>
      <vt:lpstr>Лексика </vt:lpstr>
      <vt:lpstr>Лексика</vt:lpstr>
      <vt:lpstr>Грамматика</vt:lpstr>
      <vt:lpstr>Грамматика</vt:lpstr>
      <vt:lpstr>Слушание</vt:lpstr>
      <vt:lpstr>Слушание</vt:lpstr>
      <vt:lpstr>Чтение </vt:lpstr>
      <vt:lpstr>Говорение</vt:lpstr>
      <vt:lpstr>Говорение</vt:lpstr>
      <vt:lpstr>Письменная речь</vt:lpstr>
      <vt:lpstr>Письменная речь</vt:lpstr>
      <vt:lpstr>Рабочая тетрадь</vt:lpstr>
      <vt:lpstr>Рабочая тетрадь</vt:lpstr>
      <vt:lpstr>Тетрадь по чистописанию</vt:lpstr>
      <vt:lpstr>Тетрадь по чистописанию</vt:lpstr>
      <vt:lpstr>Методическое пособие</vt:lpstr>
      <vt:lpstr>Методическое пособие</vt:lpstr>
      <vt:lpstr>Методическое пособие</vt:lpstr>
      <vt:lpstr>Изложение</vt:lpstr>
      <vt:lpstr>      Спасибо за внимание!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Классные друзья</dc:title>
  <dc:creator>Kateřina Hojačová</dc:creator>
  <cp:lastModifiedBy>lektor</cp:lastModifiedBy>
  <cp:revision>14</cp:revision>
  <dcterms:created xsi:type="dcterms:W3CDTF">2017-03-02T21:16:00Z</dcterms:created>
  <dcterms:modified xsi:type="dcterms:W3CDTF">2018-12-17T08:22:43Z</dcterms:modified>
</cp:coreProperties>
</file>