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Имажинизм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9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Расцвет </a:t>
            </a:r>
            <a:r>
              <a:rPr lang="ru-RU" dirty="0" smtClean="0"/>
              <a:t>имажинизма (</a:t>
            </a:r>
            <a:r>
              <a:rPr lang="cs-CZ" dirty="0" smtClean="0"/>
              <a:t>1919—1925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6880" y="2162726"/>
            <a:ext cx="88392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Орден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имажинистов</a:t>
            </a:r>
            <a:r>
              <a:rPr lang="cs-CZ" sz="2400" dirty="0" smtClean="0">
                <a:solidFill>
                  <a:schemeClr val="tx1"/>
                </a:solidFill>
              </a:rPr>
              <a:t>»  (Řád imažinistů)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творческие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вечера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авторски</a:t>
            </a:r>
            <a:r>
              <a:rPr lang="ru-RU" sz="2400" dirty="0" smtClean="0">
                <a:solidFill>
                  <a:schemeClr val="tx1"/>
                </a:solidFill>
              </a:rPr>
              <a:t>е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и </a:t>
            </a:r>
            <a:r>
              <a:rPr lang="cs-CZ" sz="2400" dirty="0" err="1" smtClean="0">
                <a:solidFill>
                  <a:schemeClr val="tx1"/>
                </a:solidFill>
              </a:rPr>
              <a:t>коллективны</a:t>
            </a:r>
            <a:r>
              <a:rPr lang="ru-RU" sz="2400" dirty="0" smtClean="0">
                <a:solidFill>
                  <a:schemeClr val="tx1"/>
                </a:solidFill>
              </a:rPr>
              <a:t>е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сборник</a:t>
            </a:r>
            <a:r>
              <a:rPr lang="ru-RU" sz="2400" dirty="0" smtClean="0">
                <a:solidFill>
                  <a:schemeClr val="tx1"/>
                </a:solidFill>
              </a:rPr>
              <a:t>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журнал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Гостиница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для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путешествующих</a:t>
            </a:r>
            <a:r>
              <a:rPr lang="cs-CZ" sz="2400" dirty="0">
                <a:solidFill>
                  <a:schemeClr val="tx1"/>
                </a:solidFill>
              </a:rPr>
              <a:t> в </a:t>
            </a:r>
            <a:r>
              <a:rPr lang="cs-CZ" sz="2400" dirty="0" err="1">
                <a:solidFill>
                  <a:schemeClr val="tx1"/>
                </a:solidFill>
              </a:rPr>
              <a:t>прекрасном</a:t>
            </a:r>
            <a:r>
              <a:rPr lang="cs-CZ" sz="2400" dirty="0" smtClean="0">
                <a:solidFill>
                  <a:schemeClr val="tx1"/>
                </a:solidFill>
              </a:rPr>
              <a:t>»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издательства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Имажинисты</a:t>
            </a:r>
            <a:r>
              <a:rPr lang="cs-CZ" sz="2400" dirty="0">
                <a:solidFill>
                  <a:schemeClr val="tx1"/>
                </a:solidFill>
              </a:rPr>
              <a:t>», «</a:t>
            </a:r>
            <a:r>
              <a:rPr lang="cs-CZ" sz="2400" dirty="0" err="1">
                <a:solidFill>
                  <a:schemeClr val="tx1"/>
                </a:solidFill>
              </a:rPr>
              <a:t>Плеяда</a:t>
            </a:r>
            <a:r>
              <a:rPr lang="cs-CZ" sz="2400" dirty="0">
                <a:solidFill>
                  <a:schemeClr val="tx1"/>
                </a:solidFill>
              </a:rPr>
              <a:t>», «</a:t>
            </a:r>
            <a:r>
              <a:rPr lang="cs-CZ" sz="2400" dirty="0" err="1">
                <a:solidFill>
                  <a:schemeClr val="tx1"/>
                </a:solidFill>
              </a:rPr>
              <a:t>Чихи-Пихи</a:t>
            </a:r>
            <a:r>
              <a:rPr lang="cs-CZ" sz="2400" dirty="0" smtClean="0">
                <a:solidFill>
                  <a:schemeClr val="tx1"/>
                </a:solidFill>
              </a:rPr>
              <a:t>»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Сандро</a:t>
            </a:r>
            <a:r>
              <a:rPr lang="cs-CZ" sz="2400" dirty="0" smtClean="0">
                <a:solidFill>
                  <a:schemeClr val="tx1"/>
                </a:solidFill>
              </a:rPr>
              <a:t>»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официальн</a:t>
            </a:r>
            <a:r>
              <a:rPr lang="ru-RU" sz="2400" dirty="0" err="1" smtClean="0">
                <a:solidFill>
                  <a:schemeClr val="tx1"/>
                </a:solidFill>
              </a:rPr>
              <a:t>ая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структур</a:t>
            </a:r>
            <a:r>
              <a:rPr lang="ru-RU" sz="2400" dirty="0" smtClean="0">
                <a:solidFill>
                  <a:schemeClr val="tx1"/>
                </a:solidFill>
              </a:rPr>
              <a:t>а – 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 smtClean="0">
                <a:solidFill>
                  <a:schemeClr val="tx1"/>
                </a:solidFill>
              </a:rPr>
              <a:t>Ассоциаци</a:t>
            </a:r>
            <a:r>
              <a:rPr lang="ru-RU" sz="2400" dirty="0" smtClean="0">
                <a:solidFill>
                  <a:schemeClr val="tx1"/>
                </a:solidFill>
              </a:rPr>
              <a:t>я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вольнодумцев</a:t>
            </a:r>
            <a:r>
              <a:rPr lang="cs-CZ" sz="2400" dirty="0" smtClean="0">
                <a:solidFill>
                  <a:schemeClr val="tx1"/>
                </a:solidFill>
              </a:rPr>
              <a:t>»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1925</a:t>
            </a:r>
            <a:r>
              <a:rPr lang="ru-RU" sz="2400" dirty="0" smtClean="0">
                <a:solidFill>
                  <a:schemeClr val="tx1"/>
                </a:solidFill>
              </a:rPr>
              <a:t> – распад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 smtClean="0">
                <a:solidFill>
                  <a:schemeClr val="tx1"/>
                </a:solidFill>
              </a:rPr>
              <a:t>Орден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имажинистов</a:t>
            </a:r>
            <a:r>
              <a:rPr lang="cs-CZ" sz="2400" dirty="0">
                <a:solidFill>
                  <a:schemeClr val="tx1"/>
                </a:solidFill>
              </a:rPr>
              <a:t>»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Имажинизм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1967654"/>
            <a:ext cx="11679936" cy="402336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цель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творчества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состоит</a:t>
            </a:r>
            <a:r>
              <a:rPr lang="cs-CZ" sz="2800" dirty="0">
                <a:solidFill>
                  <a:schemeClr val="tx1"/>
                </a:solidFill>
              </a:rPr>
              <a:t> в </a:t>
            </a:r>
            <a:r>
              <a:rPr lang="cs-CZ" sz="2800" dirty="0" err="1">
                <a:solidFill>
                  <a:schemeClr val="tx1"/>
                </a:solidFill>
              </a:rPr>
              <a:t>создании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образа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о</a:t>
            </a:r>
            <a:r>
              <a:rPr lang="cs-CZ" sz="2800" dirty="0" err="1" smtClean="0">
                <a:solidFill>
                  <a:schemeClr val="tx1"/>
                </a:solidFill>
              </a:rPr>
              <a:t>сновное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выразительное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средство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имажинистов</a:t>
            </a:r>
            <a:r>
              <a:rPr lang="cs-CZ" sz="2800" dirty="0">
                <a:solidFill>
                  <a:schemeClr val="tx1"/>
                </a:solidFill>
              </a:rPr>
              <a:t> — 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метафора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характерен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эпатаж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анархические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мотивы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505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Зародился </a:t>
            </a:r>
            <a:r>
              <a:rPr lang="ru-RU" sz="2800" dirty="0" smtClean="0">
                <a:solidFill>
                  <a:schemeClr val="tx1"/>
                </a:solidFill>
              </a:rPr>
              <a:t>в Европе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Развивался </a:t>
            </a:r>
            <a:r>
              <a:rPr lang="ru-RU" sz="2800" dirty="0" smtClean="0">
                <a:solidFill>
                  <a:schemeClr val="tx1"/>
                </a:solidFill>
              </a:rPr>
              <a:t>в России под влиянием русского футуризма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1918 </a:t>
            </a:r>
            <a:r>
              <a:rPr lang="cs-CZ" sz="2800" dirty="0" smtClean="0">
                <a:solidFill>
                  <a:schemeClr val="tx1"/>
                </a:solidFill>
              </a:rPr>
              <a:t>г</a:t>
            </a:r>
            <a:r>
              <a:rPr lang="ru-RU" sz="2800" dirty="0" smtClean="0">
                <a:solidFill>
                  <a:schemeClr val="tx1"/>
                </a:solidFill>
              </a:rPr>
              <a:t>. – 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в </a:t>
            </a:r>
            <a:r>
              <a:rPr lang="cs-CZ" sz="2800" dirty="0" err="1">
                <a:solidFill>
                  <a:schemeClr val="tx1"/>
                </a:solidFill>
              </a:rPr>
              <a:t>Москве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был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основан</a:t>
            </a:r>
            <a:r>
              <a:rPr lang="cs-CZ" sz="2800" dirty="0">
                <a:solidFill>
                  <a:schemeClr val="tx1"/>
                </a:solidFill>
              </a:rPr>
              <a:t> «</a:t>
            </a:r>
            <a:r>
              <a:rPr lang="cs-CZ" sz="2800" dirty="0" err="1">
                <a:solidFill>
                  <a:schemeClr val="tx1"/>
                </a:solidFill>
              </a:rPr>
              <a:t>Орден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имажинистов</a:t>
            </a:r>
            <a:r>
              <a:rPr lang="cs-CZ" sz="2800" dirty="0" smtClean="0">
                <a:solidFill>
                  <a:schemeClr val="tx1"/>
                </a:solidFill>
              </a:rPr>
              <a:t>»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cs-CZ" sz="2800" dirty="0" err="1" smtClean="0">
                <a:solidFill>
                  <a:schemeClr val="tx1"/>
                </a:solidFill>
              </a:rPr>
              <a:t>Анатолий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Мариенгоф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- Вадим </a:t>
            </a:r>
            <a:r>
              <a:rPr lang="ru-RU" sz="2800" dirty="0" err="1" smtClean="0">
                <a:solidFill>
                  <a:schemeClr val="tx1"/>
                </a:solidFill>
              </a:rPr>
              <a:t>Шершеневич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- Сергей Есенин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20" y="1845734"/>
            <a:ext cx="11545824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i="1" dirty="0" err="1"/>
              <a:t>Не</a:t>
            </a:r>
            <a:r>
              <a:rPr lang="cs-CZ" sz="2800" i="1" dirty="0"/>
              <a:t> </a:t>
            </a:r>
            <a:r>
              <a:rPr lang="cs-CZ" sz="2800" i="1" dirty="0" err="1"/>
              <a:t>слово-символ</a:t>
            </a:r>
            <a:r>
              <a:rPr lang="cs-CZ" sz="2800" i="1" dirty="0"/>
              <a:t> с </a:t>
            </a:r>
            <a:r>
              <a:rPr lang="cs-CZ" sz="2800" i="1" dirty="0" err="1"/>
              <a:t>бесконечным</a:t>
            </a:r>
            <a:r>
              <a:rPr lang="cs-CZ" sz="2800" i="1" dirty="0"/>
              <a:t> </a:t>
            </a:r>
            <a:r>
              <a:rPr lang="cs-CZ" sz="2800" i="1" dirty="0" err="1"/>
              <a:t>количеством</a:t>
            </a:r>
            <a:r>
              <a:rPr lang="cs-CZ" sz="2800" i="1" dirty="0"/>
              <a:t> </a:t>
            </a:r>
            <a:r>
              <a:rPr lang="cs-CZ" sz="2800" i="1" dirty="0" err="1"/>
              <a:t>значений</a:t>
            </a:r>
            <a:r>
              <a:rPr lang="cs-CZ" sz="2800" i="1" dirty="0"/>
              <a:t> (</a:t>
            </a:r>
            <a:r>
              <a:rPr lang="cs-CZ" sz="2800" i="1" dirty="0" err="1"/>
              <a:t>символизм</a:t>
            </a:r>
            <a:r>
              <a:rPr lang="cs-CZ" sz="2800" i="1" dirty="0"/>
              <a:t>), </a:t>
            </a:r>
            <a:endParaRPr lang="ru-RU" sz="2800" i="1" dirty="0" smtClean="0"/>
          </a:p>
          <a:p>
            <a:pPr>
              <a:lnSpc>
                <a:spcPct val="150000"/>
              </a:lnSpc>
            </a:pPr>
            <a:r>
              <a:rPr lang="cs-CZ" sz="2800" i="1" dirty="0" err="1" smtClean="0"/>
              <a:t>не</a:t>
            </a:r>
            <a:r>
              <a:rPr lang="cs-CZ" sz="2800" i="1" dirty="0" smtClean="0"/>
              <a:t> </a:t>
            </a:r>
            <a:r>
              <a:rPr lang="cs-CZ" sz="2800" i="1" dirty="0" err="1"/>
              <a:t>слово-звук</a:t>
            </a:r>
            <a:r>
              <a:rPr lang="cs-CZ" sz="2800" i="1" dirty="0"/>
              <a:t> (</a:t>
            </a:r>
            <a:r>
              <a:rPr lang="cs-CZ" sz="2800" i="1" dirty="0" err="1"/>
              <a:t>кубофутуризм</a:t>
            </a:r>
            <a:r>
              <a:rPr lang="cs-CZ" sz="2800" i="1" dirty="0"/>
              <a:t>), </a:t>
            </a:r>
            <a:endParaRPr lang="ru-RU" sz="2800" i="1" dirty="0" smtClean="0"/>
          </a:p>
          <a:p>
            <a:pPr>
              <a:lnSpc>
                <a:spcPct val="150000"/>
              </a:lnSpc>
            </a:pPr>
            <a:r>
              <a:rPr lang="cs-CZ" sz="2800" i="1" dirty="0" err="1" smtClean="0"/>
              <a:t>не</a:t>
            </a:r>
            <a:r>
              <a:rPr lang="cs-CZ" sz="2800" i="1" dirty="0" smtClean="0"/>
              <a:t> </a:t>
            </a:r>
            <a:r>
              <a:rPr lang="cs-CZ" sz="2800" i="1" dirty="0" err="1"/>
              <a:t>слово-название</a:t>
            </a:r>
            <a:r>
              <a:rPr lang="cs-CZ" sz="2800" i="1" dirty="0"/>
              <a:t> </a:t>
            </a:r>
            <a:r>
              <a:rPr lang="cs-CZ" sz="2800" i="1" dirty="0" err="1"/>
              <a:t>вещи</a:t>
            </a:r>
            <a:r>
              <a:rPr lang="cs-CZ" sz="2800" i="1" dirty="0"/>
              <a:t> (</a:t>
            </a:r>
            <a:r>
              <a:rPr lang="cs-CZ" sz="2800" i="1" dirty="0" err="1"/>
              <a:t>акмеизм</a:t>
            </a:r>
            <a:r>
              <a:rPr lang="cs-CZ" sz="2800" i="1" dirty="0"/>
              <a:t>), </a:t>
            </a:r>
            <a:endParaRPr lang="ru-RU" sz="2800" i="1" dirty="0" smtClean="0"/>
          </a:p>
          <a:p>
            <a:pPr>
              <a:lnSpc>
                <a:spcPct val="150000"/>
              </a:lnSpc>
            </a:pPr>
            <a:r>
              <a:rPr lang="cs-CZ" sz="2800" i="1" dirty="0" smtClean="0"/>
              <a:t>а </a:t>
            </a:r>
            <a:r>
              <a:rPr lang="cs-CZ" sz="2800" b="1" i="1" dirty="0" err="1"/>
              <a:t>слово-метафора</a:t>
            </a:r>
            <a:r>
              <a:rPr lang="cs-CZ" sz="2800" i="1" dirty="0"/>
              <a:t> с </a:t>
            </a:r>
            <a:r>
              <a:rPr lang="cs-CZ" sz="2800" i="1" dirty="0" err="1"/>
              <a:t>одним</a:t>
            </a:r>
            <a:r>
              <a:rPr lang="cs-CZ" sz="2800" i="1" dirty="0"/>
              <a:t> </a:t>
            </a:r>
            <a:r>
              <a:rPr lang="cs-CZ" sz="2800" i="1" dirty="0" err="1"/>
              <a:t>определенным</a:t>
            </a:r>
            <a:r>
              <a:rPr lang="cs-CZ" sz="2800" i="1" dirty="0"/>
              <a:t> </a:t>
            </a:r>
            <a:r>
              <a:rPr lang="cs-CZ" sz="2800" i="1" dirty="0" err="1"/>
              <a:t>значением</a:t>
            </a:r>
            <a:r>
              <a:rPr lang="cs-CZ" sz="2800" i="1" dirty="0"/>
              <a:t> </a:t>
            </a:r>
            <a:r>
              <a:rPr lang="cs-CZ" sz="2800" i="1" dirty="0" err="1"/>
              <a:t>является</a:t>
            </a:r>
            <a:r>
              <a:rPr lang="cs-CZ" sz="2800" i="1" dirty="0"/>
              <a:t> </a:t>
            </a:r>
            <a:r>
              <a:rPr lang="cs-CZ" sz="2800" b="1" i="1" dirty="0" err="1"/>
              <a:t>основой</a:t>
            </a:r>
            <a:r>
              <a:rPr lang="cs-CZ" sz="2800" b="1" i="1" dirty="0"/>
              <a:t> </a:t>
            </a:r>
            <a:r>
              <a:rPr lang="cs-CZ" sz="2800" b="1" i="1" dirty="0" err="1"/>
              <a:t>имажинизма</a:t>
            </a:r>
            <a:r>
              <a:rPr lang="cs-CZ" sz="2800" b="1" i="1" dirty="0"/>
              <a:t>.</a:t>
            </a:r>
          </a:p>
          <a:p>
            <a:pPr>
              <a:lnSpc>
                <a:spcPct val="150000"/>
              </a:lnSpc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7110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«…единственным </a:t>
            </a:r>
            <a:r>
              <a:rPr lang="ru-RU" i="1" dirty="0">
                <a:solidFill>
                  <a:schemeClr val="tx1"/>
                </a:solidFill>
              </a:rPr>
              <a:t>законом искусства, единственным и несравненным методом является выявление жизни через образ и ритмику образов… Образ, и только образ &lt;...&gt; — вот орудие производства мастера искусства… Только образ, как нафталин, пересыпающий произведение, спасает это последнее от моли времени. Образ — это броня строки. Это панцирь картины. Это крепостная артиллерия театрального действия. Всякое содержание в художественном произведении так же глупо и бессмысленно, как наклейки из газет на картины».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Декларация имажинистов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7280" y="2225040"/>
            <a:ext cx="6096000" cy="29057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Скончался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младенец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горластый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парень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роду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родился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1909 —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1919</a:t>
            </a:r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Издох</a:t>
            </a:r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футуризм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грянем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дружнее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футуризму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футурью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смерть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!»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186" y="2450592"/>
            <a:ext cx="4167936" cy="29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Вадим </a:t>
            </a:r>
            <a:r>
              <a:rPr lang="ru-RU" dirty="0" err="1" smtClean="0"/>
              <a:t>Шершеневич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4672" y="2332288"/>
            <a:ext cx="2731008" cy="368686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97280" y="2106091"/>
            <a:ext cx="6096000" cy="3913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/>
              <a:t>поэт</a:t>
            </a:r>
            <a:r>
              <a:rPr lang="cs-CZ" sz="2400" dirty="0"/>
              <a:t>, </a:t>
            </a:r>
            <a:r>
              <a:rPr lang="cs-CZ" sz="2400" dirty="0" err="1"/>
              <a:t>переводчик</a:t>
            </a:r>
            <a:r>
              <a:rPr lang="cs-CZ" sz="2400" dirty="0"/>
              <a:t>, </a:t>
            </a:r>
            <a:r>
              <a:rPr lang="cs-CZ" sz="2400" dirty="0" err="1"/>
              <a:t>один</a:t>
            </a:r>
            <a:r>
              <a:rPr lang="cs-CZ" sz="2400" dirty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основателей</a:t>
            </a:r>
            <a:r>
              <a:rPr lang="cs-CZ" sz="2400" dirty="0"/>
              <a:t> и </a:t>
            </a:r>
            <a:r>
              <a:rPr lang="cs-CZ" sz="2400" dirty="0" err="1"/>
              <a:t>главных</a:t>
            </a:r>
            <a:r>
              <a:rPr lang="cs-CZ" sz="2400" dirty="0"/>
              <a:t> </a:t>
            </a:r>
            <a:r>
              <a:rPr lang="cs-CZ" sz="2400" dirty="0" err="1"/>
              <a:t>теоретиков</a:t>
            </a:r>
            <a:r>
              <a:rPr lang="cs-CZ" sz="2400" dirty="0"/>
              <a:t> </a:t>
            </a:r>
            <a:r>
              <a:rPr lang="cs-CZ" sz="2400" dirty="0" err="1"/>
              <a:t>имажинизма</a:t>
            </a:r>
            <a:r>
              <a:rPr lang="cs-CZ" sz="2400" dirty="0" smtClean="0"/>
              <a:t>.</a:t>
            </a:r>
            <a:endParaRPr lang="ru-RU" sz="2400" dirty="0" smtClean="0"/>
          </a:p>
          <a:p>
            <a:pPr>
              <a:lnSpc>
                <a:spcPct val="150000"/>
              </a:lnSpc>
            </a:pP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Произведения: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Лошадь как лошадь</a:t>
            </a:r>
            <a:r>
              <a:rPr lang="cs-CZ" sz="2400" dirty="0" smtClean="0"/>
              <a:t>“ 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Романтическая пудра</a:t>
            </a:r>
            <a:r>
              <a:rPr lang="cs-CZ" sz="2400" dirty="0" smtClean="0"/>
              <a:t>“ 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Вечный жид</a:t>
            </a:r>
            <a:r>
              <a:rPr lang="cs-CZ" sz="2400" dirty="0" smtClean="0"/>
              <a:t>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33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Анатолий </a:t>
            </a:r>
            <a:r>
              <a:rPr lang="ru-RU" dirty="0" err="1" smtClean="0"/>
              <a:t>Мариенгоф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4864608"/>
            <a:ext cx="10058400" cy="19019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i="1" dirty="0" smtClean="0"/>
              <a:t>«</a:t>
            </a:r>
            <a:r>
              <a:rPr lang="cs-CZ" sz="1800" i="1" dirty="0" err="1"/>
              <a:t>Искусство</a:t>
            </a:r>
            <a:r>
              <a:rPr lang="cs-CZ" sz="1800" i="1" dirty="0"/>
              <a:t> </a:t>
            </a:r>
            <a:r>
              <a:rPr lang="cs-CZ" sz="1800" i="1" dirty="0" err="1"/>
              <a:t>есть</a:t>
            </a:r>
            <a:r>
              <a:rPr lang="cs-CZ" sz="1800" i="1" dirty="0"/>
              <a:t> </a:t>
            </a:r>
            <a:r>
              <a:rPr lang="cs-CZ" sz="1800" i="1" dirty="0" err="1"/>
              <a:t>форма</a:t>
            </a:r>
            <a:r>
              <a:rPr lang="cs-CZ" sz="1800" i="1" dirty="0"/>
              <a:t>. </a:t>
            </a:r>
            <a:r>
              <a:rPr lang="cs-CZ" sz="1800" i="1" dirty="0" err="1"/>
              <a:t>Содержание</a:t>
            </a:r>
            <a:r>
              <a:rPr lang="cs-CZ" sz="1800" i="1" dirty="0"/>
              <a:t> — </a:t>
            </a:r>
            <a:r>
              <a:rPr lang="cs-CZ" sz="1800" i="1" dirty="0" err="1"/>
              <a:t>одна</a:t>
            </a:r>
            <a:r>
              <a:rPr lang="cs-CZ" sz="1800" i="1" dirty="0"/>
              <a:t> </a:t>
            </a:r>
            <a:r>
              <a:rPr lang="cs-CZ" sz="1800" i="1" dirty="0" err="1"/>
              <a:t>из</a:t>
            </a:r>
            <a:r>
              <a:rPr lang="cs-CZ" sz="1800" i="1" dirty="0"/>
              <a:t> </a:t>
            </a:r>
            <a:r>
              <a:rPr lang="cs-CZ" sz="1800" i="1" dirty="0" err="1"/>
              <a:t>частей</a:t>
            </a:r>
            <a:r>
              <a:rPr lang="cs-CZ" sz="1800" i="1" dirty="0"/>
              <a:t> </a:t>
            </a:r>
            <a:r>
              <a:rPr lang="cs-CZ" sz="1800" i="1" dirty="0" err="1"/>
              <a:t>формы</a:t>
            </a:r>
            <a:r>
              <a:rPr lang="cs-CZ" sz="1800" i="1" dirty="0"/>
              <a:t>. </a:t>
            </a:r>
            <a:r>
              <a:rPr lang="cs-CZ" sz="1800" i="1" dirty="0" err="1"/>
              <a:t>Целое</a:t>
            </a:r>
            <a:r>
              <a:rPr lang="cs-CZ" sz="1800" i="1" dirty="0"/>
              <a:t> </a:t>
            </a:r>
            <a:r>
              <a:rPr lang="cs-CZ" sz="1800" i="1" dirty="0" err="1"/>
              <a:t>прекрасно</a:t>
            </a:r>
            <a:r>
              <a:rPr lang="cs-CZ" sz="1800" i="1" dirty="0"/>
              <a:t> </a:t>
            </a:r>
            <a:r>
              <a:rPr lang="cs-CZ" sz="1800" i="1" dirty="0" err="1"/>
              <a:t>только</a:t>
            </a:r>
            <a:r>
              <a:rPr lang="cs-CZ" sz="1800" i="1" dirty="0"/>
              <a:t> в </a:t>
            </a:r>
            <a:r>
              <a:rPr lang="cs-CZ" sz="1800" i="1" dirty="0" err="1"/>
              <a:t>том</a:t>
            </a:r>
            <a:r>
              <a:rPr lang="cs-CZ" sz="1800" i="1" dirty="0"/>
              <a:t> </a:t>
            </a:r>
            <a:r>
              <a:rPr lang="cs-CZ" sz="1800" i="1" dirty="0" err="1"/>
              <a:t>случае</a:t>
            </a:r>
            <a:r>
              <a:rPr lang="cs-CZ" sz="1800" i="1" dirty="0"/>
              <a:t>, </a:t>
            </a:r>
            <a:r>
              <a:rPr lang="cs-CZ" sz="1800" i="1" dirty="0" err="1"/>
              <a:t>если</a:t>
            </a:r>
            <a:r>
              <a:rPr lang="cs-CZ" sz="1800" i="1" dirty="0"/>
              <a:t> </a:t>
            </a:r>
            <a:r>
              <a:rPr lang="cs-CZ" sz="1800" i="1" dirty="0" err="1"/>
              <a:t>прекрасна</a:t>
            </a:r>
            <a:r>
              <a:rPr lang="cs-CZ" sz="1800" i="1" dirty="0"/>
              <a:t> </a:t>
            </a:r>
            <a:r>
              <a:rPr lang="cs-CZ" sz="1800" i="1" dirty="0" err="1"/>
              <a:t>каждая</a:t>
            </a:r>
            <a:r>
              <a:rPr lang="cs-CZ" sz="1800" i="1" dirty="0"/>
              <a:t> </a:t>
            </a:r>
            <a:r>
              <a:rPr lang="cs-CZ" sz="1800" i="1" dirty="0" err="1"/>
              <a:t>из</a:t>
            </a:r>
            <a:r>
              <a:rPr lang="cs-CZ" sz="1800" i="1" dirty="0"/>
              <a:t> </a:t>
            </a:r>
            <a:r>
              <a:rPr lang="cs-CZ" sz="1800" i="1" dirty="0" err="1"/>
              <a:t>его</a:t>
            </a:r>
            <a:r>
              <a:rPr lang="cs-CZ" sz="1800" i="1" dirty="0"/>
              <a:t> </a:t>
            </a:r>
            <a:r>
              <a:rPr lang="cs-CZ" sz="1800" i="1" dirty="0" err="1"/>
              <a:t>частей</a:t>
            </a:r>
            <a:r>
              <a:rPr lang="cs-CZ" sz="1800" i="1" dirty="0"/>
              <a:t>. </a:t>
            </a:r>
            <a:r>
              <a:rPr lang="cs-CZ" sz="1800" i="1" dirty="0" err="1"/>
              <a:t>Не</a:t>
            </a:r>
            <a:r>
              <a:rPr lang="cs-CZ" sz="1800" i="1" dirty="0"/>
              <a:t> </a:t>
            </a:r>
            <a:r>
              <a:rPr lang="cs-CZ" sz="1800" i="1" dirty="0" err="1"/>
              <a:t>может</a:t>
            </a:r>
            <a:r>
              <a:rPr lang="cs-CZ" sz="1800" i="1" dirty="0"/>
              <a:t> </a:t>
            </a:r>
            <a:r>
              <a:rPr lang="cs-CZ" sz="1800" i="1" dirty="0" err="1"/>
              <a:t>быть</a:t>
            </a:r>
            <a:r>
              <a:rPr lang="cs-CZ" sz="1800" i="1" dirty="0"/>
              <a:t> </a:t>
            </a:r>
            <a:r>
              <a:rPr lang="cs-CZ" sz="1800" i="1" dirty="0" err="1"/>
              <a:t>прекрасной</a:t>
            </a:r>
            <a:r>
              <a:rPr lang="cs-CZ" sz="1800" i="1" dirty="0"/>
              <a:t> </a:t>
            </a:r>
            <a:r>
              <a:rPr lang="cs-CZ" sz="1800" i="1" dirty="0" err="1"/>
              <a:t>формы</a:t>
            </a:r>
            <a:r>
              <a:rPr lang="cs-CZ" sz="1800" i="1" dirty="0"/>
              <a:t> </a:t>
            </a:r>
            <a:r>
              <a:rPr lang="cs-CZ" sz="1800" i="1" dirty="0" err="1"/>
              <a:t>без</a:t>
            </a:r>
            <a:r>
              <a:rPr lang="cs-CZ" sz="1800" i="1" dirty="0"/>
              <a:t> </a:t>
            </a:r>
            <a:r>
              <a:rPr lang="cs-CZ" sz="1800" i="1" dirty="0" err="1"/>
              <a:t>прекрасного</a:t>
            </a:r>
            <a:r>
              <a:rPr lang="cs-CZ" sz="1800" i="1" dirty="0"/>
              <a:t> </a:t>
            </a:r>
            <a:r>
              <a:rPr lang="cs-CZ" sz="1800" i="1" dirty="0" err="1"/>
              <a:t>содержания</a:t>
            </a:r>
            <a:r>
              <a:rPr lang="cs-CZ" sz="1800" i="1" dirty="0"/>
              <a:t>. </a:t>
            </a:r>
            <a:r>
              <a:rPr lang="cs-CZ" sz="1800" i="1" dirty="0" err="1"/>
              <a:t>Глубина</a:t>
            </a:r>
            <a:r>
              <a:rPr lang="cs-CZ" sz="1800" i="1" dirty="0"/>
              <a:t> в </a:t>
            </a:r>
            <a:r>
              <a:rPr lang="cs-CZ" sz="1800" i="1" dirty="0" err="1"/>
              <a:t>содержании</a:t>
            </a:r>
            <a:r>
              <a:rPr lang="cs-CZ" sz="1800" i="1" dirty="0"/>
              <a:t> — </a:t>
            </a:r>
            <a:r>
              <a:rPr lang="cs-CZ" sz="1800" i="1" dirty="0" err="1"/>
              <a:t>синоним</a:t>
            </a:r>
            <a:r>
              <a:rPr lang="cs-CZ" sz="1800" i="1" dirty="0"/>
              <a:t> </a:t>
            </a:r>
            <a:r>
              <a:rPr lang="cs-CZ" sz="1800" i="1" dirty="0" err="1"/>
              <a:t>прекрасного</a:t>
            </a:r>
            <a:r>
              <a:rPr lang="cs-CZ" sz="1800" i="1" dirty="0"/>
              <a:t>».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7280" y="2008555"/>
            <a:ext cx="73883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/>
              <a:t>поэт-имажинист</a:t>
            </a:r>
            <a:r>
              <a:rPr lang="cs-CZ" sz="2400" dirty="0"/>
              <a:t>, </a:t>
            </a:r>
            <a:r>
              <a:rPr lang="cs-CZ" sz="2400" dirty="0" err="1"/>
              <a:t>теоретик</a:t>
            </a:r>
            <a:r>
              <a:rPr lang="cs-CZ" sz="2400" dirty="0"/>
              <a:t> </a:t>
            </a:r>
            <a:r>
              <a:rPr lang="cs-CZ" sz="2400" dirty="0" err="1"/>
              <a:t>искусства</a:t>
            </a:r>
            <a:r>
              <a:rPr lang="cs-CZ" sz="2400" dirty="0"/>
              <a:t>, </a:t>
            </a:r>
            <a:r>
              <a:rPr lang="cs-CZ" sz="2400" dirty="0" err="1"/>
              <a:t>прозаик</a:t>
            </a:r>
            <a:r>
              <a:rPr lang="cs-CZ" sz="2400" dirty="0"/>
              <a:t>, </a:t>
            </a:r>
            <a:r>
              <a:rPr lang="cs-CZ" sz="2400" dirty="0" err="1"/>
              <a:t>драматург</a:t>
            </a:r>
            <a:r>
              <a:rPr lang="cs-CZ" sz="2400" dirty="0"/>
              <a:t>, </a:t>
            </a:r>
            <a:r>
              <a:rPr lang="cs-CZ" sz="2400" dirty="0" err="1"/>
              <a:t>мемуарист</a:t>
            </a:r>
            <a:r>
              <a:rPr lang="cs-CZ" sz="2400" dirty="0" smtClean="0"/>
              <a:t>.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Произведения: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Магдалина</a:t>
            </a:r>
            <a:r>
              <a:rPr lang="cs-CZ" sz="2400" dirty="0" smtClean="0"/>
              <a:t>“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Циники</a:t>
            </a:r>
            <a:r>
              <a:rPr lang="cs-CZ" sz="2400" dirty="0" smtClean="0"/>
              <a:t>“ 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 smtClean="0"/>
              <a:t>„</a:t>
            </a:r>
            <a:r>
              <a:rPr lang="ru-RU" sz="2400" dirty="0" smtClean="0"/>
              <a:t>Шут Балакирев</a:t>
            </a:r>
            <a:r>
              <a:rPr lang="cs-CZ" sz="2400" dirty="0" smtClean="0"/>
              <a:t>“</a:t>
            </a:r>
            <a:endParaRPr lang="ru-RU" sz="2400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721" y="2032258"/>
            <a:ext cx="2079879" cy="253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Есенин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русский поэт, представитель </a:t>
            </a:r>
            <a:r>
              <a:rPr lang="ru-RU" dirty="0" err="1" smtClean="0">
                <a:solidFill>
                  <a:schemeClr val="tx1"/>
                </a:solidFill>
              </a:rPr>
              <a:t>новокрестьянской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поэзии и лирики, </a:t>
            </a:r>
            <a:r>
              <a:rPr lang="ru-RU" dirty="0" smtClean="0">
                <a:solidFill>
                  <a:schemeClr val="tx1"/>
                </a:solidFill>
              </a:rPr>
              <a:t>имажинизма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430" y="2698432"/>
            <a:ext cx="2381250" cy="292417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97280" y="2698432"/>
            <a:ext cx="6693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С</a:t>
            </a:r>
            <a:r>
              <a:rPr lang="cs-CZ" sz="2400" dirty="0" err="1" smtClean="0"/>
              <a:t>обственная</a:t>
            </a:r>
            <a:r>
              <a:rPr lang="cs-CZ" sz="2400" dirty="0" smtClean="0"/>
              <a:t> </a:t>
            </a:r>
            <a:r>
              <a:rPr lang="cs-CZ" sz="2400" dirty="0" err="1" smtClean="0"/>
              <a:t>программа</a:t>
            </a:r>
            <a:r>
              <a:rPr lang="cs-CZ" sz="2400" dirty="0" smtClean="0"/>
              <a:t> </a:t>
            </a:r>
            <a:r>
              <a:rPr lang="cs-CZ" sz="2400" dirty="0" err="1" smtClean="0"/>
              <a:t>изложенна</a:t>
            </a:r>
            <a:r>
              <a:rPr lang="cs-CZ" sz="2400" dirty="0" smtClean="0"/>
              <a:t> </a:t>
            </a:r>
            <a:r>
              <a:rPr lang="cs-CZ" sz="2400" dirty="0"/>
              <a:t>в </a:t>
            </a:r>
            <a:r>
              <a:rPr lang="cs-CZ" sz="2400" dirty="0" err="1"/>
              <a:t>трактате</a:t>
            </a:r>
            <a:r>
              <a:rPr lang="cs-CZ" sz="2400" dirty="0"/>
              <a:t> «</a:t>
            </a:r>
            <a:r>
              <a:rPr lang="cs-CZ" sz="2400" dirty="0" err="1"/>
              <a:t>Ключи</a:t>
            </a:r>
            <a:r>
              <a:rPr lang="cs-CZ" sz="2400" dirty="0"/>
              <a:t> </a:t>
            </a:r>
            <a:r>
              <a:rPr lang="cs-CZ" sz="2400" dirty="0" err="1"/>
              <a:t>Марии</a:t>
            </a:r>
            <a:r>
              <a:rPr lang="cs-CZ" sz="2400" dirty="0" smtClean="0"/>
              <a:t>»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097280" y="399193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cs-CZ" sz="20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Отмежевавшись</a:t>
            </a:r>
            <a:r>
              <a:rPr lang="cs-CZ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беспочвенного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машинизма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русского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итальянского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футуризма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Есенин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создает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новый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образ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современной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идеологии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2100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285</TotalTime>
  <Words>398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Retrospektiva</vt:lpstr>
      <vt:lpstr>Имажинизм</vt:lpstr>
      <vt:lpstr>Имажинизм </vt:lpstr>
      <vt:lpstr>Возникновение имажинизма</vt:lpstr>
      <vt:lpstr>Теория имажинизма</vt:lpstr>
      <vt:lpstr>Теория имажинизма</vt:lpstr>
      <vt:lpstr>Декларация имажинистов</vt:lpstr>
      <vt:lpstr>Вадим Шершеневич</vt:lpstr>
      <vt:lpstr>Анатолий Мариенгоф</vt:lpstr>
      <vt:lpstr>Сергей Есенин</vt:lpstr>
      <vt:lpstr>Расцвет имажинизма (1919—1925)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15</cp:revision>
  <dcterms:created xsi:type="dcterms:W3CDTF">2016-10-24T15:33:32Z</dcterms:created>
  <dcterms:modified xsi:type="dcterms:W3CDTF">2016-10-31T09:05:05Z</dcterms:modified>
</cp:coreProperties>
</file>