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8" r:id="rId1"/>
  </p:sldMasterIdLst>
  <p:sldIdLst>
    <p:sldId id="257" r:id="rId2"/>
    <p:sldId id="256" r:id="rId3"/>
    <p:sldId id="259" r:id="rId4"/>
    <p:sldId id="261" r:id="rId5"/>
    <p:sldId id="258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21CE2F8E-0658-40B0-B633-939F9E9BD678}">
          <p14:sldIdLst>
            <p14:sldId id="257"/>
            <p14:sldId id="256"/>
            <p14:sldId id="259"/>
            <p14:sldId id="261"/>
            <p14:sldId id="258"/>
            <p14:sldId id="260"/>
            <p14:sldId id="262"/>
          </p14:sldIdLst>
        </p14:section>
        <p14:section name="Oddíl bez názvu" id="{D1AEAAA9-00BE-410D-8A69-C4D0C63D5430}">
          <p14:sldIdLst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52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67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32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6212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58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967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543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11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1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732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4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80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32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28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89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53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97864" y="1300785"/>
            <a:ext cx="9656064" cy="2923743"/>
          </a:xfrm>
        </p:spPr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Аудиовизуальные средства обучения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911967" y="5621153"/>
            <a:ext cx="304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2"/>
                </a:solidFill>
              </a:rPr>
              <a:t>Bc. Hana Vičarová</a:t>
            </a:r>
            <a:endParaRPr lang="cs-CZ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9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47472" y="1874520"/>
            <a:ext cx="1140256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</a:rPr>
              <a:t>Аудиовизуальные средства </a:t>
            </a:r>
            <a:r>
              <a:rPr lang="ru-RU" sz="2000" b="1" dirty="0" smtClean="0">
                <a:solidFill>
                  <a:schemeClr val="accent2"/>
                </a:solidFill>
              </a:rPr>
              <a:t>обучения (зрительно-слуховые)</a:t>
            </a:r>
          </a:p>
          <a:p>
            <a:endParaRPr lang="ru-RU" sz="2000" b="1" dirty="0" smtClean="0">
              <a:solidFill>
                <a:schemeClr val="accent2"/>
              </a:solidFill>
            </a:endParaRPr>
          </a:p>
          <a:p>
            <a:r>
              <a:rPr lang="ru-RU" sz="2000" dirty="0"/>
              <a:t>о</a:t>
            </a:r>
            <a:r>
              <a:rPr lang="ru-RU" sz="2000" dirty="0" smtClean="0"/>
              <a:t>тносятся к техническим средствам обучения. Технические средства обучения являются комплексом учебных </a:t>
            </a:r>
            <a:r>
              <a:rPr lang="ru-RU" sz="2000" dirty="0"/>
              <a:t>пособий и технических приспособлений, которые облегчают процессы обучения и овладения языком и делают их более эффективными.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/>
              <a:t>Существуют такие средства обучения, которые употребляют как визуальную, так и </a:t>
            </a:r>
            <a:r>
              <a:rPr lang="ru-RU" sz="2000" dirty="0" err="1"/>
              <a:t>аудитивную</a:t>
            </a:r>
            <a:r>
              <a:rPr lang="ru-RU" sz="2000" dirty="0"/>
              <a:t> форму обучения и называются аудиовизуальными. </a:t>
            </a:r>
          </a:p>
          <a:p>
            <a:endParaRPr lang="cs-CZ" dirty="0"/>
          </a:p>
        </p:txBody>
      </p:sp>
      <p:pic>
        <p:nvPicPr>
          <p:cNvPr id="1026" name="Picture 2" descr="Výsledek obrázku pro animace uc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841" y="403776"/>
            <a:ext cx="1355591" cy="159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o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673" y="174503"/>
            <a:ext cx="2048610" cy="204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178613" y="1215190"/>
            <a:ext cx="99963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000" dirty="0" smtClean="0"/>
              <a:t>Существуют две отдельные и самостоятельные группы</a:t>
            </a:r>
            <a:r>
              <a:rPr lang="cs-CZ" sz="2000" dirty="0" smtClean="0"/>
              <a:t>: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u="sng" dirty="0">
                <a:solidFill>
                  <a:schemeClr val="accent2"/>
                </a:solidFill>
              </a:rPr>
              <a:t> </a:t>
            </a:r>
            <a:r>
              <a:rPr lang="ru-RU" sz="2000" b="1" i="1" u="sng" dirty="0">
                <a:solidFill>
                  <a:schemeClr val="accent2"/>
                </a:solidFill>
              </a:rPr>
              <a:t>визуальные </a:t>
            </a:r>
            <a:r>
              <a:rPr lang="ru-RU" sz="2000" b="1" u="sng" dirty="0">
                <a:solidFill>
                  <a:schemeClr val="accent2"/>
                </a:solidFill>
              </a:rPr>
              <a:t>(зрительные) средства </a:t>
            </a:r>
            <a:r>
              <a:rPr lang="ru-RU" sz="2000" b="1" u="sng" dirty="0" smtClean="0">
                <a:solidFill>
                  <a:schemeClr val="accent2"/>
                </a:solidFill>
              </a:rPr>
              <a:t>обучения</a:t>
            </a:r>
            <a:endParaRPr lang="cs-CZ" sz="2000" b="1" u="sng" dirty="0" smtClean="0">
              <a:solidFill>
                <a:schemeClr val="accent2"/>
              </a:solidFill>
            </a:endParaRPr>
          </a:p>
          <a:p>
            <a:pPr lvl="2"/>
            <a:r>
              <a:rPr lang="ru-RU" sz="2000" dirty="0" err="1" smtClean="0"/>
              <a:t>видеограммы</a:t>
            </a:r>
            <a:r>
              <a:rPr lang="cs-CZ" sz="2000" dirty="0"/>
              <a:t> </a:t>
            </a:r>
            <a:r>
              <a:rPr lang="cs-CZ" sz="2000" dirty="0" smtClean="0"/>
              <a:t>- </a:t>
            </a:r>
            <a:r>
              <a:rPr lang="ru-RU" sz="2000" dirty="0"/>
              <a:t>рисунки, </a:t>
            </a:r>
            <a:r>
              <a:rPr lang="ru-RU" sz="2000" dirty="0" smtClean="0"/>
              <a:t>картинки, таблицы</a:t>
            </a:r>
            <a:r>
              <a:rPr lang="ru-RU" sz="2000" dirty="0"/>
              <a:t>, </a:t>
            </a:r>
            <a:r>
              <a:rPr lang="ru-RU" sz="2000" dirty="0" smtClean="0"/>
              <a:t>схемы, иллюстрации</a:t>
            </a:r>
            <a:r>
              <a:rPr lang="ru-RU" sz="2000" dirty="0"/>
              <a:t>, карты</a:t>
            </a:r>
            <a:endParaRPr lang="ru-RU" sz="2000" dirty="0" smtClean="0"/>
          </a:p>
          <a:p>
            <a:pPr lvl="2"/>
            <a:endParaRPr lang="ru-RU" sz="2000" dirty="0"/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 </a:t>
            </a:r>
            <a:r>
              <a:rPr lang="ru-RU" sz="2000" b="1" i="1" u="sng" dirty="0" err="1">
                <a:solidFill>
                  <a:schemeClr val="accent2"/>
                </a:solidFill>
              </a:rPr>
              <a:t>аудитивные</a:t>
            </a:r>
            <a:r>
              <a:rPr lang="ru-RU" sz="2000" b="1" u="sng" dirty="0">
                <a:solidFill>
                  <a:schemeClr val="accent2"/>
                </a:solidFill>
              </a:rPr>
              <a:t> (слуховые) средства обучения </a:t>
            </a:r>
            <a:endParaRPr lang="cs-CZ" sz="2000" b="1" u="sng" dirty="0" smtClean="0">
              <a:solidFill>
                <a:schemeClr val="accent2"/>
              </a:solidFill>
            </a:endParaRPr>
          </a:p>
          <a:p>
            <a:pPr lvl="2"/>
            <a:r>
              <a:rPr lang="ru-RU" sz="2000" dirty="0" smtClean="0"/>
              <a:t>Фонограммы</a:t>
            </a:r>
            <a:r>
              <a:rPr lang="cs-CZ" sz="2000" dirty="0" smtClean="0"/>
              <a:t> -</a:t>
            </a:r>
            <a:r>
              <a:rPr lang="ru-RU" sz="2000" dirty="0" smtClean="0"/>
              <a:t> </a:t>
            </a:r>
            <a:r>
              <a:rPr lang="ru-RU" sz="2000" dirty="0" err="1"/>
              <a:t>магнитозаписи</a:t>
            </a:r>
            <a:r>
              <a:rPr lang="ru-RU" sz="2000" dirty="0"/>
              <a:t>, </a:t>
            </a:r>
            <a:r>
              <a:rPr lang="cs-CZ" sz="2000" dirty="0" smtClean="0"/>
              <a:t>C</a:t>
            </a:r>
            <a:r>
              <a:rPr lang="cs-CZ" sz="2000" dirty="0"/>
              <a:t>D</a:t>
            </a:r>
            <a:r>
              <a:rPr lang="ru-RU" sz="2000" dirty="0" smtClean="0"/>
              <a:t>записи, радиопередачи, МП</a:t>
            </a:r>
            <a:r>
              <a:rPr lang="cs-CZ" sz="2000" dirty="0" smtClean="0"/>
              <a:t>3</a:t>
            </a:r>
            <a:r>
              <a:rPr lang="ru-RU" sz="2000" dirty="0" smtClean="0"/>
              <a:t>, диктофон</a:t>
            </a:r>
            <a:endParaRPr lang="ru-RU" sz="2000" dirty="0"/>
          </a:p>
          <a:p>
            <a:pPr lvl="1"/>
            <a:endParaRPr lang="ru-RU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4" name="Picture 6" descr="Výsledek obrázku pro рисунки, картинки, таблицы, схем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424" y="312664"/>
            <a:ext cx="1600822" cy="120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ýsledek obrázku pro таблиц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767" y="1542357"/>
            <a:ext cx="1442326" cy="105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ýsledek obrázku pro рисунок в школ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246" y="341740"/>
            <a:ext cx="1528847" cy="114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ýsledek obrázku pro CD запи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404" y="4212075"/>
            <a:ext cx="1052252" cy="105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Výsledek obrázku pro магнитозапись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375" y="4222392"/>
            <a:ext cx="1500538" cy="105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Související obráze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20" y="4222392"/>
            <a:ext cx="1855297" cy="104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61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67891" y="1684422"/>
            <a:ext cx="111845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 настоящее время визуальные и </a:t>
            </a:r>
            <a:r>
              <a:rPr lang="ru-RU" sz="2000" dirty="0" err="1"/>
              <a:t>аудитивные</a:t>
            </a:r>
            <a:r>
              <a:rPr lang="ru-RU" sz="2000" dirty="0"/>
              <a:t> формы обучения соединятся и употребляются в школах как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b="1" u="sng" dirty="0" err="1">
                <a:solidFill>
                  <a:schemeClr val="accent2"/>
                </a:solidFill>
              </a:rPr>
              <a:t>аудиовизуаьные</a:t>
            </a:r>
            <a:r>
              <a:rPr lang="ru-RU" sz="2000" b="1" u="sng" dirty="0">
                <a:solidFill>
                  <a:schemeClr val="accent2"/>
                </a:solidFill>
              </a:rPr>
              <a:t> средства</a:t>
            </a:r>
            <a:r>
              <a:rPr lang="ru-RU" sz="2000" dirty="0"/>
              <a:t>. </a:t>
            </a:r>
            <a:r>
              <a:rPr lang="cs-CZ" sz="2000" dirty="0" smtClean="0"/>
              <a:t> </a:t>
            </a:r>
            <a:r>
              <a:rPr lang="ru-RU" sz="2000" dirty="0" smtClean="0"/>
              <a:t>Они помогают </a:t>
            </a:r>
            <a:r>
              <a:rPr lang="ru-RU" sz="2000" dirty="0"/>
              <a:t>ученикам усваивать и </a:t>
            </a:r>
            <a:r>
              <a:rPr lang="ru-RU" sz="2000" dirty="0" smtClean="0"/>
              <a:t>развивать их </a:t>
            </a:r>
            <a:r>
              <a:rPr lang="ru-RU" sz="2000" dirty="0"/>
              <a:t>речевые </a:t>
            </a:r>
            <a:r>
              <a:rPr lang="ru-RU" sz="2000" dirty="0" smtClean="0"/>
              <a:t>навыки. </a:t>
            </a:r>
            <a:r>
              <a:rPr lang="ru-RU" sz="2000" dirty="0"/>
              <a:t>И</a:t>
            </a:r>
            <a:r>
              <a:rPr lang="ru-RU" sz="2000" dirty="0" smtClean="0"/>
              <a:t>спользуются </a:t>
            </a:r>
            <a:r>
              <a:rPr lang="ru-RU" sz="2000" dirty="0"/>
              <a:t>чаще и чаще</a:t>
            </a:r>
            <a:r>
              <a:rPr lang="cs-CZ" sz="2000" dirty="0"/>
              <a:t>,</a:t>
            </a:r>
            <a:r>
              <a:rPr lang="ru-RU" sz="2000" dirty="0"/>
              <a:t> потому что зрительное и слуховое </a:t>
            </a:r>
            <a:r>
              <a:rPr lang="ru-RU" sz="2000" dirty="0" err="1" smtClean="0"/>
              <a:t>восприяти</a:t>
            </a:r>
            <a:r>
              <a:rPr lang="cs-CZ" sz="2000" dirty="0" smtClean="0"/>
              <a:t>e</a:t>
            </a:r>
            <a:r>
              <a:rPr lang="ru-RU" sz="2000" dirty="0" smtClean="0"/>
              <a:t> </a:t>
            </a:r>
            <a:r>
              <a:rPr lang="ru-RU" sz="2000" dirty="0"/>
              <a:t>очень </a:t>
            </a:r>
            <a:r>
              <a:rPr lang="ru-RU" sz="2000" dirty="0" err="1" smtClean="0"/>
              <a:t>важн</a:t>
            </a:r>
            <a:r>
              <a:rPr lang="cs-CZ" sz="2000" dirty="0" smtClean="0"/>
              <a:t>o</a:t>
            </a:r>
            <a:r>
              <a:rPr lang="ru-RU" sz="2000" dirty="0" smtClean="0"/>
              <a:t> </a:t>
            </a:r>
            <a:r>
              <a:rPr lang="ru-RU" sz="2000" dirty="0"/>
              <a:t>не только для обучения иностранному языку. Главную роль играет современная техника, прежде всего </a:t>
            </a:r>
            <a:r>
              <a:rPr lang="ru-RU" sz="2000" u="sng" dirty="0">
                <a:solidFill>
                  <a:schemeClr val="accent2"/>
                </a:solidFill>
              </a:rPr>
              <a:t>компьютер</a:t>
            </a:r>
            <a:r>
              <a:rPr lang="ru-RU" sz="2000" u="sng" dirty="0" smtClean="0">
                <a:solidFill>
                  <a:schemeClr val="accent2"/>
                </a:solidFill>
              </a:rPr>
              <a:t>.</a:t>
            </a:r>
          </a:p>
          <a:p>
            <a:pPr lvl="2"/>
            <a:endParaRPr lang="ru-RU" sz="20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031957" y="3460131"/>
            <a:ext cx="4774131" cy="147732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Звуковой фильм (видео)</a:t>
            </a:r>
          </a:p>
          <a:p>
            <a:r>
              <a:rPr lang="ru-RU" dirty="0" smtClean="0"/>
              <a:t>Учебные кинофильмы</a:t>
            </a:r>
          </a:p>
          <a:p>
            <a:r>
              <a:rPr lang="ru-RU" dirty="0" smtClean="0"/>
              <a:t>Слайды</a:t>
            </a:r>
          </a:p>
          <a:p>
            <a:r>
              <a:rPr lang="ru-RU" dirty="0" smtClean="0"/>
              <a:t>Фильмы на цифровых носителях (</a:t>
            </a:r>
            <a:r>
              <a:rPr lang="cs-CZ" dirty="0" smtClean="0"/>
              <a:t>CD, DVD</a:t>
            </a:r>
            <a:r>
              <a:rPr lang="ru-RU" dirty="0" smtClean="0"/>
              <a:t>)</a:t>
            </a:r>
          </a:p>
          <a:p>
            <a:r>
              <a:rPr lang="ru-RU" dirty="0" smtClean="0"/>
              <a:t>Телевидение</a:t>
            </a:r>
          </a:p>
        </p:txBody>
      </p:sp>
    </p:spTree>
    <p:extLst>
      <p:ext uri="{BB962C8B-B14F-4D97-AF65-F5344CB8AC3E}">
        <p14:creationId xmlns:p14="http://schemas.microsoft.com/office/powerpoint/2010/main" val="59774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75385" y="1985111"/>
            <a:ext cx="116658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Для успешного обучения иностранному языку должно </a:t>
            </a:r>
            <a:r>
              <a:rPr lang="ru-RU" sz="2000" dirty="0" smtClean="0"/>
              <a:t>участвовать в </a:t>
            </a:r>
            <a:r>
              <a:rPr lang="ru-RU" sz="2000" dirty="0"/>
              <a:t>процессе обучения более видов перцепции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75384" y="2714324"/>
            <a:ext cx="116658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000" dirty="0" smtClean="0">
                <a:solidFill>
                  <a:schemeClr val="accent2"/>
                </a:solidFill>
              </a:rPr>
              <a:t>Функция аудиовизуальных средств</a:t>
            </a:r>
          </a:p>
          <a:p>
            <a:pPr lvl="2"/>
            <a:r>
              <a:rPr lang="ru-RU" sz="2000" dirty="0" smtClean="0"/>
              <a:t>Ученики </a:t>
            </a:r>
            <a:r>
              <a:rPr lang="ru-RU" sz="2000" dirty="0"/>
              <a:t>могут слушать и понимать иноязычную речь, слушать тексты, имитировать речь русскоговорящих, выполнять различные задания и сравнивать свой ответ с образцом</a:t>
            </a:r>
            <a:r>
              <a:rPr lang="ru-RU" sz="2000" dirty="0" smtClean="0"/>
              <a:t>.</a:t>
            </a:r>
            <a:endParaRPr lang="cs-CZ" sz="2000" dirty="0" smtClean="0"/>
          </a:p>
          <a:p>
            <a:endParaRPr lang="ru-RU" sz="2000" dirty="0" smtClean="0"/>
          </a:p>
          <a:p>
            <a:pPr lvl="1"/>
            <a:r>
              <a:rPr lang="ru-RU" sz="2000" dirty="0" smtClean="0">
                <a:solidFill>
                  <a:srgbClr val="FF0000"/>
                </a:solidFill>
              </a:rPr>
              <a:t>внимание</a:t>
            </a:r>
            <a:endParaRPr lang="cs-CZ" sz="2000" dirty="0">
              <a:solidFill>
                <a:srgbClr val="FF0000"/>
              </a:solidFill>
            </a:endParaRPr>
          </a:p>
          <a:p>
            <a:pPr lvl="2"/>
            <a:r>
              <a:rPr lang="ru-RU" sz="2000" dirty="0" smtClean="0"/>
              <a:t>Темы материалов </a:t>
            </a:r>
            <a:r>
              <a:rPr lang="ru-RU" sz="2000" dirty="0"/>
              <a:t>всегда </a:t>
            </a:r>
            <a:r>
              <a:rPr lang="ru-RU" sz="2000" dirty="0" smtClean="0"/>
              <a:t>должны </a:t>
            </a:r>
            <a:r>
              <a:rPr lang="ru-RU" sz="2000" dirty="0"/>
              <a:t>соответствовать уровню </a:t>
            </a:r>
            <a:r>
              <a:rPr lang="ru-RU" sz="2000" dirty="0" smtClean="0"/>
              <a:t>языка</a:t>
            </a:r>
            <a:r>
              <a:rPr lang="ru-RU" sz="2000" dirty="0"/>
              <a:t>, </a:t>
            </a:r>
            <a:r>
              <a:rPr lang="ru-RU" sz="2000" dirty="0" smtClean="0"/>
              <a:t>возрасту и </a:t>
            </a:r>
            <a:r>
              <a:rPr lang="ru-RU" sz="2000" dirty="0"/>
              <a:t>интересам учеников. 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75385" y="1502265"/>
            <a:ext cx="5871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Связь иностранного (русского) языка и АВС</a:t>
            </a:r>
            <a:endParaRPr lang="cs-CZ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0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770021" y="1482290"/>
            <a:ext cx="105300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Аудиовизуальные средства оказывают школе значительные услуги в области формирования у учащихся определенных впечатлений, наблюдений и представлений. 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 smtClean="0"/>
          </a:p>
          <a:p>
            <a:r>
              <a:rPr lang="ru-RU" sz="2000" b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Фильм </a:t>
            </a:r>
            <a:endParaRPr lang="cs-CZ" sz="2000" b="1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позволяет </a:t>
            </a:r>
            <a:r>
              <a:rPr lang="ru-RU" sz="2000" dirty="0"/>
              <a:t>демонстрировать </a:t>
            </a:r>
            <a:r>
              <a:rPr lang="ru-RU" sz="2000" dirty="0" smtClean="0"/>
              <a:t>объекты </a:t>
            </a:r>
            <a:r>
              <a:rPr lang="ru-RU" sz="2000" dirty="0"/>
              <a:t>многократно, в различное время и в неизменной форме.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создаёт </a:t>
            </a:r>
            <a:r>
              <a:rPr lang="ru-RU" sz="2000" dirty="0"/>
              <a:t>всем зрителям одинаковые условия для просмотра и </a:t>
            </a:r>
            <a:r>
              <a:rPr lang="ru-RU" sz="2000" dirty="0" smtClean="0"/>
              <a:t>прослушивания</a:t>
            </a:r>
            <a:r>
              <a:rPr lang="cs-CZ" sz="2000" dirty="0" smtClean="0"/>
              <a:t> </a:t>
            </a:r>
            <a:r>
              <a:rPr lang="ru-RU" sz="2000" dirty="0"/>
              <a:t> 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lvl="1"/>
            <a:r>
              <a:rPr lang="ru-RU" sz="2000" u="sng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sz="2000" dirty="0" smtClean="0"/>
              <a:t>при </a:t>
            </a:r>
            <a:r>
              <a:rPr lang="ru-RU" sz="2000" dirty="0"/>
              <a:t>ознакомлении учащихся с новым </a:t>
            </a:r>
            <a:r>
              <a:rPr lang="ru-RU" sz="2000" dirty="0" smtClean="0"/>
              <a:t>материалом</a:t>
            </a:r>
            <a:endParaRPr lang="cs-CZ" sz="2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ru-RU" sz="2000" dirty="0"/>
              <a:t>при </a:t>
            </a:r>
            <a:r>
              <a:rPr lang="ru-RU" sz="2000" dirty="0" smtClean="0"/>
              <a:t>закреплении</a:t>
            </a:r>
            <a:endParaRPr lang="cs-CZ" sz="2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ru-RU" sz="2000" dirty="0"/>
              <a:t>для контроля и оценки </a:t>
            </a:r>
            <a:r>
              <a:rPr lang="ru-RU" sz="2000" dirty="0" smtClean="0"/>
              <a:t>результатов работы</a:t>
            </a:r>
            <a:r>
              <a:rPr lang="cs-CZ" sz="2000" dirty="0" smtClean="0"/>
              <a:t> </a:t>
            </a:r>
            <a:r>
              <a:rPr lang="ru-RU" sz="2000" dirty="0" smtClean="0"/>
              <a:t>учащихся 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7519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96766" y="1722921"/>
            <a:ext cx="1019315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Как </a:t>
            </a:r>
            <a:r>
              <a:rPr lang="ru-RU" sz="2000" b="1" dirty="0">
                <a:solidFill>
                  <a:schemeClr val="accent2"/>
                </a:solidFill>
              </a:rPr>
              <a:t>э</a:t>
            </a:r>
            <a:r>
              <a:rPr lang="ru-RU" sz="2000" b="1" dirty="0" smtClean="0">
                <a:solidFill>
                  <a:schemeClr val="accent2"/>
                </a:solidFill>
              </a:rPr>
              <a:t>ффективно работать с АВС обучения?</a:t>
            </a:r>
          </a:p>
          <a:p>
            <a:endParaRPr lang="ru-RU" sz="2000" b="1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Употребить (как метод обучения) </a:t>
            </a:r>
            <a:r>
              <a:rPr lang="ru-RU" sz="2000" dirty="0" smtClean="0">
                <a:solidFill>
                  <a:schemeClr val="accent2"/>
                </a:solidFill>
              </a:rPr>
              <a:t>беседу перед </a:t>
            </a:r>
            <a:r>
              <a:rPr lang="ru-RU" sz="2000" dirty="0" err="1" smtClean="0">
                <a:solidFill>
                  <a:schemeClr val="accent2"/>
                </a:solidFill>
              </a:rPr>
              <a:t>посмотрём</a:t>
            </a:r>
            <a:r>
              <a:rPr lang="ru-RU" sz="2000" dirty="0" smtClean="0">
                <a:solidFill>
                  <a:schemeClr val="accent2"/>
                </a:solidFill>
              </a:rPr>
              <a:t> и слушанием</a:t>
            </a:r>
            <a:r>
              <a:rPr lang="ru-RU" sz="2000" dirty="0" smtClean="0"/>
              <a:t> и разговаривать об этом, что ученики уже знают по </a:t>
            </a:r>
            <a:r>
              <a:rPr lang="ru-RU" sz="2000" dirty="0"/>
              <a:t>данной </a:t>
            </a:r>
            <a:r>
              <a:rPr lang="ru-RU" sz="2000" dirty="0" smtClean="0"/>
              <a:t>теме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2"/>
                </a:solidFill>
              </a:rPr>
              <a:t>Задачи ученикам</a:t>
            </a:r>
            <a:r>
              <a:rPr lang="cs-CZ" sz="2000" dirty="0" smtClean="0"/>
              <a:t>: </a:t>
            </a:r>
            <a:r>
              <a:rPr lang="ru-RU" sz="2000" dirty="0" smtClean="0"/>
              <a:t>пересказать содержание фильма, объяснить новые слова или сказать, которые </a:t>
            </a:r>
            <a:r>
              <a:rPr lang="ru-RU" sz="2000" dirty="0" err="1" smtClean="0"/>
              <a:t>диалогы</a:t>
            </a:r>
            <a:r>
              <a:rPr lang="ru-RU" sz="2000" dirty="0" smtClean="0"/>
              <a:t> трудные для них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После этого может быть ещё одна беседа, где учитель </a:t>
            </a:r>
            <a:r>
              <a:rPr lang="ru-RU" sz="2000" dirty="0" smtClean="0">
                <a:solidFill>
                  <a:schemeClr val="accent2"/>
                </a:solidFill>
              </a:rPr>
              <a:t>выясняет </a:t>
            </a:r>
            <a:r>
              <a:rPr lang="ru-RU" sz="2000" dirty="0">
                <a:solidFill>
                  <a:schemeClr val="accent2"/>
                </a:solidFill>
              </a:rPr>
              <a:t>меру усвоения материала, повторяет и объясняет новые слова, связывает </a:t>
            </a:r>
            <a:r>
              <a:rPr lang="ru-RU" sz="2000" dirty="0" smtClean="0">
                <a:solidFill>
                  <a:schemeClr val="accent2"/>
                </a:solidFill>
              </a:rPr>
              <a:t>новый материал с </a:t>
            </a:r>
            <a:r>
              <a:rPr lang="ru-RU" sz="2000" dirty="0">
                <a:solidFill>
                  <a:schemeClr val="accent2"/>
                </a:solidFill>
              </a:rPr>
              <a:t>ранее </a:t>
            </a:r>
            <a:r>
              <a:rPr lang="ru-RU" sz="2000" dirty="0" smtClean="0">
                <a:solidFill>
                  <a:schemeClr val="accent2"/>
                </a:solidFill>
              </a:rPr>
              <a:t>изученным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accent2"/>
                </a:solidFill>
              </a:rPr>
              <a:t>суммаризация</a:t>
            </a:r>
            <a:endParaRPr lang="cs-CZ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3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270534" y="1010653"/>
            <a:ext cx="97022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Компьютерное обучение</a:t>
            </a:r>
          </a:p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б</a:t>
            </a:r>
            <a:r>
              <a:rPr lang="ru-RU" sz="2000" dirty="0" smtClean="0"/>
              <a:t>ыстрое развитие в конце 2О века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Компьютер начался использовать как </a:t>
            </a:r>
            <a:r>
              <a:rPr lang="ru-RU" sz="2000" u="sng" dirty="0" smtClean="0"/>
              <a:t>средство дидактической работы </a:t>
            </a:r>
            <a:r>
              <a:rPr lang="ru-RU" sz="2000" dirty="0" smtClean="0"/>
              <a:t>и в настоящее время является </a:t>
            </a:r>
            <a:r>
              <a:rPr lang="ru-RU" sz="2000" u="sng" dirty="0"/>
              <a:t>одним из основных источников информации </a:t>
            </a:r>
            <a:r>
              <a:rPr lang="ru-RU" sz="2000" dirty="0"/>
              <a:t>в </a:t>
            </a:r>
            <a:r>
              <a:rPr lang="ru-RU" sz="2000" dirty="0" smtClean="0"/>
              <a:t>школах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chemeClr val="accent2"/>
                </a:solidFill>
              </a:rPr>
              <a:t>компьютер на лекции – к чему ?</a:t>
            </a:r>
          </a:p>
          <a:p>
            <a:endParaRPr lang="ru-RU" sz="2000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для информационного </a:t>
            </a:r>
            <a:r>
              <a:rPr lang="ru-RU" sz="2000" dirty="0" smtClean="0"/>
              <a:t>поиска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для пользования интернетом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д</a:t>
            </a:r>
            <a:r>
              <a:rPr lang="ru-RU" sz="2000" dirty="0" smtClean="0"/>
              <a:t>ля реализации </a:t>
            </a:r>
            <a:r>
              <a:rPr lang="ru-RU" sz="2000" dirty="0"/>
              <a:t>учебных </a:t>
            </a:r>
            <a:r>
              <a:rPr lang="ru-RU" sz="2000" dirty="0" smtClean="0"/>
              <a:t>игр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д</a:t>
            </a:r>
            <a:r>
              <a:rPr lang="ru-RU" sz="2000" dirty="0" smtClean="0"/>
              <a:t>ля редактирования текстов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для презентаций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для общения в социальных сетях с иностранцами, живого общения (</a:t>
            </a:r>
            <a:r>
              <a:rPr lang="cs-CZ" sz="2000" dirty="0" smtClean="0"/>
              <a:t>Skype)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3074" name="Picture 2" descr="friendly 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22" y="2774966"/>
            <a:ext cx="2105741" cy="215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16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885526" y="1424538"/>
            <a:ext cx="1080916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Интерактивная доска</a:t>
            </a:r>
          </a:p>
          <a:p>
            <a:endParaRPr lang="ru-RU" sz="2000" b="1" dirty="0" smtClean="0">
              <a:solidFill>
                <a:schemeClr val="accent2"/>
              </a:solidFill>
            </a:endParaRPr>
          </a:p>
          <a:p>
            <a:endParaRPr lang="ru-RU" sz="2000" b="1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это </a:t>
            </a:r>
            <a:r>
              <a:rPr lang="ru-RU" sz="2000" dirty="0"/>
              <a:t>устройство, позволяющее </a:t>
            </a:r>
            <a:r>
              <a:rPr lang="ru-RU" sz="2000" dirty="0" smtClean="0"/>
              <a:t>объединить </a:t>
            </a:r>
            <a:r>
              <a:rPr lang="ru-RU" sz="2000" dirty="0"/>
              <a:t>два различных инструмента</a:t>
            </a:r>
            <a:r>
              <a:rPr lang="ru-RU" sz="2000" dirty="0" smtClean="0"/>
              <a:t>: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sz="2000" dirty="0" smtClean="0"/>
              <a:t>экран </a:t>
            </a:r>
            <a:r>
              <a:rPr lang="ru-RU" sz="2000" dirty="0"/>
              <a:t>для отображения информации 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sz="2000" dirty="0" smtClean="0"/>
              <a:t>Обычную маркерную доску</a:t>
            </a:r>
          </a:p>
          <a:p>
            <a:pPr marL="1371600" lvl="2" indent="-457200">
              <a:buFont typeface="+mj-lt"/>
              <a:buAutoNum type="arabicPeriod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н</a:t>
            </a:r>
            <a:r>
              <a:rPr lang="ru-RU" sz="2000" dirty="0" smtClean="0"/>
              <a:t>а </a:t>
            </a:r>
            <a:r>
              <a:rPr lang="ru-RU" sz="2000" dirty="0"/>
              <a:t>интерактивную доску проецируется </a:t>
            </a:r>
            <a:r>
              <a:rPr lang="ru-RU" sz="2000" dirty="0" smtClean="0"/>
              <a:t>изображение какого-нибудь материала </a:t>
            </a:r>
            <a:r>
              <a:rPr lang="ru-RU" sz="2000" dirty="0"/>
              <a:t>, с которым </a:t>
            </a:r>
            <a:r>
              <a:rPr lang="ru-RU" sz="2000" dirty="0" smtClean="0"/>
              <a:t>можно работать </a:t>
            </a:r>
            <a:r>
              <a:rPr lang="ru-RU" sz="2000" dirty="0"/>
              <a:t>прямо на поверхности </a:t>
            </a:r>
            <a:r>
              <a:rPr lang="ru-RU" sz="2000" dirty="0" smtClean="0"/>
              <a:t>доски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на </a:t>
            </a:r>
            <a:r>
              <a:rPr lang="ru-RU" sz="2000" dirty="0"/>
              <a:t>доске можно легко изменять </a:t>
            </a:r>
            <a:r>
              <a:rPr lang="ru-RU" sz="2000" dirty="0" smtClean="0"/>
              <a:t>информацию, передвигать </a:t>
            </a:r>
            <a:r>
              <a:rPr lang="ru-RU" sz="2000" dirty="0"/>
              <a:t>объекты, создавая новые </a:t>
            </a:r>
            <a:r>
              <a:rPr lang="ru-RU" sz="2000" dirty="0" smtClean="0"/>
              <a:t>связи, добавлять </a:t>
            </a:r>
            <a:r>
              <a:rPr lang="ru-RU" sz="2000" dirty="0"/>
              <a:t>комментарии к </a:t>
            </a:r>
            <a:r>
              <a:rPr lang="ru-RU" sz="2000" dirty="0" smtClean="0"/>
              <a:t>текстам</a:t>
            </a:r>
            <a:r>
              <a:rPr lang="ru-RU" sz="2000" dirty="0"/>
              <a:t> и</a:t>
            </a:r>
            <a:r>
              <a:rPr lang="ru-RU" sz="2000" dirty="0" smtClean="0"/>
              <a:t> рисункам, </a:t>
            </a:r>
            <a:r>
              <a:rPr lang="ru-RU" sz="2000" dirty="0"/>
              <a:t>выделять ключевые области и добавлять </a:t>
            </a:r>
            <a:r>
              <a:rPr lang="ru-RU" sz="2000" dirty="0" smtClean="0"/>
              <a:t>цвета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д</a:t>
            </a:r>
            <a:r>
              <a:rPr lang="ru-RU" sz="2000" dirty="0" smtClean="0"/>
              <a:t>оска сделает </a:t>
            </a:r>
            <a:r>
              <a:rPr lang="ru-RU" sz="2000" dirty="0"/>
              <a:t>процесс обучения ярким, наглядным, динамичным</a:t>
            </a:r>
            <a:endParaRPr lang="cs-CZ" sz="2000" b="1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Výsledek obrázku pro interaktivní tab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166" y="424624"/>
            <a:ext cx="2333124" cy="172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69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2781</TotalTime>
  <Words>459</Words>
  <Application>Microsoft Office PowerPoint</Application>
  <PresentationFormat>Širokoúhlá obrazovka</PresentationFormat>
  <Paragraphs>80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Tw Cen MT</vt:lpstr>
      <vt:lpstr>Kapka</vt:lpstr>
      <vt:lpstr>Аудиовизуальные средства обучения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Аудиовизуальные средства обучения</dc:title>
  <dc:creator>Hana Vičarová</dc:creator>
  <cp:lastModifiedBy>Lektor</cp:lastModifiedBy>
  <cp:revision>58</cp:revision>
  <dcterms:created xsi:type="dcterms:W3CDTF">2016-11-22T09:47:30Z</dcterms:created>
  <dcterms:modified xsi:type="dcterms:W3CDTF">2018-12-03T10:10:45Z</dcterms:modified>
</cp:coreProperties>
</file>