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3" r:id="rId2"/>
    <p:sldId id="258" r:id="rId3"/>
    <p:sldId id="259" r:id="rId4"/>
    <p:sldId id="256" r:id="rId5"/>
    <p:sldId id="257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75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Ассоциации</a:t>
            </a:r>
            <a:r>
              <a:rPr lang="cs-CZ" dirty="0"/>
              <a:t> </a:t>
            </a:r>
            <a:r>
              <a:rPr lang="ru-RU"/>
              <a:t>русистов </a:t>
            </a:r>
            <a:br>
              <a:rPr lang="ru-RU"/>
            </a:br>
            <a:r>
              <a:rPr lang="cs-CZ" dirty="0"/>
              <a:t/>
            </a:r>
            <a:br>
              <a:rPr lang="cs-CZ" dirty="0"/>
            </a:br>
            <a:r>
              <a:rPr lang="ru-RU" dirty="0"/>
              <a:t>Журналы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5941" y="4800600"/>
            <a:ext cx="10400041" cy="169164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r"/>
            <a:r>
              <a:rPr lang="cs-CZ" dirty="0"/>
              <a:t>Vypracovala: Kateřina </a:t>
            </a:r>
            <a:r>
              <a:rPr lang="cs-CZ" dirty="0" err="1"/>
              <a:t>Švihlová</a:t>
            </a:r>
            <a:r>
              <a:rPr lang="cs-CZ" dirty="0"/>
              <a:t>, UČO: 430038</a:t>
            </a:r>
          </a:p>
        </p:txBody>
      </p:sp>
    </p:spTree>
    <p:extLst>
      <p:ext uri="{BB962C8B-B14F-4D97-AF65-F5344CB8AC3E}">
        <p14:creationId xmlns:p14="http://schemas.microsoft.com/office/powerpoint/2010/main" val="385164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8051" y="457200"/>
            <a:ext cx="10880035" cy="987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Русские центры в Чехии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3235" y="2385390"/>
            <a:ext cx="4580098" cy="378680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24070" y="1565418"/>
            <a:ext cx="3617578" cy="5292582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2000" dirty="0"/>
              <a:t>- Русский центр </a:t>
            </a:r>
            <a:r>
              <a:rPr lang="ru-RU" sz="2000" dirty="0" err="1"/>
              <a:t>Западночешского</a:t>
            </a:r>
            <a:r>
              <a:rPr lang="ru-RU" sz="2000" dirty="0"/>
              <a:t> университета (руководитель </a:t>
            </a:r>
            <a:r>
              <a:rPr lang="ru-RU" sz="2000" dirty="0" err="1"/>
              <a:t>Kлаусова</a:t>
            </a:r>
            <a:r>
              <a:rPr lang="ru-RU" sz="2000" dirty="0"/>
              <a:t> </a:t>
            </a:r>
            <a:r>
              <a:rPr lang="ru-RU" sz="2000" dirty="0" err="1"/>
              <a:t>Власта</a:t>
            </a:r>
            <a:r>
              <a:rPr lang="ru-RU" sz="2000" dirty="0"/>
              <a:t>, город Пльзень)</a:t>
            </a:r>
          </a:p>
          <a:p>
            <a:endParaRPr lang="ru-RU" sz="2000" dirty="0"/>
          </a:p>
          <a:p>
            <a:r>
              <a:rPr lang="ru-RU" sz="2000" dirty="0"/>
              <a:t>	- Русский центр Университета имени </a:t>
            </a:r>
            <a:r>
              <a:rPr lang="ru-RU" sz="2000" dirty="0" err="1"/>
              <a:t>Масарика</a:t>
            </a:r>
            <a:r>
              <a:rPr lang="ru-RU" sz="2000" dirty="0"/>
              <a:t> (руководитель </a:t>
            </a:r>
            <a:r>
              <a:rPr lang="ru-RU" sz="2000" dirty="0" err="1"/>
              <a:t>Маленова</a:t>
            </a:r>
            <a:r>
              <a:rPr lang="ru-RU" sz="2000" dirty="0"/>
              <a:t> Ева, город Брно)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326" y="1565417"/>
            <a:ext cx="7056779" cy="52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302" y="225083"/>
            <a:ext cx="11713698" cy="1705708"/>
          </a:xfrm>
        </p:spPr>
        <p:txBody>
          <a:bodyPr/>
          <a:lstStyle/>
          <a:p>
            <a:r>
              <a:rPr lang="ru-RU" dirty="0"/>
              <a:t>«Русский язык за рубежом»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302" y="4448908"/>
            <a:ext cx="11577710" cy="1691640"/>
          </a:xfrm>
        </p:spPr>
        <p:txBody>
          <a:bodyPr/>
          <a:lstStyle/>
          <a:p>
            <a:r>
              <a:rPr lang="ru-RU" dirty="0"/>
              <a:t>создан в 1967 году по инициативе Международной ассоциации преподавателей русского языка и литературы (МАПРЯЛ)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96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0"/>
            <a:ext cx="11282289" cy="68580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ru-RU" dirty="0"/>
              <a:t>учебно-методический иллюстрированный журнал для преподавателей русского языка как иностранного и русской литературы</a:t>
            </a:r>
            <a:endParaRPr lang="cs-CZ" dirty="0"/>
          </a:p>
          <a:p>
            <a:r>
              <a:rPr lang="ru-RU" dirty="0"/>
              <a:t> источник информаций о русском языке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 журнале публикуются</a:t>
            </a:r>
            <a:r>
              <a:rPr lang="cs-CZ" dirty="0"/>
              <a:t> -</a:t>
            </a:r>
            <a:r>
              <a:rPr lang="ru-RU" dirty="0"/>
              <a:t> учебные материалы для использования на уроках Р</a:t>
            </a:r>
            <a:r>
              <a:rPr lang="cs-CZ" dirty="0"/>
              <a:t>K</a:t>
            </a:r>
            <a:r>
              <a:rPr lang="ru-RU" dirty="0"/>
              <a:t>И,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тексты для чтения, </a:t>
            </a:r>
            <a:r>
              <a:rPr lang="cs-CZ" dirty="0"/>
              <a:t>						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методические и лингвистические разработки, </a:t>
            </a:r>
            <a:r>
              <a:rPr lang="cs-CZ" dirty="0"/>
              <a:t>			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сообщения о новостях в области преподавания РЯ для иностранцев,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о различных конференциях,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семинарах, </a:t>
            </a:r>
            <a:r>
              <a:rPr lang="cs-CZ" dirty="0"/>
              <a:t>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олимпиадах и других мероприятиях по русистике.</a:t>
            </a: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/>
              <a:t>Журнал выходит 6 раз в год.</a:t>
            </a:r>
            <a:endParaRPr lang="ru-RU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1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44419" y="98474"/>
            <a:ext cx="9418320" cy="1494692"/>
          </a:xfrm>
        </p:spPr>
        <p:txBody>
          <a:bodyPr/>
          <a:lstStyle/>
          <a:p>
            <a:r>
              <a:rPr lang="ru-RU" dirty="0"/>
              <a:t>«Русское слово»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Издается с 2003 года.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070" y="845820"/>
            <a:ext cx="3044850" cy="43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880"/>
            <a:ext cx="11240086" cy="5997258"/>
          </a:xfrm>
        </p:spPr>
        <p:txBody>
          <a:bodyPr/>
          <a:lstStyle/>
          <a:p>
            <a:r>
              <a:rPr lang="ru-RU" sz="2400" dirty="0"/>
              <a:t> издание русского национального меньшинства в Чешской Республике.</a:t>
            </a:r>
          </a:p>
          <a:p>
            <a:r>
              <a:rPr lang="ru-RU" sz="2400" dirty="0"/>
              <a:t>Общественно-публицистический, иллюстрированный журнал. </a:t>
            </a:r>
          </a:p>
          <a:p>
            <a:r>
              <a:rPr lang="ru-RU" sz="2400" dirty="0"/>
              <a:t>Основные темы: </a:t>
            </a:r>
          </a:p>
          <a:p>
            <a:pPr marL="0" indent="0">
              <a:buNone/>
            </a:pPr>
            <a:r>
              <a:rPr lang="ru-RU" sz="2400" dirty="0"/>
              <a:t>		политика, </a:t>
            </a:r>
          </a:p>
          <a:p>
            <a:pPr marL="0" indent="0">
              <a:buNone/>
            </a:pPr>
            <a:r>
              <a:rPr lang="ru-RU" sz="2400" dirty="0"/>
              <a:t>		история, </a:t>
            </a:r>
          </a:p>
          <a:p>
            <a:pPr marL="0" indent="0">
              <a:buNone/>
            </a:pPr>
            <a:r>
              <a:rPr lang="ru-RU" sz="2400" dirty="0"/>
              <a:t>		культура, </a:t>
            </a:r>
          </a:p>
          <a:p>
            <a:pPr marL="0" indent="0">
              <a:buNone/>
            </a:pPr>
            <a:r>
              <a:rPr lang="ru-RU" sz="2400" dirty="0"/>
              <a:t>		традиции русской межвоенной эмиграции в Чехословакии</a:t>
            </a:r>
            <a:r>
              <a:rPr lang="ru-RU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00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6622" y="843476"/>
            <a:ext cx="6925525" cy="1617785"/>
          </a:xfrm>
        </p:spPr>
        <p:txBody>
          <a:bodyPr>
            <a:normAutofit fontScale="90000"/>
          </a:bodyPr>
          <a:lstStyle/>
          <a:p>
            <a:r>
              <a:rPr lang="ru-RU" dirty="0"/>
              <a:t>«Опера Славика»</a:t>
            </a:r>
            <a:br>
              <a:rPr lang="ru-RU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Институт славистики философского факультета Университета им. </a:t>
            </a:r>
            <a:r>
              <a:rPr lang="ru-RU" dirty="0" err="1"/>
              <a:t>Масарика</a:t>
            </a:r>
            <a:r>
              <a:rPr lang="ru-RU" dirty="0"/>
              <a:t> в г. Брно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163" y="843476"/>
            <a:ext cx="2617177" cy="36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13470"/>
            <a:ext cx="11296357" cy="6344530"/>
          </a:xfrm>
        </p:spPr>
        <p:txBody>
          <a:bodyPr>
            <a:normAutofit/>
          </a:bodyPr>
          <a:lstStyle/>
          <a:p>
            <a:r>
              <a:rPr lang="ru-RU" sz="2000" dirty="0"/>
              <a:t>журнал ориентирован на широкий круг вопросов славистики </a:t>
            </a:r>
            <a:endParaRPr lang="cs-CZ" sz="2000" dirty="0"/>
          </a:p>
          <a:p>
            <a:r>
              <a:rPr lang="ru-RU" sz="2000" dirty="0"/>
              <a:t> в год выходит 4 номера: 2 литературоведческих, 2 лингвистических.</a:t>
            </a:r>
            <a:endParaRPr lang="cs-CZ" sz="2000" dirty="0"/>
          </a:p>
          <a:p>
            <a:r>
              <a:rPr lang="ru-RU" sz="2000" dirty="0"/>
              <a:t>публикуются статьи, написанные на любом славянском или мировом языке,</a:t>
            </a:r>
            <a:endParaRPr lang="cs-CZ" sz="2000" dirty="0"/>
          </a:p>
          <a:p>
            <a:r>
              <a:rPr lang="ru-RU" sz="2000" dirty="0"/>
              <a:t> к публикации принимаются также обзорные и практические исследования или статьи информационного характера </a:t>
            </a:r>
            <a:endParaRPr lang="cs-CZ" sz="2000" dirty="0"/>
          </a:p>
          <a:p>
            <a:r>
              <a:rPr lang="ru-RU" sz="2000" dirty="0"/>
              <a:t>(информационные письма, информация о юбилеях, конференциях, важных событиях и пр.) и рецензии новейших публикаций.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217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http://ru.mapryal.org/history</a:t>
            </a:r>
          </a:p>
          <a:p>
            <a:r>
              <a:rPr lang="cs-CZ" dirty="0"/>
              <a:t>http://www.tamastar.com/russia/rusist~1/associ~1.sht</a:t>
            </a:r>
          </a:p>
          <a:p>
            <a:r>
              <a:rPr lang="cs-CZ" dirty="0"/>
              <a:t>http://russkiymir.ru/fund/about.php</a:t>
            </a:r>
            <a:endParaRPr lang="ru-RU" dirty="0"/>
          </a:p>
          <a:p>
            <a:r>
              <a:rPr lang="cs-CZ" dirty="0"/>
              <a:t>http://www.russkiymir.ru/rucenter/</a:t>
            </a:r>
            <a:endParaRPr lang="ru-RU" dirty="0"/>
          </a:p>
          <a:p>
            <a:r>
              <a:rPr lang="cs-CZ" dirty="0"/>
              <a:t>http://www.russianedu.ru/magazine.html</a:t>
            </a:r>
          </a:p>
        </p:txBody>
      </p:sp>
    </p:spTree>
    <p:extLst>
      <p:ext uri="{BB962C8B-B14F-4D97-AF65-F5344CB8AC3E}">
        <p14:creationId xmlns:p14="http://schemas.microsoft.com/office/powerpoint/2010/main" val="94957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95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087" y="132522"/>
            <a:ext cx="11767930" cy="4267199"/>
          </a:xfrm>
        </p:spPr>
        <p:txBody>
          <a:bodyPr>
            <a:normAutofit fontScale="90000"/>
          </a:bodyPr>
          <a:lstStyle/>
          <a:p>
            <a:r>
              <a:rPr lang="ru-RU" sz="10700" spc="600" dirty="0"/>
              <a:t>МАПРЯЛ</a:t>
            </a:r>
            <a:r>
              <a:rPr lang="ru-RU" sz="8000" spc="600" dirty="0"/>
              <a:t/>
            </a:r>
            <a:br>
              <a:rPr lang="ru-RU" sz="8000" spc="600" dirty="0"/>
            </a:br>
            <a:r>
              <a:rPr lang="ru-RU" sz="8000" dirty="0"/>
              <a:t/>
            </a:r>
            <a:br>
              <a:rPr lang="ru-RU" sz="8000" dirty="0"/>
            </a:br>
            <a:r>
              <a:rPr lang="ru-RU" sz="4800" spc="300" dirty="0"/>
              <a:t>Международная ассоциация преподавателей русского языка и литературы</a:t>
            </a:r>
            <a:endParaRPr lang="cs-CZ" sz="4800" spc="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087" y="4800600"/>
            <a:ext cx="10150105" cy="1691640"/>
          </a:xfrm>
        </p:spPr>
        <p:txBody>
          <a:bodyPr/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сентябрь 1967 г., в Париже</a:t>
            </a:r>
            <a:endParaRPr lang="ru-RU" dirty="0"/>
          </a:p>
          <a:p>
            <a:r>
              <a:rPr lang="ru-RU" dirty="0"/>
              <a:t>Президент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Людмила Алексеевна Вербицкая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06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9152"/>
            <a:ext cx="11264900" cy="6499274"/>
          </a:xfrm>
        </p:spPr>
        <p:txBody>
          <a:bodyPr/>
          <a:lstStyle/>
          <a:p>
            <a:r>
              <a:rPr lang="ru-RU" sz="2000" dirty="0"/>
              <a:t>Некоммерческое партнерство преподавателей русского языка и литературы</a:t>
            </a:r>
          </a:p>
          <a:p>
            <a:r>
              <a:rPr lang="ru-RU" sz="2000" dirty="0"/>
              <a:t>Общественное объединение преподавателей и специалистов по РЯ и литературе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Цель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 популяризация, сохранение, развитие и изучение русского языка и литературы как части мировой культуры</a:t>
            </a:r>
          </a:p>
          <a:p>
            <a:r>
              <a:rPr lang="ru-RU" sz="2000" dirty="0"/>
              <a:t>Имеет статус ЮНЕСКО</a:t>
            </a:r>
          </a:p>
          <a:p>
            <a:r>
              <a:rPr lang="ru-RU" sz="2000" dirty="0"/>
              <a:t>Основные задачи – успешное преподавание русского языка и литературы</a:t>
            </a:r>
          </a:p>
          <a:p>
            <a:pPr marL="1971400" lvl="7" indent="0">
              <a:buNone/>
            </a:pPr>
            <a:r>
              <a:rPr lang="ru-RU" sz="2000" dirty="0"/>
              <a:t>   обмена информаций и опыта эффективных методов обучения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Организует – симпозиумы, выставки, конференции, семинары по вопросам преподавания русского языка, литературы и страноведения, олимпиады школьников по РЯ </a:t>
            </a:r>
          </a:p>
          <a:p>
            <a:r>
              <a:rPr lang="ru-RU" sz="2000" dirty="0"/>
              <a:t>Один раз в четыре года Международные конгрессы МАПРЯЛ → 2015 Гранада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Журнал - </a:t>
            </a:r>
            <a:r>
              <a:rPr lang="ru-RU" sz="2000" i="1" dirty="0"/>
              <a:t>«Русский язык за рубежом» </a:t>
            </a:r>
            <a:r>
              <a:rPr lang="ru-RU" sz="2000" dirty="0"/>
              <a:t>→ учебно-методический иллюстрированный ж. для преподавателей русского языка как иностранного, </a:t>
            </a:r>
            <a:r>
              <a:rPr lang="ru-RU" sz="2000" i="1" dirty="0"/>
              <a:t>«Вестник </a:t>
            </a:r>
            <a:r>
              <a:rPr lang="ru-RU" sz="2000" i="1" dirty="0" err="1"/>
              <a:t>Мапрял</a:t>
            </a:r>
            <a:r>
              <a:rPr lang="ru-RU" sz="2000" i="1" dirty="0"/>
              <a:t>»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36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6835" y="106018"/>
            <a:ext cx="11847444" cy="3034748"/>
          </a:xfrm>
        </p:spPr>
        <p:txBody>
          <a:bodyPr>
            <a:normAutofit/>
          </a:bodyPr>
          <a:lstStyle/>
          <a:p>
            <a:r>
              <a:rPr lang="ru-RU" sz="9600" spc="600" dirty="0"/>
              <a:t>ЧАР</a:t>
            </a:r>
            <a:br>
              <a:rPr lang="ru-RU" sz="9600" spc="600" dirty="0"/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spc="600" dirty="0">
                <a:latin typeface="Calibri" panose="020F0502020204030204" pitchFamily="34" charset="0"/>
                <a:cs typeface="Calibri" panose="020F0502020204030204" pitchFamily="34" charset="0"/>
              </a:rPr>
              <a:t>Чешская ассоциация русистов</a:t>
            </a:r>
            <a:endParaRPr lang="cs-CZ" sz="4800" spc="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16835" y="4403035"/>
            <a:ext cx="11675165" cy="16916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3-его сентября 1975 г., Прага</a:t>
            </a:r>
            <a:endParaRPr lang="ru-RU" dirty="0"/>
          </a:p>
          <a:p>
            <a:r>
              <a:rPr lang="ru-RU" dirty="0"/>
              <a:t>Председатель</a:t>
            </a:r>
            <a:r>
              <a:rPr lang="cs-CZ" dirty="0"/>
              <a:t>: Mgr. Jiří Klapka</a:t>
            </a:r>
          </a:p>
          <a:p>
            <a:r>
              <a:rPr lang="ru-RU" dirty="0"/>
              <a:t>Заместитель председателя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/>
              <a:t>Mgr. Klaudia </a:t>
            </a:r>
            <a:r>
              <a:rPr lang="cs-CZ" dirty="0" err="1"/>
              <a:t>Eibenová</a:t>
            </a:r>
            <a:endParaRPr lang="cs-CZ" dirty="0"/>
          </a:p>
          <a:p>
            <a:r>
              <a:rPr lang="ru-RU" dirty="0"/>
              <a:t>Председатель регионального совета Южной Моравии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/>
              <a:t>PhDr. Mgr. Simona </a:t>
            </a:r>
            <a:r>
              <a:rPr lang="cs-CZ" dirty="0" err="1"/>
              <a:t>Koryčánková,Ph.D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83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72277" y="198783"/>
            <a:ext cx="11039061" cy="6659217"/>
          </a:xfrm>
        </p:spPr>
        <p:txBody>
          <a:bodyPr>
            <a:normAutofit/>
          </a:bodyPr>
          <a:lstStyle/>
          <a:p>
            <a:r>
              <a:rPr lang="ru-RU" sz="2200" dirty="0"/>
              <a:t>Добровольная, независимая организация</a:t>
            </a:r>
          </a:p>
          <a:p>
            <a:r>
              <a:rPr lang="ru-RU" sz="2200" dirty="0"/>
              <a:t>Цель – пропаганда русского языка и литературы, культуры, науки, искусства, создания учебных пособий</a:t>
            </a:r>
          </a:p>
          <a:p>
            <a:r>
              <a:rPr lang="ru-RU" sz="2200" dirty="0"/>
              <a:t>Член МАПРЯЛ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Организация – семинаров, конференций, симпозиумов → </a:t>
            </a:r>
            <a:r>
              <a:rPr lang="ru-RU" sz="2200" i="1" dirty="0"/>
              <a:t>фестиваль песен и малых форм АРС Поэтика – Памятник Пушкину, «Славяне вчера, сегодня и завтра»</a:t>
            </a:r>
          </a:p>
          <a:p>
            <a:r>
              <a:rPr lang="ru-RU" sz="2200" dirty="0"/>
              <a:t>Объединяет - 	учителей русского языка и литературы</a:t>
            </a:r>
          </a:p>
          <a:p>
            <a:pPr marL="1671400" lvl="6" indent="0">
              <a:buNone/>
            </a:pPr>
            <a:r>
              <a:rPr lang="ru-RU" sz="2200" dirty="0"/>
              <a:t>		переводчиков </a:t>
            </a:r>
          </a:p>
          <a:p>
            <a:pPr marL="1671400" lvl="6" indent="0">
              <a:buNone/>
            </a:pPr>
            <a:r>
              <a:rPr lang="ru-RU" sz="2200" dirty="0"/>
              <a:t>		ученых в области русистики</a:t>
            </a:r>
          </a:p>
          <a:p>
            <a:pPr marL="1671400" lvl="6" indent="0">
              <a:buNone/>
            </a:pPr>
            <a:r>
              <a:rPr lang="ru-RU" sz="2200" dirty="0"/>
              <a:t>		художников</a:t>
            </a:r>
          </a:p>
          <a:p>
            <a:pPr marL="1671400" lvl="6" indent="0">
              <a:buNone/>
            </a:pPr>
            <a:r>
              <a:rPr lang="ru-RU" sz="2200" dirty="0"/>
              <a:t>		студентов</a:t>
            </a:r>
          </a:p>
          <a:p>
            <a:pPr marL="297180" indent="-342900"/>
            <a:r>
              <a:rPr lang="ru-RU" sz="2200" dirty="0"/>
              <a:t>Поддержка педагогов – их интересы</a:t>
            </a:r>
          </a:p>
          <a:p>
            <a:pPr marL="297180" indent="-342900"/>
            <a:r>
              <a:rPr lang="ru-RU" sz="2200" dirty="0"/>
              <a:t>Помогает студентам и ученым в области русистики</a:t>
            </a:r>
          </a:p>
          <a:p>
            <a:pPr marL="297180" indent="-342900"/>
            <a:r>
              <a:rPr lang="ru-RU" sz="2200" dirty="0"/>
              <a:t>Журнал – «Опера Славика»</a:t>
            </a:r>
          </a:p>
          <a:p>
            <a:pPr marL="297180" indent="-34290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441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0330" y="225083"/>
            <a:ext cx="11701670" cy="1394792"/>
          </a:xfrm>
        </p:spPr>
        <p:txBody>
          <a:bodyPr>
            <a:normAutofit/>
          </a:bodyPr>
          <a:lstStyle/>
          <a:p>
            <a:r>
              <a:rPr lang="ru-RU" spc="600" dirty="0"/>
              <a:t>ФОНД «РУССКИЙ МИР»</a:t>
            </a:r>
            <a:endParaRPr lang="cs-CZ" spc="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0330" y="3978965"/>
            <a:ext cx="9418320" cy="1691640"/>
          </a:xfrm>
        </p:spPr>
        <p:txBody>
          <a:bodyPr/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21 июня 2007 г. В Москве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		   по Указу президента РФ В.В. Путина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Директор правления фонда: В.А, Никонов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81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-1" y="0"/>
            <a:ext cx="11502887" cy="685800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Общественная организация</a:t>
            </a:r>
          </a:p>
          <a:p>
            <a:r>
              <a:rPr lang="ru-RU" dirty="0"/>
              <a:t>Цель –	 популяризация РЯ и культуры,</a:t>
            </a:r>
          </a:p>
          <a:p>
            <a:pPr marL="0" indent="0">
              <a:buNone/>
            </a:pPr>
            <a:r>
              <a:rPr lang="ru-RU" dirty="0"/>
              <a:t>	 поддержка программ изучения РЯ в РФ и за рубежом,</a:t>
            </a:r>
          </a:p>
          <a:p>
            <a:pPr marL="0" indent="0">
              <a:buNone/>
            </a:pPr>
            <a:r>
              <a:rPr lang="ru-RU" dirty="0"/>
              <a:t>	поддержка российских и зарубежных научных и образовательных центров русистики,</a:t>
            </a:r>
          </a:p>
          <a:p>
            <a:pPr marL="0" indent="0">
              <a:buNone/>
            </a:pPr>
            <a:r>
              <a:rPr lang="ru-RU" dirty="0"/>
              <a:t>	формирование благоприятного для России общественного мнения, распространение знаний о России,</a:t>
            </a:r>
          </a:p>
          <a:p>
            <a:r>
              <a:rPr lang="ru-RU" dirty="0"/>
              <a:t>содействует созданию центров «Русского мира» в России и за рубежом</a:t>
            </a:r>
          </a:p>
          <a:p>
            <a:r>
              <a:rPr lang="ru-RU" dirty="0"/>
              <a:t> образуют люди разных национальностей и религий, проявляющие интерес к России</a:t>
            </a:r>
          </a:p>
          <a:p>
            <a:r>
              <a:rPr lang="ru-RU" dirty="0"/>
              <a:t> издает журнал «Русский мир.</a:t>
            </a:r>
            <a:r>
              <a:rPr lang="cs-CZ" dirty="0" err="1"/>
              <a:t>ru</a:t>
            </a:r>
            <a:r>
              <a:rPr lang="cs-CZ" dirty="0"/>
              <a:t>»</a:t>
            </a:r>
            <a:r>
              <a:rPr lang="ru-RU" dirty="0"/>
              <a:t> → журнал о России и русской цивилизации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10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9507" y="119268"/>
            <a:ext cx="9418320" cy="1487557"/>
          </a:xfrm>
        </p:spPr>
        <p:txBody>
          <a:bodyPr/>
          <a:lstStyle/>
          <a:p>
            <a:r>
              <a:rPr lang="ru-RU" spc="600" dirty="0"/>
              <a:t>Русский центр</a:t>
            </a:r>
            <a:endParaRPr lang="cs-CZ" spc="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9507" y="4217505"/>
            <a:ext cx="10120685" cy="1691640"/>
          </a:xfrm>
        </p:spPr>
        <p:txBody>
          <a:bodyPr/>
          <a:lstStyle/>
          <a:p>
            <a:r>
              <a:rPr lang="ru-RU" dirty="0"/>
              <a:t>Международный культурный проект, осуществляемый российским фондом «Русский мир» </a:t>
            </a:r>
            <a:endParaRPr lang="cs-CZ" dirty="0"/>
          </a:p>
          <a:p>
            <a:r>
              <a:rPr lang="ru-RU" dirty="0"/>
              <a:t>За минувшие годы по всему миру было открыто 108 Русских центров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77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64435"/>
            <a:ext cx="11516139" cy="6493565"/>
          </a:xfrm>
        </p:spPr>
        <p:txBody>
          <a:bodyPr>
            <a:normAutofit/>
          </a:bodyPr>
          <a:lstStyle/>
          <a:p>
            <a:r>
              <a:rPr lang="ru-RU" dirty="0"/>
              <a:t>Цель – популяризация РЯ и культуры,</a:t>
            </a:r>
          </a:p>
          <a:p>
            <a:pPr marL="0" indent="0">
              <a:buNone/>
            </a:pPr>
            <a:r>
              <a:rPr lang="ru-RU" dirty="0"/>
              <a:t>	укрепления взаимопонимания между народами,</a:t>
            </a:r>
          </a:p>
          <a:p>
            <a:r>
              <a:rPr lang="ru-RU" dirty="0"/>
              <a:t>доступ к культурно-историческому и литературному наследию Русского мира,</a:t>
            </a:r>
          </a:p>
          <a:p>
            <a:r>
              <a:rPr lang="ru-RU" dirty="0"/>
              <a:t>методике и практике российского образования,</a:t>
            </a:r>
          </a:p>
          <a:p>
            <a:pPr>
              <a:lnSpc>
                <a:spcPct val="150000"/>
              </a:lnSpc>
            </a:pPr>
            <a:r>
              <a:rPr lang="ru-RU" dirty="0"/>
              <a:t>аудио- и видеоматериалами из России по основным тематическим блокам: </a:t>
            </a:r>
            <a:r>
              <a:rPr lang="ru-RU" i="1" dirty="0"/>
              <a:t>«Культура и искусство», «Наука», «Образование», «Русский язык», «История», «Общество», «Современная Россия»,</a:t>
            </a:r>
          </a:p>
          <a:p>
            <a:pPr>
              <a:lnSpc>
                <a:spcPct val="150000"/>
              </a:lnSpc>
            </a:pPr>
            <a:r>
              <a:rPr lang="ru-RU" dirty="0"/>
              <a:t>печатные издания на русском языке: </a:t>
            </a:r>
            <a:r>
              <a:rPr lang="ru-RU" i="1" dirty="0"/>
              <a:t>художественная литература, образовательная литература, учебники и методические пособия, научно-популярная литература, детские издания, книги по истории, философии, психологии, культуре, искусству, экономике, праву, словари русского языка, справочные издания, энциклопедии.</a:t>
            </a:r>
          </a:p>
          <a:p>
            <a:pPr>
              <a:lnSpc>
                <a:spcPct val="150000"/>
              </a:lnSpc>
            </a:pPr>
            <a:r>
              <a:rPr lang="ru-RU" dirty="0"/>
              <a:t>Организация – выставки, вернисажи, экспозиции, киновечера, музыкальные вечера, научные конференции и семинары, встречи с интересными людьми.</a:t>
            </a:r>
          </a:p>
          <a:p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6829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937</TotalTime>
  <Words>459</Words>
  <Application>Microsoft Office PowerPoint</Application>
  <PresentationFormat>Širokoúhlá obrazovka</PresentationFormat>
  <Paragraphs>96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Schoolbook</vt:lpstr>
      <vt:lpstr>Wingdings 2</vt:lpstr>
      <vt:lpstr>View</vt:lpstr>
      <vt:lpstr>Ассоциации русистов   Журналы</vt:lpstr>
      <vt:lpstr>МАПРЯЛ  Международная ассоциация преподавателей русского языка и литературы</vt:lpstr>
      <vt:lpstr>Prezentace aplikace PowerPoint</vt:lpstr>
      <vt:lpstr>ЧАР  Чешская ассоциация русистов</vt:lpstr>
      <vt:lpstr>Prezentace aplikace PowerPoint</vt:lpstr>
      <vt:lpstr>ФОНД «РУССКИЙ МИР»</vt:lpstr>
      <vt:lpstr>Prezentace aplikace PowerPoint</vt:lpstr>
      <vt:lpstr>Русский центр</vt:lpstr>
      <vt:lpstr>Prezentace aplikace PowerPoint</vt:lpstr>
      <vt:lpstr>Русские центры в Чехии </vt:lpstr>
      <vt:lpstr>«Русский язык за рубежом»</vt:lpstr>
      <vt:lpstr>Prezentace aplikace PowerPoint</vt:lpstr>
      <vt:lpstr>«Русское слово»</vt:lpstr>
      <vt:lpstr>Prezentace aplikace PowerPoint</vt:lpstr>
      <vt:lpstr>«Опера Славика» </vt:lpstr>
      <vt:lpstr>Prezentace aplikace PowerPoint</vt:lpstr>
      <vt:lpstr>Источник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 – Чешская организация русистов</dc:title>
  <dc:creator>Katka</dc:creator>
  <cp:lastModifiedBy>Lektor</cp:lastModifiedBy>
  <cp:revision>47</cp:revision>
  <dcterms:created xsi:type="dcterms:W3CDTF">2016-10-22T15:52:05Z</dcterms:created>
  <dcterms:modified xsi:type="dcterms:W3CDTF">2018-11-12T10:31:35Z</dcterms:modified>
</cp:coreProperties>
</file>