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2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D95BC61-CB34-4963-827B-A924DC89A08B}" type="slidenum">
              <a:rPr lang="de-DE" altLang="cs-CZ"/>
              <a:pPr/>
              <a:t>‹#›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2951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9DDC40-5636-4F86-88E1-33B99561646B}" type="slidenum">
              <a:rPr lang="de-DE" altLang="cs-CZ"/>
              <a:pPr/>
              <a:t>1</a:t>
            </a:fld>
            <a:endParaRPr lang="de-DE" altLang="cs-CZ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5102490-E334-411F-8C8C-6D613952A0E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880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66C09-79B8-400F-90EF-E6A45CCB4AA6}" type="slidenum">
              <a:rPr lang="de-DE" altLang="cs-CZ"/>
              <a:pPr/>
              <a:t>10</a:t>
            </a:fld>
            <a:endParaRPr lang="de-DE" altLang="cs-CZ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700E4D3D-07EA-4C76-9DA0-051D085E8AEE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837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A2E36D-D261-4964-B1FB-9B26DEE99169}" type="slidenum">
              <a:rPr lang="de-DE" altLang="cs-CZ"/>
              <a:pPr/>
              <a:t>11</a:t>
            </a:fld>
            <a:endParaRPr lang="de-DE" altLang="cs-CZ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BE556CD-72A2-4611-8645-F40F8CD4B891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25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6C1C3-06CD-4913-9EF8-4C1950E1CD1D}" type="slidenum">
              <a:rPr lang="de-DE" altLang="cs-CZ"/>
              <a:pPr/>
              <a:t>12</a:t>
            </a:fld>
            <a:endParaRPr lang="de-DE" altLang="cs-CZ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40BA30D-6706-406C-98F1-5659962A7092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710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B5790-405B-4EA9-8EAC-971744730B5F}" type="slidenum">
              <a:rPr lang="de-DE" altLang="cs-CZ"/>
              <a:pPr/>
              <a:t>13</a:t>
            </a:fld>
            <a:endParaRPr lang="de-DE" altLang="cs-CZ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66F0D86-F3BC-441F-89E9-50CF58FD498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986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97ED8A-ADFB-4981-A66A-6A70CA1B077B}" type="slidenum">
              <a:rPr lang="de-DE" altLang="cs-CZ"/>
              <a:pPr/>
              <a:t>14</a:t>
            </a:fld>
            <a:endParaRPr lang="de-DE" altLang="cs-CZ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D53F969-36FE-41AD-9845-F4DA61EA9BCD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546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F9AC7-5EC5-41F6-8D3F-DC6E09CF436F}" type="slidenum">
              <a:rPr lang="de-DE" altLang="cs-CZ"/>
              <a:pPr/>
              <a:t>15</a:t>
            </a:fld>
            <a:endParaRPr lang="de-DE" altLang="cs-CZ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682DD3B-3051-45C4-8F31-9FFDD8B7C30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74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096B71-C4C3-44E2-A8AD-0064786D660F}" type="slidenum">
              <a:rPr lang="de-DE" altLang="cs-CZ"/>
              <a:pPr/>
              <a:t>16</a:t>
            </a:fld>
            <a:endParaRPr lang="de-DE" altLang="cs-CZ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55F43C1-4B3F-4B5B-AB45-58718C83AEA0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882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58FBE-BD5F-4E89-AEC5-1473C2211822}" type="slidenum">
              <a:rPr lang="de-DE" altLang="cs-CZ"/>
              <a:pPr/>
              <a:t>17</a:t>
            </a:fld>
            <a:endParaRPr lang="de-DE" altLang="cs-CZ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FA3B53B-5AA6-4CDD-9CEE-ABA20473694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61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0E3D8-167B-4C77-B8AE-47A5BA4B9D5E}" type="slidenum">
              <a:rPr lang="de-DE" altLang="cs-CZ"/>
              <a:pPr/>
              <a:t>18</a:t>
            </a:fld>
            <a:endParaRPr lang="de-DE" altLang="cs-CZ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B6B7D84-EBCA-4E47-A5D9-3E7AB4721241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753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AE83DC-8095-4688-9B10-B13E2D1E05BD}" type="slidenum">
              <a:rPr lang="de-DE" altLang="cs-CZ"/>
              <a:pPr/>
              <a:t>19</a:t>
            </a:fld>
            <a:endParaRPr lang="de-DE" altLang="cs-CZ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3C882FEC-B13C-48B3-9ED1-6A53AE414A04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41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2CCDD-726A-43DA-9B62-B4886FD06EE4}" type="slidenum">
              <a:rPr lang="de-DE" altLang="cs-CZ"/>
              <a:pPr/>
              <a:t>2</a:t>
            </a:fld>
            <a:endParaRPr lang="de-DE" altLang="cs-CZ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9B25409-AD9C-4CA7-AE87-A5658FFBA0D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9720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8A391-E5D4-4B1F-82BE-45C5E3A07831}" type="slidenum">
              <a:rPr lang="de-DE" altLang="cs-CZ"/>
              <a:pPr/>
              <a:t>20</a:t>
            </a:fld>
            <a:endParaRPr lang="de-DE" altLang="cs-CZ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986244E-6A05-4C74-9B56-D7F36C80A5EF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132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D08E0B-FD6D-4F81-8129-5345C20C1812}" type="slidenum">
              <a:rPr lang="de-DE" altLang="cs-CZ"/>
              <a:pPr/>
              <a:t>21</a:t>
            </a:fld>
            <a:endParaRPr lang="de-DE" altLang="cs-CZ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CC78F5E-FBDD-4BE1-A589-780DC5F011E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57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C84EBB-6C04-41E5-BB56-D705213C08E2}" type="slidenum">
              <a:rPr lang="de-DE" altLang="cs-CZ"/>
              <a:pPr/>
              <a:t>3</a:t>
            </a:fld>
            <a:endParaRPr lang="de-DE" altLang="cs-CZ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1F633DF-91C3-41FB-8A50-DDAAFA81CC40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037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748C0-6C51-4303-A083-87FE26C1BBE3}" type="slidenum">
              <a:rPr lang="de-DE" altLang="cs-CZ"/>
              <a:pPr/>
              <a:t>4</a:t>
            </a:fld>
            <a:endParaRPr lang="de-DE" altLang="cs-CZ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62BC109-8D89-47DC-9976-0E6F78F02C44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646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D20D62-1E98-41F8-8626-2925C6EE7105}" type="slidenum">
              <a:rPr lang="de-DE" altLang="cs-CZ"/>
              <a:pPr/>
              <a:t>5</a:t>
            </a:fld>
            <a:endParaRPr lang="de-DE" altLang="cs-CZ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A5FCC65-51F1-474A-A938-DF622AADB68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81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30965-DABC-490C-A08A-DCF6C3A0F8B1}" type="slidenum">
              <a:rPr lang="de-DE" altLang="cs-CZ"/>
              <a:pPr/>
              <a:t>6</a:t>
            </a:fld>
            <a:endParaRPr lang="de-DE" altLang="cs-CZ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7A7B177-3C73-4C2C-BF8A-275FFEF76CB0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552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C84ED2-061D-4061-9725-B4E63590B4C4}" type="slidenum">
              <a:rPr lang="de-DE" altLang="cs-CZ"/>
              <a:pPr/>
              <a:t>7</a:t>
            </a:fld>
            <a:endParaRPr lang="de-DE" altLang="cs-CZ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70F56499-E12D-4390-9560-F0630E316AF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486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3B5E9-1D0B-4855-A5AE-C954D4172123}" type="slidenum">
              <a:rPr lang="de-DE" altLang="cs-CZ"/>
              <a:pPr/>
              <a:t>8</a:t>
            </a:fld>
            <a:endParaRPr lang="de-DE" altLang="cs-CZ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9DD2E16-AA26-4636-BCF9-0FD0EC1809D9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08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F926FF-3E63-4452-8C74-5F672A17E650}" type="slidenum">
              <a:rPr lang="de-DE" altLang="cs-CZ"/>
              <a:pPr/>
              <a:t>9</a:t>
            </a:fld>
            <a:endParaRPr lang="de-DE" altLang="cs-CZ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50938D1-4467-404A-85F9-460CE0C7446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76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AC1858-3A7B-4B8C-8BD6-BD71239F213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1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092304-150A-4B01-8A7F-95EB7C175D2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228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27913" y="60325"/>
            <a:ext cx="2138362" cy="65135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08063" y="60325"/>
            <a:ext cx="6267450" cy="65135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793BB5-FC48-4F44-B4DB-CD4894E9638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200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50CA07-7F42-4FFA-9071-DDBDBB0F729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14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67662F-0549-4515-9DD6-C69F79B8B0E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10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2112" cy="4978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62575" y="1595438"/>
            <a:ext cx="4203700" cy="4978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34C653-D4B0-41EB-88C3-7F890F71C5C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274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8B137B-93E4-4C8B-BECC-72D32623267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505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80158-504E-47EB-9D69-C1800E9EBAB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48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BB2788-76EF-488F-B2EC-E8D71BEAE96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7677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9A2E5D-FEDC-4337-A01F-A5BD7AE44F7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622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BEBE6-55D6-4FE2-9D04-D12D3ED53C8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554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0325"/>
            <a:ext cx="8558212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Для правки текста заголовка щелкните мышью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582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Для правки структуры щелкните мышью</a:t>
            </a:r>
          </a:p>
          <a:p>
            <a:pPr lvl="1"/>
            <a:r>
              <a:rPr lang="en-GB" altLang="cs-CZ" smtClean="0"/>
              <a:t>Второй уровень структуры</a:t>
            </a:r>
          </a:p>
          <a:p>
            <a:pPr lvl="2"/>
            <a:r>
              <a:rPr lang="en-GB" altLang="cs-CZ" smtClean="0"/>
              <a:t>Третий уровень структуры</a:t>
            </a:r>
          </a:p>
          <a:p>
            <a:pPr lvl="3"/>
            <a:r>
              <a:rPr lang="en-GB" altLang="cs-CZ" smtClean="0"/>
              <a:t>Четвертый уровень структуры</a:t>
            </a:r>
          </a:p>
          <a:p>
            <a:pPr lvl="4"/>
            <a:r>
              <a:rPr lang="en-GB" altLang="cs-CZ" smtClean="0"/>
              <a:t>Пятый уровень структуры</a:t>
            </a:r>
          </a:p>
          <a:p>
            <a:pPr lvl="4"/>
            <a:r>
              <a:rPr lang="en-GB" altLang="cs-CZ" smtClean="0"/>
              <a:t>Шестой уровень структуры</a:t>
            </a:r>
          </a:p>
          <a:p>
            <a:pPr lvl="4"/>
            <a:r>
              <a:rPr lang="en-GB" altLang="cs-CZ" smtClean="0"/>
              <a:t>Седьмой уровень структуры</a:t>
            </a:r>
          </a:p>
          <a:p>
            <a:pPr lvl="4"/>
            <a:r>
              <a:rPr lang="en-GB" altLang="cs-CZ" smtClean="0"/>
              <a:t>Восьмой уровень структуры</a:t>
            </a:r>
          </a:p>
          <a:p>
            <a:pPr lvl="4"/>
            <a:r>
              <a:rPr lang="en-GB" altLang="cs-CZ" smtClean="0"/>
              <a:t>Девятый уровень структуры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08063" y="6804025"/>
            <a:ext cx="4368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9913"/>
            <a:ext cx="346075" cy="3460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F659F69E-FAED-4F37-85E9-7677134A22D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696464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ki\1517_%D0%B3%D0%BE%D0%B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wiki\%D0%9C%D0%B0%D1%80%D1%82%D0%B8%D0%BD_%D0%9B%D1%8E%D1%82%D0%B5%D1%80" TargetMode="External"/><Relationship Id="rId5" Type="http://schemas.openxmlformats.org/officeDocument/2006/relationships/image" Target="../media/image32.jpeg"/><Relationship Id="rId4" Type="http://schemas.openxmlformats.org/officeDocument/2006/relationships/hyperlink" Target="file:///\\wiki\95_%D1%82%D0%B5%D0%B7%D0%B8%D1%81%D0%BE%D0%B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ki\%D0%95%D0%B2%D0%B0%D0%BD%D0%B3%D0%B5%D0%BB%D1%8C%D1%81%D0%BA%D0%B8%D0%B5_%D1%85%D1%80%D0%B8%D1%81%D1%82%D0%B8%D0%B0%D0%BD%D0%B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19363" y="3240088"/>
            <a:ext cx="6173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1083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cs-CZ" sz="7200">
                <a:solidFill>
                  <a:srgbClr val="314004"/>
                </a:solidFill>
              </a:rPr>
              <a:t>Три ветви</a:t>
            </a:r>
          </a:p>
          <a:p>
            <a:pPr algn="ctr">
              <a:buClrTx/>
              <a:buFontTx/>
              <a:buNone/>
            </a:pPr>
            <a:r>
              <a:rPr lang="de-DE" altLang="cs-CZ" sz="7200">
                <a:solidFill>
                  <a:srgbClr val="314004"/>
                </a:solidFill>
              </a:rPr>
              <a:t> христианства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20725"/>
            <a:ext cx="3240088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00113" y="2160588"/>
            <a:ext cx="4679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 богослужении верующие стоят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02350" y="2160588"/>
            <a:ext cx="3797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Прихожане сидят     при богослужении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779838"/>
            <a:ext cx="44481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779838"/>
            <a:ext cx="438308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775325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00113" y="2600325"/>
            <a:ext cx="39592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Музыка в храме: хор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40313" y="2582863"/>
            <a:ext cx="48593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Музыкальное сопровождение: хор и орган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779838"/>
            <a:ext cx="36004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779838"/>
            <a:ext cx="49053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9500" y="2592388"/>
            <a:ext cx="4500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 Крещении младенца окунают в воду.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9813" y="2592388"/>
            <a:ext cx="37798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 Крещении только обливают водой.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600450"/>
            <a:ext cx="28797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695700"/>
            <a:ext cx="41148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00113" y="2401888"/>
            <a:ext cx="46799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Таинство Миропомазания совершают сразу после Крещения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940425" y="2339975"/>
            <a:ext cx="39592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Миропомазание совершают в день первого Причастия       (в возрасте 7-14 лет).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135438"/>
            <a:ext cx="4422775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0200"/>
            <a:ext cx="431958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00113" y="2401888"/>
            <a:ext cx="4140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И священники, и миряне причащаются хлебом     и вином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00788" y="2411413"/>
            <a:ext cx="34369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Мирян причащают только хлебом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994150"/>
            <a:ext cx="4300538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68500" y="136525"/>
            <a:ext cx="69262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Канонические различия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58900" y="1079500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35688" y="1079500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0363" y="1800225"/>
            <a:ext cx="5580062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Национальный принцип построения Церкви.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Выделены 15 самостоятельных церквей ( Русская, Грузинская, Сербская, Финляндская...)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40425" y="1817688"/>
            <a:ext cx="41402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Вселенский принцип церковного устройства. Все католики мира подчинены Папе Римскому. Мировой центр католицизма- город- государство Ватикан.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859338"/>
            <a:ext cx="12604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140200"/>
            <a:ext cx="14398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59338"/>
            <a:ext cx="1385888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624513"/>
            <a:ext cx="1282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40313"/>
            <a:ext cx="2879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981200" y="309563"/>
            <a:ext cx="69262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Канонические различия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750" y="2160588"/>
            <a:ext cx="52197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Духовенство разделяется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на белое и чёрное (живущее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в миру и монашество)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940425" y="2160588"/>
            <a:ext cx="39592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Все католические священники принимают монашеские обеты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600450"/>
            <a:ext cx="2286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622675"/>
            <a:ext cx="2160588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00450"/>
            <a:ext cx="3395662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80975" y="5084763"/>
            <a:ext cx="9899650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cs-CZ" sz="2600" b="1" dirty="0" smtClean="0">
                <a:solidFill>
                  <a:srgbClr val="000000"/>
                </a:solidFill>
              </a:rPr>
              <a:t>Мартин Лютер</a:t>
            </a:r>
            <a:r>
              <a:rPr lang="ru-RU" altLang="cs-CZ" sz="2600" dirty="0" smtClean="0">
                <a:solidFill>
                  <a:srgbClr val="000000"/>
                </a:solidFill>
              </a:rPr>
              <a:t> - 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идеолог</a:t>
            </a:r>
            <a:r>
              <a:rPr lang="de-DE" altLang="cs-CZ" sz="2600" dirty="0" smtClean="0">
                <a:solidFill>
                  <a:srgbClr val="000000"/>
                </a:solidFill>
              </a:rPr>
              <a:t> 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протестантизма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 algn="just">
              <a:buClrTx/>
              <a:buFontTx/>
              <a:buNone/>
            </a:pPr>
            <a:r>
              <a:rPr lang="de-DE" altLang="cs-CZ" sz="2600" dirty="0" err="1">
                <a:solidFill>
                  <a:srgbClr val="000000"/>
                </a:solidFill>
              </a:rPr>
              <a:t>Первое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открытое</a:t>
            </a:r>
            <a:r>
              <a:rPr lang="de-DE" altLang="cs-CZ" sz="2600" dirty="0" smtClean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выступление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Лютера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против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церковной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политики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состоялось</a:t>
            </a:r>
            <a:r>
              <a:rPr lang="de-DE" altLang="cs-CZ" sz="2600" dirty="0">
                <a:solidFill>
                  <a:srgbClr val="000000"/>
                </a:solidFill>
              </a:rPr>
              <a:t> в </a:t>
            </a:r>
            <a:r>
              <a:rPr lang="de-DE" altLang="cs-CZ" sz="2600" dirty="0">
                <a:solidFill>
                  <a:srgbClr val="CCCCFF"/>
                </a:solidFill>
                <a:hlinkClick r:id="rId3"/>
              </a:rPr>
              <a:t>1517 </a:t>
            </a:r>
            <a:r>
              <a:rPr lang="de-DE" altLang="cs-CZ" sz="2600" dirty="0" err="1">
                <a:solidFill>
                  <a:srgbClr val="CCCCFF"/>
                </a:solidFill>
                <a:hlinkClick r:id="rId3"/>
              </a:rPr>
              <a:t>году</a:t>
            </a:r>
            <a:r>
              <a:rPr lang="de-DE" altLang="cs-CZ" sz="2600" dirty="0">
                <a:solidFill>
                  <a:srgbClr val="000000"/>
                </a:solidFill>
              </a:rPr>
              <a:t> — </a:t>
            </a:r>
            <a:r>
              <a:rPr lang="de-DE" altLang="cs-CZ" sz="2600" dirty="0" err="1">
                <a:solidFill>
                  <a:srgbClr val="000000"/>
                </a:solidFill>
              </a:rPr>
              <a:t>он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публично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яростно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осудил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торговлю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индульгенциями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затем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прибил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Tx/>
              <a:buNone/>
            </a:pPr>
            <a:r>
              <a:rPr lang="de-DE" altLang="cs-CZ" sz="2600" dirty="0" err="1">
                <a:solidFill>
                  <a:srgbClr val="000000"/>
                </a:solidFill>
              </a:rPr>
              <a:t>на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церковные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двери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>
                <a:solidFill>
                  <a:srgbClr val="CCCCFF"/>
                </a:solidFill>
                <a:hlinkClick r:id="rId4"/>
              </a:rPr>
              <a:t>95 </a:t>
            </a:r>
            <a:r>
              <a:rPr lang="de-DE" altLang="cs-CZ" sz="2600" dirty="0" err="1">
                <a:solidFill>
                  <a:srgbClr val="CCCCFF"/>
                </a:solidFill>
                <a:hlinkClick r:id="rId4"/>
              </a:rPr>
              <a:t>тезисов</a:t>
            </a:r>
            <a:r>
              <a:rPr lang="de-DE" altLang="cs-CZ" sz="2600" dirty="0">
                <a:solidFill>
                  <a:srgbClr val="000000"/>
                </a:solidFill>
              </a:rPr>
              <a:t> с </a:t>
            </a:r>
            <a:r>
              <a:rPr lang="de-DE" altLang="cs-CZ" sz="2600" dirty="0" err="1">
                <a:solidFill>
                  <a:srgbClr val="000000"/>
                </a:solidFill>
              </a:rPr>
              <a:t>изложением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своей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позиции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97213" y="307975"/>
            <a:ext cx="4464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Протестантизм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187450"/>
            <a:ext cx="2690812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36963" y="8186738"/>
            <a:ext cx="24193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CCCCFF"/>
                </a:solidFill>
                <a:hlinkClick r:id="rId6"/>
              </a:rPr>
              <a:t>Мартин Лютер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20725" y="1123950"/>
            <a:ext cx="9539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спасение личной верой ( а не делами)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священство всех верующих( а не только священников)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 исключительный авторитет Священного Писания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( а не Священного предания или толкований Писания)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39863" y="539750"/>
            <a:ext cx="739616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Три</a:t>
            </a:r>
            <a:r>
              <a:rPr lang="de-DE" altLang="cs-CZ" sz="4900">
                <a:solidFill>
                  <a:srgbClr val="004A4A"/>
                </a:solidFill>
              </a:rPr>
              <a:t> </a:t>
            </a:r>
            <a:r>
              <a:rPr lang="de-DE" altLang="cs-CZ" sz="4900">
                <a:solidFill>
                  <a:srgbClr val="355E00"/>
                </a:solidFill>
              </a:rPr>
              <a:t>основные положения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40088"/>
            <a:ext cx="61198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519363" y="668338"/>
            <a:ext cx="56673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Обряды и таинства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0363" y="1439863"/>
            <a:ext cx="9288461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 В </a:t>
            </a:r>
            <a:r>
              <a:rPr lang="de-DE" altLang="cs-CZ" sz="2600" dirty="0" err="1">
                <a:solidFill>
                  <a:srgbClr val="000000"/>
                </a:solidFill>
              </a:rPr>
              <a:t>случае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если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признаются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таинства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то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два</a:t>
            </a:r>
            <a:r>
              <a:rPr lang="de-DE" altLang="cs-CZ" sz="2600" dirty="0">
                <a:solidFill>
                  <a:srgbClr val="000000"/>
                </a:solidFill>
              </a:rPr>
              <a:t> — </a:t>
            </a:r>
            <a:r>
              <a:rPr lang="de-DE" altLang="cs-CZ" sz="2600" dirty="0" err="1">
                <a:solidFill>
                  <a:srgbClr val="000000"/>
                </a:solidFill>
              </a:rPr>
              <a:t>крещение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причащение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Брак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исповедь</a:t>
            </a:r>
            <a:r>
              <a:rPr lang="de-DE" altLang="cs-CZ" sz="2600" dirty="0">
                <a:solidFill>
                  <a:srgbClr val="000000"/>
                </a:solidFill>
              </a:rPr>
              <a:t> (и </a:t>
            </a:r>
            <a:r>
              <a:rPr lang="de-DE" altLang="cs-CZ" sz="2600" dirty="0" err="1">
                <a:solidFill>
                  <a:srgbClr val="000000"/>
                </a:solidFill>
              </a:rPr>
              <a:t>прочее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подобное</a:t>
            </a:r>
            <a:r>
              <a:rPr lang="de-DE" altLang="cs-CZ" sz="2600" dirty="0">
                <a:solidFill>
                  <a:srgbClr val="000000"/>
                </a:solidFill>
              </a:rPr>
              <a:t>) </a:t>
            </a:r>
            <a:r>
              <a:rPr lang="de-DE" altLang="cs-CZ" sz="2600" dirty="0" err="1">
                <a:solidFill>
                  <a:srgbClr val="000000"/>
                </a:solidFill>
              </a:rPr>
              <a:t>считается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просто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обрядом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молятся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за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умерших,не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молятся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святым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отмечают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праздников</a:t>
            </a:r>
            <a:r>
              <a:rPr lang="de-DE" altLang="cs-CZ" sz="2600" dirty="0">
                <a:solidFill>
                  <a:srgbClr val="000000"/>
                </a:solidFill>
              </a:rPr>
              <a:t> в </a:t>
            </a:r>
            <a:r>
              <a:rPr lang="de-DE" altLang="cs-CZ" sz="2600" dirty="0" err="1">
                <a:solidFill>
                  <a:srgbClr val="000000"/>
                </a:solidFill>
              </a:rPr>
              <a:t>их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честь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  <a:r>
              <a:rPr lang="de-DE" altLang="cs-CZ" sz="2600" dirty="0" err="1">
                <a:solidFill>
                  <a:srgbClr val="000000"/>
                </a:solidFill>
              </a:rPr>
              <a:t>Святые</a:t>
            </a:r>
            <a:r>
              <a:rPr lang="de-DE" altLang="cs-CZ" sz="2600" dirty="0">
                <a:solidFill>
                  <a:srgbClr val="000000"/>
                </a:solidFill>
              </a:rPr>
              <a:t>-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помощники</a:t>
            </a:r>
            <a:r>
              <a:rPr lang="de-DE" altLang="cs-CZ" sz="2600" dirty="0">
                <a:solidFill>
                  <a:srgbClr val="000000"/>
                </a:solidFill>
              </a:rPr>
              <a:t>, а </a:t>
            </a:r>
            <a:r>
              <a:rPr lang="de-DE" altLang="cs-CZ" sz="2600" dirty="0" err="1">
                <a:solidFill>
                  <a:srgbClr val="000000"/>
                </a:solidFill>
              </a:rPr>
              <a:t>только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образцы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для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подражания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Поклонение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мощам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практикуется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как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несоответствующее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Писанию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 err="1">
                <a:solidFill>
                  <a:srgbClr val="000000"/>
                </a:solidFill>
              </a:rPr>
              <a:t>Почитание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икон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присутствует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всех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направлениях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протестантизма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269538" y="6546850"/>
            <a:ext cx="271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20725" y="1308100"/>
            <a:ext cx="1050131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3200">
                <a:solidFill>
                  <a:srgbClr val="000000"/>
                </a:solidFill>
              </a:rPr>
              <a:t>1054 г. - формальный раскол христианства </a:t>
            </a:r>
          </a:p>
          <a:p>
            <a:pPr algn="ctr">
              <a:buClrTx/>
              <a:buFontTx/>
              <a:buNone/>
            </a:pPr>
            <a:r>
              <a:rPr lang="de-DE" altLang="cs-CZ" sz="3200">
                <a:solidFill>
                  <a:srgbClr val="000000"/>
                </a:solidFill>
              </a:rPr>
              <a:t>на 2 ветви:</a:t>
            </a:r>
          </a:p>
          <a:p>
            <a:pPr>
              <a:lnSpc>
                <a:spcPct val="187000"/>
              </a:lnSpc>
              <a:buClrTx/>
              <a:buFontTx/>
              <a:buNone/>
            </a:pPr>
            <a:r>
              <a:rPr lang="de-DE" altLang="cs-CZ" sz="3200">
                <a:solidFill>
                  <a:srgbClr val="000000"/>
                </a:solidFill>
              </a:rPr>
              <a:t>                 </a:t>
            </a:r>
            <a:r>
              <a:rPr lang="de-DE" altLang="cs-CZ" sz="2600">
                <a:solidFill>
                  <a:srgbClr val="000000"/>
                </a:solidFill>
              </a:rPr>
              <a:t>1. Западно- католическое</a:t>
            </a:r>
          </a:p>
          <a:p>
            <a:pPr>
              <a:lnSpc>
                <a:spcPct val="187000"/>
              </a:lnSpc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                    2. Восточно- православное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79613" y="309563"/>
            <a:ext cx="615473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Раскол христианства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600450"/>
            <a:ext cx="250825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00450"/>
            <a:ext cx="2806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9750" y="1062038"/>
            <a:ext cx="953928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Молитвенные дома протестантов, как правило, свободны от пышного убранства, образов и статуй.</a:t>
            </a:r>
          </a:p>
          <a:p>
            <a:pPr>
              <a:buClrTx/>
              <a:buFontTx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 Зданием церкви может служить любое строение, которое берётся в аренду или приобретается на равных с мирскими организациями условиях. </a:t>
            </a:r>
          </a:p>
          <a:p>
            <a:pPr>
              <a:buClrTx/>
              <a:buFontTx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Богослужение протестантов сосредоточено на проповеди, молитве и пении псалмов и гимнов на национальных языках, а также на причастии, которому некоторые направления (например, лютеране) придают особое значение.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19250" y="360363"/>
            <a:ext cx="8048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Особенности богослужения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219700"/>
            <a:ext cx="3676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219700"/>
            <a:ext cx="30607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09563" y="1079500"/>
            <a:ext cx="9050337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С течением времени среди протестантов выделились различные направления: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  лютеранство, цвинглианство,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  кальвинизм, анабаптизм,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  меннонитство, англиканство</a:t>
            </a:r>
          </a:p>
          <a:p>
            <a:pPr>
              <a:buClrTx/>
              <a:buFontTx/>
              <a:buNone/>
            </a:pPr>
            <a:endParaRPr lang="de-DE" altLang="cs-CZ" sz="2600"/>
          </a:p>
          <a:p>
            <a:pPr>
              <a:buClrTx/>
              <a:buFontTx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В дальнейшем возникает ряд иных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течений — </a:t>
            </a:r>
            <a:r>
              <a:rPr lang="de-DE" altLang="cs-CZ" sz="2600">
                <a:solidFill>
                  <a:srgbClr val="CCCCFF"/>
                </a:solidFill>
                <a:hlinkClick r:id="rId3"/>
              </a:rPr>
              <a:t>Евангельские христиане</a:t>
            </a:r>
            <a:r>
              <a:rPr lang="de-DE" altLang="cs-CZ" sz="260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баптисты, адвентисты, методисты,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квакеры, пятидесятники,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Армия спасения.</a:t>
            </a:r>
          </a:p>
          <a:p>
            <a:pPr>
              <a:buClrTx/>
              <a:buFontTx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 Почти все они ведут активную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мессионерскую деятельность,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т. е. проповедуют и вербуют новых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сторонников.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307975"/>
            <a:ext cx="97297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Различные ветви протестантизма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19250"/>
            <a:ext cx="36004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59225"/>
            <a:ext cx="23399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6600"/>
                </a:solidFill>
              </a:rPr>
              <a:t>Католичество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00113" y="2665413"/>
            <a:ext cx="3600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Святой Дух исходит только от Бога- Отца.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40425" y="2519363"/>
            <a:ext cx="37798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Святой Дух исходит      </a:t>
            </a:r>
            <a:r>
              <a:rPr lang="de-DE" altLang="cs-CZ" sz="2600" u="sng">
                <a:solidFill>
                  <a:srgbClr val="000000"/>
                </a:solidFill>
              </a:rPr>
              <a:t>и от Отца, и от Сына</a:t>
            </a:r>
            <a:r>
              <a:rPr lang="de-DE" altLang="cs-CZ" sz="26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59225"/>
            <a:ext cx="6605587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2625" y="106521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40438" y="106521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6875" y="1779588"/>
            <a:ext cx="4464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Спасение достигается через  </a:t>
            </a:r>
            <a:r>
              <a:rPr lang="de-DE" altLang="cs-CZ" sz="2600" b="1">
                <a:solidFill>
                  <a:srgbClr val="000000"/>
                </a:solidFill>
              </a:rPr>
              <a:t>веру,</a:t>
            </a:r>
            <a:r>
              <a:rPr lang="de-DE" altLang="cs-CZ" sz="2600">
                <a:solidFill>
                  <a:srgbClr val="000000"/>
                </a:solidFill>
              </a:rPr>
              <a:t> являемую       в </a:t>
            </a:r>
            <a:r>
              <a:rPr lang="de-DE" altLang="cs-CZ" sz="2600" b="1">
                <a:solidFill>
                  <a:srgbClr val="000000"/>
                </a:solidFill>
              </a:rPr>
              <a:t>добрых делах</a:t>
            </a:r>
            <a:r>
              <a:rPr lang="de-DE" altLang="cs-CZ" sz="2600">
                <a:solidFill>
                  <a:srgbClr val="000000"/>
                </a:solidFill>
              </a:rPr>
              <a:t> и молитвами живых              за умерших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40313" y="1708150"/>
            <a:ext cx="5040312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Бог-судья. Он точно измеряет количество добрых  и злых дел человека после смерти и определяет его дальнейшую судьбу.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cs-CZ" sz="2600">
                <a:solidFill>
                  <a:srgbClr val="0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Если у человека имеются излишки добрых дел, то они принадлежат Папе Римскому. </a:t>
            </a:r>
          </a:p>
          <a:p>
            <a:pPr>
              <a:buFont typeface="Wingdings" panose="05000000000000000000" pitchFamily="2" charset="2"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Грешники могут </a:t>
            </a:r>
          </a:p>
          <a:p>
            <a:pPr>
              <a:buClrTx/>
              <a:buFontTx/>
              <a:buNone/>
            </a:pPr>
            <a:r>
              <a:rPr lang="de-DE" altLang="cs-CZ" sz="2600" b="1">
                <a:solidFill>
                  <a:srgbClr val="000000"/>
                </a:solidFill>
              </a:rPr>
              <a:t>купить у Папы добрые             дела</a:t>
            </a:r>
            <a:r>
              <a:rPr lang="de-DE" altLang="cs-CZ" sz="2600">
                <a:solidFill>
                  <a:srgbClr val="000000"/>
                </a:solidFill>
              </a:rPr>
              <a:t>, необходимые им для       спасения души (купить               индульгенцию)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779838"/>
            <a:ext cx="324008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0363" y="2160588"/>
            <a:ext cx="50403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 загробной жизни каждого ожидают Рай или Ад.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19700" y="2160588"/>
            <a:ext cx="48593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Между Раем и Адом есть Чистилище, в котором можно оправдаться за земные грехи.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362325"/>
            <a:ext cx="34194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95896" y="1381125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 dirty="0" err="1">
                <a:solidFill>
                  <a:srgbClr val="0070C0"/>
                </a:solidFill>
              </a:rPr>
              <a:t>Православие</a:t>
            </a:r>
            <a:endParaRPr lang="de-DE" altLang="cs-CZ" sz="4000" dirty="0">
              <a:solidFill>
                <a:srgbClr val="0070C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872" y="2227238"/>
            <a:ext cx="32400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 dirty="0" err="1">
                <a:solidFill>
                  <a:srgbClr val="000000"/>
                </a:solidFill>
              </a:rPr>
              <a:t>Всякий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человек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грешен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00675" y="2222500"/>
            <a:ext cx="48593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 dirty="0" err="1">
                <a:solidFill>
                  <a:srgbClr val="000000"/>
                </a:solidFill>
              </a:rPr>
              <a:t>Папа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Римский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непогрешим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  <a:r>
              <a:rPr lang="de-DE" altLang="cs-CZ" sz="2600" dirty="0" err="1">
                <a:solidFill>
                  <a:srgbClr val="000000"/>
                </a:solidFill>
              </a:rPr>
              <a:t>Его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устами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говорит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Господь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419475"/>
            <a:ext cx="251936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419475"/>
            <a:ext cx="2339975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2160588"/>
            <a:ext cx="4681538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Христос- богочеловек, рождённый от непорочного зачатия. После смерти воскрес и живым был взят на небо.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59450" y="2160588"/>
            <a:ext cx="4140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Не только Христос, но и Богородица рождены    от непорочного зачатия. Дева Мария так же, как  и Христос, была телесно вознесена на небо.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72" y="4465638"/>
            <a:ext cx="2354041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500563"/>
            <a:ext cx="21336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79500" y="2160588"/>
            <a:ext cx="46799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Символическое значение количества куполов храма: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1- Иисус Христос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3- Троица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5- И.Х.  И 4 евангелиста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7- 7 христианских таинств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9- 9 ангельских чинов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13- И.Х. И 12 апостолов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300788" y="2411413"/>
            <a:ext cx="34369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Количество куполов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не имеет значения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00450"/>
            <a:ext cx="2519362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219700"/>
            <a:ext cx="32400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00113" y="2043113"/>
            <a:ext cx="52197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Алтарь в храме отделён от основной части храма иконостасом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80175" y="2060575"/>
            <a:ext cx="28971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Алтарь открыт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600450"/>
            <a:ext cx="4876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600450"/>
            <a:ext cx="40941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Franklin Gothic Book"/>
        <a:ea typeface="SimSun"/>
        <a:cs typeface=""/>
      </a:majorFont>
      <a:minorFont>
        <a:latin typeface="Perpetua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761</Words>
  <Application>Microsoft Office PowerPoint</Application>
  <PresentationFormat>Vlastní</PresentationFormat>
  <Paragraphs>179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Times New Roman</vt:lpstr>
      <vt:lpstr>Franklin Gothic Book</vt:lpstr>
      <vt:lpstr>SimSun</vt:lpstr>
      <vt:lpstr>Perpetua</vt:lpstr>
      <vt:lpstr>Arial</vt:lpstr>
      <vt:lpstr>Arial Unicode MS</vt:lpstr>
      <vt:lpstr>Lucida Sans Unicode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JANA</dc:creator>
  <cp:lastModifiedBy>JANA</cp:lastModifiedBy>
  <cp:revision>21</cp:revision>
  <cp:lastPrinted>1601-01-01T00:00:00Z</cp:lastPrinted>
  <dcterms:created xsi:type="dcterms:W3CDTF">2009-04-16T07:32:33Z</dcterms:created>
  <dcterms:modified xsi:type="dcterms:W3CDTF">2017-10-30T18:52:46Z</dcterms:modified>
</cp:coreProperties>
</file>