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33DF2-2A5B-40FF-91EE-01A095F30DF1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983D0-8489-474C-ACC4-628CA468C3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868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983D0-8489-474C-ACC4-628CA468C3E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507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A38AC7-506E-477F-B42C-55D1E9D3703F}" type="datetimeFigureOut">
              <a:rPr lang="cs-CZ" smtClean="0"/>
              <a:t>14.9.2018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5193FC-9F48-43E7-B122-905AEBB255C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ova.org.ru/" TargetMode="External"/><Relationship Id="rId2" Type="http://schemas.openxmlformats.org/officeDocument/2006/relationships/hyperlink" Target="http://www.a4format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ib.ru/" TargetMode="External"/><Relationship Id="rId4" Type="http://schemas.openxmlformats.org/officeDocument/2006/relationships/hyperlink" Target="http://www.krugosvet.r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25293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Mgr. Eva </a:t>
            </a:r>
            <a:r>
              <a:rPr lang="cs-CZ" dirty="0" err="1" smtClean="0"/>
              <a:t>Kudrjavceva</a:t>
            </a:r>
            <a:r>
              <a:rPr lang="cs-CZ" dirty="0" smtClean="0"/>
              <a:t> Malenová, Ph.D.</a:t>
            </a:r>
          </a:p>
          <a:p>
            <a:r>
              <a:rPr lang="cs-CZ" dirty="0" smtClean="0"/>
              <a:t>Konzultace PS 2018:</a:t>
            </a:r>
          </a:p>
          <a:p>
            <a:r>
              <a:rPr lang="cs-CZ" dirty="0" smtClean="0"/>
              <a:t>ST 11-12</a:t>
            </a:r>
            <a:endParaRPr lang="cs-CZ" dirty="0"/>
          </a:p>
          <a:p>
            <a:r>
              <a:rPr lang="cs-CZ" dirty="0" smtClean="0"/>
              <a:t>PÁ dle domluvy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Ruská moderní a postmoderní literatura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384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</a:t>
            </a:r>
            <a:r>
              <a:rPr lang="cs-CZ" dirty="0" smtClean="0"/>
              <a:t>„</a:t>
            </a:r>
            <a:r>
              <a:rPr lang="ru-RU" dirty="0" smtClean="0"/>
              <a:t>новой драмы</a:t>
            </a:r>
            <a:r>
              <a:rPr lang="cs-CZ" dirty="0" smtClean="0"/>
              <a:t>“</a:t>
            </a:r>
            <a:r>
              <a:rPr lang="ru-RU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ru-RU" dirty="0" smtClean="0"/>
              <a:t>Атмосфера всеобщего неблагополучия; нет счастливых людей</a:t>
            </a:r>
          </a:p>
          <a:p>
            <a:r>
              <a:rPr lang="ru-RU" dirty="0" smtClean="0"/>
              <a:t>Зло растворяется в повседневности; нет деления на положительных и отрицательных героев</a:t>
            </a:r>
          </a:p>
          <a:p>
            <a:r>
              <a:rPr lang="ru-RU" dirty="0" smtClean="0"/>
              <a:t>Ощущение всеобщего одиночества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6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поэтики </a:t>
            </a:r>
            <a:r>
              <a:rPr lang="cs-CZ" dirty="0" smtClean="0"/>
              <a:t>„</a:t>
            </a:r>
            <a:r>
              <a:rPr lang="ru-RU" dirty="0" smtClean="0"/>
              <a:t>новой драмы</a:t>
            </a:r>
            <a:r>
              <a:rPr lang="cs-CZ" dirty="0" smtClean="0"/>
              <a:t>“</a:t>
            </a:r>
            <a:r>
              <a:rPr lang="ru-RU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Нет главного героя</a:t>
            </a:r>
          </a:p>
          <a:p>
            <a:r>
              <a:rPr lang="ru-RU" dirty="0" smtClean="0"/>
              <a:t>Нет деления на положительных и отрицательных героев</a:t>
            </a:r>
          </a:p>
          <a:p>
            <a:r>
              <a:rPr lang="ru-RU" dirty="0" smtClean="0"/>
              <a:t>Нет главных и второстепенных</a:t>
            </a:r>
          </a:p>
          <a:p>
            <a:r>
              <a:rPr lang="ru-RU" dirty="0" smtClean="0"/>
              <a:t>Новый подход к раскрытию человеческого характера: действие сменяется раздумием</a:t>
            </a:r>
          </a:p>
          <a:p>
            <a:r>
              <a:rPr lang="ru-RU" dirty="0" smtClean="0"/>
              <a:t>Центр действия Чехов выводит за сцену (о событиях зритель узнаёт из разговоров)</a:t>
            </a:r>
          </a:p>
          <a:p>
            <a:r>
              <a:rPr lang="ru-RU" dirty="0" smtClean="0"/>
              <a:t>Нет традиционного конфликта – персонажи не противопоставлены (конфликт как чувство одиночества и бессилия человека перед обстоятельствами)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86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a požadavky: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3749040" cy="4174976"/>
          </a:xfrm>
        </p:spPr>
        <p:txBody>
          <a:bodyPr/>
          <a:lstStyle/>
          <a:p>
            <a:r>
              <a:rPr lang="cs-CZ" dirty="0" smtClean="0"/>
              <a:t>Zápočtová písemka (zkouškové období) – z probrané látky</a:t>
            </a:r>
          </a:p>
          <a:p>
            <a:endParaRPr lang="cs-CZ" dirty="0" smtClean="0"/>
          </a:p>
          <a:p>
            <a:r>
              <a:rPr lang="cs-CZ" dirty="0" smtClean="0"/>
              <a:t>Rozsah kurzu: 1890 – 2. sv. válka</a:t>
            </a:r>
          </a:p>
          <a:p>
            <a:endParaRPr lang="cs-CZ" dirty="0"/>
          </a:p>
          <a:p>
            <a:r>
              <a:rPr lang="cs-CZ" dirty="0" smtClean="0"/>
              <a:t>Kontrola </a:t>
            </a:r>
            <a:r>
              <a:rPr lang="cs-CZ" dirty="0" err="1" smtClean="0"/>
              <a:t>pov</a:t>
            </a:r>
            <a:r>
              <a:rPr lang="cs-CZ" dirty="0" smtClean="0"/>
              <a:t>. </a:t>
            </a:r>
            <a:r>
              <a:rPr lang="cs-CZ" dirty="0"/>
              <a:t>č</a:t>
            </a:r>
            <a:r>
              <a:rPr lang="cs-CZ" dirty="0" smtClean="0"/>
              <a:t>etby </a:t>
            </a:r>
            <a:r>
              <a:rPr lang="cs-CZ" dirty="0" smtClean="0"/>
              <a:t>RJ2026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933950" y="1412776"/>
            <a:ext cx="3749040" cy="4607024"/>
          </a:xfrm>
        </p:spPr>
        <p:txBody>
          <a:bodyPr/>
          <a:lstStyle/>
          <a:p>
            <a:r>
              <a:rPr lang="cs-CZ" dirty="0" smtClean="0"/>
              <a:t>Přednáška = neregistruji docházku</a:t>
            </a:r>
          </a:p>
          <a:p>
            <a:endParaRPr lang="cs-CZ" dirty="0" smtClean="0"/>
          </a:p>
          <a:p>
            <a:r>
              <a:rPr lang="cs-CZ" dirty="0" smtClean="0"/>
              <a:t>Studijní materiály a doporučené publikace</a:t>
            </a:r>
          </a:p>
          <a:p>
            <a:endParaRPr lang="cs-CZ" dirty="0" smtClean="0"/>
          </a:p>
          <a:p>
            <a:r>
              <a:rPr lang="cs-CZ" dirty="0" smtClean="0"/>
              <a:t>Průběžná četba primárních textů = DÚ</a:t>
            </a:r>
          </a:p>
          <a:p>
            <a:endParaRPr lang="cs-CZ" dirty="0" smtClean="0"/>
          </a:p>
          <a:p>
            <a:r>
              <a:rPr lang="cs-CZ" dirty="0" smtClean="0"/>
              <a:t>Samostudium</a:t>
            </a:r>
          </a:p>
        </p:txBody>
      </p:sp>
    </p:spTree>
    <p:extLst>
      <p:ext uri="{BB962C8B-B14F-4D97-AF65-F5344CB8AC3E}">
        <p14:creationId xmlns:p14="http://schemas.microsoft.com/office/powerpoint/2010/main" val="148294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Hrala</a:t>
            </a:r>
            <a:r>
              <a:rPr lang="cs-CZ" dirty="0" smtClean="0"/>
              <a:t>, M. </a:t>
            </a:r>
            <a:r>
              <a:rPr lang="cs-CZ" i="1" dirty="0" smtClean="0"/>
              <a:t>Ruská moderní literatura 1890-2000</a:t>
            </a:r>
            <a:r>
              <a:rPr lang="cs-CZ" dirty="0" smtClean="0"/>
              <a:t>. Praha: Karolinum, 2007.</a:t>
            </a:r>
          </a:p>
          <a:p>
            <a:r>
              <a:rPr lang="cs-CZ" dirty="0"/>
              <a:t>DOHNAL, Josef - POSPÍŠIL, Ivo - BINOVÁ, Galina Pavlovna. </a:t>
            </a:r>
            <a:r>
              <a:rPr lang="cs-CZ" i="1" dirty="0"/>
              <a:t>Panoráma ruské literatury. </a:t>
            </a:r>
            <a:r>
              <a:rPr lang="cs-CZ" dirty="0" smtClean="0"/>
              <a:t>Boskovice</a:t>
            </a:r>
            <a:r>
              <a:rPr lang="cs-CZ" dirty="0"/>
              <a:t>: Albert, 1995</a:t>
            </a:r>
            <a:r>
              <a:rPr lang="cs-CZ" dirty="0" smtClean="0"/>
              <a:t>.</a:t>
            </a:r>
          </a:p>
          <a:p>
            <a:r>
              <a:rPr lang="cs-CZ" dirty="0" smtClean="0"/>
              <a:t>Kol. aut. </a:t>
            </a:r>
            <a:r>
              <a:rPr lang="cs-CZ" i="1" dirty="0" smtClean="0"/>
              <a:t>Slovník ruských, ukrajinských a běloruských spisovatelů. </a:t>
            </a:r>
            <a:r>
              <a:rPr lang="cs-CZ" dirty="0" smtClean="0"/>
              <a:t>Praha: </a:t>
            </a:r>
            <a:r>
              <a:rPr lang="cs-CZ" dirty="0" err="1" smtClean="0"/>
              <a:t>Libri</a:t>
            </a:r>
            <a:r>
              <a:rPr lang="cs-CZ" dirty="0" smtClean="0"/>
              <a:t>, 2001.</a:t>
            </a:r>
          </a:p>
          <a:p>
            <a:r>
              <a:rPr lang="cs-CZ" dirty="0" smtClean="0"/>
              <a:t>Kol. aut. </a:t>
            </a:r>
            <a:r>
              <a:rPr lang="cs-CZ" i="1" dirty="0" err="1" smtClean="0"/>
              <a:t>Enciklopedija</a:t>
            </a:r>
            <a:r>
              <a:rPr lang="cs-CZ" i="1" dirty="0" smtClean="0"/>
              <a:t> </a:t>
            </a:r>
            <a:r>
              <a:rPr lang="cs-CZ" i="1" dirty="0" err="1" smtClean="0"/>
              <a:t>dlja</a:t>
            </a:r>
            <a:r>
              <a:rPr lang="cs-CZ" i="1" dirty="0" smtClean="0"/>
              <a:t> </a:t>
            </a:r>
            <a:r>
              <a:rPr lang="cs-CZ" i="1" dirty="0" err="1" smtClean="0"/>
              <a:t>dětěj</a:t>
            </a:r>
            <a:r>
              <a:rPr lang="cs-CZ" i="1" dirty="0" smtClean="0"/>
              <a:t>. </a:t>
            </a:r>
            <a:r>
              <a:rPr lang="cs-CZ" i="1" dirty="0" err="1" smtClean="0"/>
              <a:t>Russkaja</a:t>
            </a:r>
            <a:r>
              <a:rPr lang="cs-CZ" i="1" dirty="0" smtClean="0"/>
              <a:t> </a:t>
            </a:r>
            <a:r>
              <a:rPr lang="cs-CZ" i="1" dirty="0" err="1" smtClean="0"/>
              <a:t>litěratura</a:t>
            </a:r>
            <a:r>
              <a:rPr lang="cs-CZ" i="1" dirty="0" smtClean="0"/>
              <a:t> XX veka. </a:t>
            </a:r>
            <a:r>
              <a:rPr lang="cs-CZ" dirty="0" smtClean="0"/>
              <a:t>T. 2. Moskva: </a:t>
            </a:r>
            <a:r>
              <a:rPr lang="cs-CZ" dirty="0" err="1" smtClean="0"/>
              <a:t>Avanta</a:t>
            </a:r>
            <a:r>
              <a:rPr lang="cs-CZ" dirty="0" smtClean="0"/>
              <a:t>+, 2006.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2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www.a4format.ru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www.slova.org.ru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4"/>
              </a:rPr>
              <a:t>www.krugosvet.ru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5"/>
              </a:rPr>
              <a:t>www.lib.ru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96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 </a:t>
            </a:r>
            <a:r>
              <a:rPr lang="cs-CZ" dirty="0" smtClean="0"/>
              <a:t>XIX – </a:t>
            </a:r>
            <a:r>
              <a:rPr lang="ru-RU" dirty="0" smtClean="0"/>
              <a:t>начало ХХ века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(на рубеже </a:t>
            </a:r>
            <a:r>
              <a:rPr lang="cs-CZ" dirty="0" smtClean="0"/>
              <a:t>XIX-XX</a:t>
            </a:r>
            <a:r>
              <a:rPr lang="ru-RU" dirty="0" smtClean="0"/>
              <a:t> веков)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u="sng" dirty="0" smtClean="0"/>
              <a:t>Домашнее задание:</a:t>
            </a:r>
          </a:p>
          <a:p>
            <a:r>
              <a:rPr lang="ru-RU" dirty="0" smtClean="0"/>
              <a:t>Назовите основные исторические события начала ХХ века.</a:t>
            </a:r>
          </a:p>
          <a:p>
            <a:r>
              <a:rPr lang="ru-RU" dirty="0" smtClean="0"/>
              <a:t>Дайте характеристику политической обстановки в России.</a:t>
            </a:r>
          </a:p>
          <a:p>
            <a:r>
              <a:rPr lang="ru-RU" dirty="0" smtClean="0"/>
              <a:t>Попытайтесь сопоставить время, в которое живём мы, со временем рубежа </a:t>
            </a:r>
            <a:r>
              <a:rPr lang="cs-CZ" dirty="0" smtClean="0"/>
              <a:t>XIX-XX</a:t>
            </a:r>
            <a:r>
              <a:rPr lang="ru-RU" dirty="0" smtClean="0"/>
              <a:t> веков.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3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80-90-е годы в литературе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Усиление контроля со стороны правительства</a:t>
            </a:r>
          </a:p>
          <a:p>
            <a:r>
              <a:rPr lang="ru-RU" dirty="0"/>
              <a:t>в</a:t>
            </a:r>
            <a:r>
              <a:rPr lang="ru-RU" dirty="0" smtClean="0"/>
              <a:t> 1882 г. Введены Временные правила о печати</a:t>
            </a:r>
          </a:p>
          <a:p>
            <a:r>
              <a:rPr lang="ru-RU" dirty="0" smtClean="0"/>
              <a:t>Растёт роль развлекательной журналистики (</a:t>
            </a:r>
            <a:r>
              <a:rPr lang="cs-CZ" dirty="0" smtClean="0"/>
              <a:t>„</a:t>
            </a:r>
            <a:r>
              <a:rPr lang="ru-RU" dirty="0" smtClean="0"/>
              <a:t>Стрекоза</a:t>
            </a:r>
            <a:r>
              <a:rPr lang="cs-CZ" dirty="0" smtClean="0"/>
              <a:t>“, „</a:t>
            </a:r>
            <a:r>
              <a:rPr lang="ru-RU" dirty="0" smtClean="0"/>
              <a:t>Осколки</a:t>
            </a:r>
            <a:r>
              <a:rPr lang="cs-CZ" dirty="0" smtClean="0"/>
              <a:t>“</a:t>
            </a:r>
            <a:r>
              <a:rPr lang="ru-RU" dirty="0" smtClean="0"/>
              <a:t> = Чехов)</a:t>
            </a:r>
          </a:p>
          <a:p>
            <a:r>
              <a:rPr lang="ru-RU" dirty="0" smtClean="0"/>
              <a:t>Традиции критического реализма = Л. Н. Толстой, Н. Лесков</a:t>
            </a:r>
          </a:p>
          <a:p>
            <a:r>
              <a:rPr lang="ru-RU" dirty="0"/>
              <a:t>Начало лит. деятельности Чехова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877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Реалисты: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Леонид Андреев (1871-1919)</a:t>
            </a:r>
          </a:p>
          <a:p>
            <a:r>
              <a:rPr lang="ru-RU" sz="3200" dirty="0" smtClean="0"/>
              <a:t>Иван Бунин (1870-1953)</a:t>
            </a:r>
          </a:p>
          <a:p>
            <a:r>
              <a:rPr lang="ru-RU" sz="3200" dirty="0" smtClean="0"/>
              <a:t>Максим Горький (1868-1936)</a:t>
            </a:r>
          </a:p>
          <a:p>
            <a:r>
              <a:rPr lang="ru-RU" sz="3200" dirty="0" smtClean="0"/>
              <a:t>Евгений Замятин (1884-1937)</a:t>
            </a:r>
          </a:p>
          <a:p>
            <a:r>
              <a:rPr lang="ru-RU" sz="3200" dirty="0" smtClean="0"/>
              <a:t>Лев Николаевич Толстой (1828-1910</a:t>
            </a:r>
            <a:r>
              <a:rPr lang="ru-RU" sz="3200" dirty="0" smtClean="0"/>
              <a:t>)</a:t>
            </a:r>
          </a:p>
          <a:p>
            <a:r>
              <a:rPr lang="ru-RU" sz="3200" dirty="0" smtClean="0"/>
              <a:t>Александр Куприн (</a:t>
            </a:r>
            <a:r>
              <a:rPr lang="cs-CZ" sz="3200" dirty="0" smtClean="0"/>
              <a:t>1870-1938)</a:t>
            </a:r>
            <a:endParaRPr lang="ru-RU" sz="3200" dirty="0" smtClean="0"/>
          </a:p>
          <a:p>
            <a:r>
              <a:rPr lang="ru-RU" sz="3200" dirty="0" smtClean="0"/>
              <a:t>Антон Павлович Чехов (1860-1904)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36816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Антон Павлович Чехов (</a:t>
            </a:r>
            <a:r>
              <a:rPr lang="cs-CZ" dirty="0"/>
              <a:t>1860-1904)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17(29) января 1860 – родился в Таганроге в купеческой семье</a:t>
            </a:r>
          </a:p>
          <a:p>
            <a:r>
              <a:rPr lang="ru-RU" dirty="0" smtClean="0"/>
              <a:t>1867 – греческая школа</a:t>
            </a:r>
          </a:p>
          <a:p>
            <a:r>
              <a:rPr lang="ru-RU" dirty="0" smtClean="0"/>
              <a:t>1868-1879 – таганрогская гимназия</a:t>
            </a:r>
          </a:p>
          <a:p>
            <a:r>
              <a:rPr lang="ru-RU" dirty="0" smtClean="0"/>
              <a:t>1876-1879 – самостоятельная жизнь в Таганроге (учёба, театр, работа, начало творчества)</a:t>
            </a:r>
          </a:p>
          <a:p>
            <a:r>
              <a:rPr lang="ru-RU" dirty="0" smtClean="0"/>
              <a:t>1879-1884 – Московский университет, медицинский факультет</a:t>
            </a:r>
          </a:p>
          <a:p>
            <a:r>
              <a:rPr lang="ru-RU" dirty="0" smtClean="0"/>
              <a:t>1890 поездка на Сахалин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22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76672"/>
            <a:ext cx="7772400" cy="55431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1891, 1894, 1897, 1901 = поездки за границу</a:t>
            </a:r>
          </a:p>
          <a:p>
            <a:r>
              <a:rPr lang="ru-RU" dirty="0" smtClean="0"/>
              <a:t>1893-1894 – книга </a:t>
            </a:r>
            <a:r>
              <a:rPr lang="cs-CZ" dirty="0" smtClean="0"/>
              <a:t>„</a:t>
            </a:r>
            <a:r>
              <a:rPr lang="ru-RU" dirty="0" smtClean="0"/>
              <a:t>Остров Сахалин</a:t>
            </a:r>
            <a:r>
              <a:rPr lang="cs-CZ" dirty="0" smtClean="0"/>
              <a:t>“</a:t>
            </a:r>
            <a:endParaRPr lang="ru-RU" dirty="0" smtClean="0"/>
          </a:p>
          <a:p>
            <a:r>
              <a:rPr lang="ru-RU" dirty="0" smtClean="0"/>
              <a:t>1892 – поселился в своей усадьбе Мелихово (под Москвой), основная тема творчества = равнодушие (Человек в футляре, Палата № 6)</a:t>
            </a:r>
          </a:p>
          <a:p>
            <a:r>
              <a:rPr lang="ru-RU" dirty="0" smtClean="0"/>
              <a:t>1898 – пьеса Чайка. Работа для Московского художественного театра</a:t>
            </a:r>
          </a:p>
          <a:p>
            <a:r>
              <a:rPr lang="ru-RU" dirty="0" smtClean="0"/>
              <a:t>1899 – пьеса Дядя Ваня</a:t>
            </a:r>
          </a:p>
          <a:p>
            <a:r>
              <a:rPr lang="ru-RU" dirty="0" smtClean="0"/>
              <a:t>1901 – пьеса Три сестры. Женитьба на актрисе О. Книппер.</a:t>
            </a:r>
          </a:p>
          <a:p>
            <a:r>
              <a:rPr lang="ru-RU" dirty="0" smtClean="0"/>
              <a:t>1902 – переселяется в Яльту из-за болезни</a:t>
            </a:r>
          </a:p>
          <a:p>
            <a:r>
              <a:rPr lang="ru-RU" dirty="0" smtClean="0"/>
              <a:t>1903-1904 – пьеса Вишнёвый сад</a:t>
            </a:r>
          </a:p>
          <a:p>
            <a:r>
              <a:rPr lang="ru-RU" dirty="0" smtClean="0"/>
              <a:t>1904 – скончался в Баденвейлере (Германия). Похоронен в Москве</a:t>
            </a:r>
          </a:p>
        </p:txBody>
      </p:sp>
    </p:spTree>
    <p:extLst>
      <p:ext uri="{BB962C8B-B14F-4D97-AF65-F5344CB8AC3E}">
        <p14:creationId xmlns:p14="http://schemas.microsoft.com/office/powerpoint/2010/main" val="1885191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523</Words>
  <Application>Microsoft Office PowerPoint</Application>
  <PresentationFormat>Předvádění na obrazovce (4:3)</PresentationFormat>
  <Paragraphs>81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Calibri</vt:lpstr>
      <vt:lpstr>Cambria</vt:lpstr>
      <vt:lpstr>Franklin Gothic Book</vt:lpstr>
      <vt:lpstr>Perpetua</vt:lpstr>
      <vt:lpstr>Wingdings 2</vt:lpstr>
      <vt:lpstr>Jmění</vt:lpstr>
      <vt:lpstr>Ruská moderní a postmoderní literatura I</vt:lpstr>
      <vt:lpstr>Ukončení a požadavky:</vt:lpstr>
      <vt:lpstr>Studijní zdroje:</vt:lpstr>
      <vt:lpstr>Elektronické zdroje:</vt:lpstr>
      <vt:lpstr>Конец XIX – начало ХХ века</vt:lpstr>
      <vt:lpstr>80-90-е годы в литературе</vt:lpstr>
      <vt:lpstr>Реалисты:</vt:lpstr>
      <vt:lpstr>             Антон Павлович Чехов (1860-1904) </vt:lpstr>
      <vt:lpstr>Prezentace aplikace PowerPoint</vt:lpstr>
      <vt:lpstr>Характеристика „новой драмы“:</vt:lpstr>
      <vt:lpstr>Особенности поэтики „новой драмы“: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Ruská moderní a postmoderní literatura I</dc:title>
  <dc:creator>Malenova</dc:creator>
  <cp:lastModifiedBy>Cestovní</cp:lastModifiedBy>
  <cp:revision>12</cp:revision>
  <dcterms:created xsi:type="dcterms:W3CDTF">2012-09-18T15:38:50Z</dcterms:created>
  <dcterms:modified xsi:type="dcterms:W3CDTF">2018-09-14T06:43:05Z</dcterms:modified>
</cp:coreProperties>
</file>