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1" r:id="rId6"/>
    <p:sldId id="272" r:id="rId7"/>
    <p:sldId id="273" r:id="rId8"/>
    <p:sldId id="274" r:id="rId9"/>
    <p:sldId id="270" r:id="rId10"/>
    <p:sldId id="262" r:id="rId11"/>
    <p:sldId id="263" r:id="rId12"/>
    <p:sldId id="279" r:id="rId13"/>
    <p:sldId id="276" r:id="rId14"/>
    <p:sldId id="278" r:id="rId15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7" autoAdjust="0"/>
  </p:normalViewPr>
  <p:slideViewPr>
    <p:cSldViewPr>
      <p:cViewPr varScale="1">
        <p:scale>
          <a:sx n="81" d="100"/>
          <a:sy n="81" d="100"/>
        </p:scale>
        <p:origin x="120" y="7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77F7AB8-6E9D-4391-B1E3-5F1E33DCDCBA}" type="datetime1">
              <a:rPr lang="cs-CZ" smtClean="0"/>
              <a:t>15.11.2018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D735E09-BE15-4FAA-B0D1-C04A8E5E7EEE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92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23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06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83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90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77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51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05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12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ní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96CDB09-5010-468D-966A-071420605F0C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6D0A20B-ED95-4F23-A740-0A686F53B7F9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1pPr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CC12C6A-B604-4443-94AC-83CE051ADC20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5F6F68B0-02CC-4855-AD12-E40EF30E2618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1F974B1-47CB-4CA0-B43C-A59C3990E139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2B4E43C-CE88-44CC-B5E2-02210E19B450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D530C09C-F0D9-4B7F-9E7F-315062AA9721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A23B5F0-2BD2-4E19-9E47-B5DEA4493DE5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59FCCA2-40BE-4423-9F9F-E1A68F210700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131E0432-1344-4446-AC25-5CB78CA5E996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dirty="0"/>
              <a:t>Upravit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ACE4E4AD-61ED-4D79-8239-4A7962296606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E661-72CE-4F77-9AC4-F33C6B83F2D3}" type="datetime1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299542E4-2CCF-42F6-9D92-ED568035133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1130452" TargetMode="External"/><Relationship Id="rId2" Type="http://schemas.openxmlformats.org/officeDocument/2006/relationships/hyperlink" Target="http://therussianlanguage.weebly.com/phonologyphonetic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SVt1g5AG3-4" TargetMode="External"/><Relationship Id="rId5" Type="http://schemas.openxmlformats.org/officeDocument/2006/relationships/hyperlink" Target="https://cs.wikipedia.org/wiki/Fonologie_%C4%8De%C5%A1tiny" TargetMode="External"/><Relationship Id="rId4" Type="http://schemas.openxmlformats.org/officeDocument/2006/relationships/hyperlink" Target="https://en.wikipedia.org/wiki/Russian_phonolog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5900" y="228600"/>
            <a:ext cx="8839201" cy="3200400"/>
          </a:xfrm>
        </p:spPr>
        <p:txBody>
          <a:bodyPr rtlCol="0"/>
          <a:lstStyle/>
          <a:p>
            <a:pPr rtl="0"/>
            <a:r>
              <a:rPr lang="cs-CZ" dirty="0"/>
              <a:t>Komparace ruského a českého fonologického systému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426288"/>
            <a:ext cx="7162799" cy="990600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96B86B"/>
                </a:solidFill>
              </a:rPr>
              <a:t>Bronislav Mašík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33BB049-B114-4B3C-8EA9-81D2AE8A3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2740968"/>
            <a:ext cx="5472608" cy="40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D5C67C41-2CF5-4434-A82D-57F8EA832F5C}"/>
              </a:ext>
            </a:extLst>
          </p:cNvPr>
          <p:cNvSpPr txBox="1"/>
          <p:nvPr/>
        </p:nvSpPr>
        <p:spPr>
          <a:xfrm>
            <a:off x="1269876" y="404664"/>
            <a:ext cx="9649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Společné fonologické prvky v obou jazycích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6BBE508-747E-428E-84F7-56311F661FE0}"/>
              </a:ext>
            </a:extLst>
          </p:cNvPr>
          <p:cNvSpPr txBox="1"/>
          <p:nvPr/>
        </p:nvSpPr>
        <p:spPr>
          <a:xfrm>
            <a:off x="981844" y="1412776"/>
            <a:ext cx="4680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Souhlásková asimilace – realizace souhláskových fonémů je ovlivněna jejich okolím (poloha fonému ve slově může výrazně ovlivnit jeho akustickou podobu, aniž by došlo ke změně významu)</a:t>
            </a:r>
            <a:br>
              <a:rPr lang="cs-CZ" sz="2000" dirty="0"/>
            </a:br>
            <a:r>
              <a:rPr lang="cs-CZ" sz="2000" dirty="0"/>
              <a:t>-&gt; v ruštině i češtině rozlišujeme znělé a neznělé souhlásky</a:t>
            </a:r>
            <a:br>
              <a:rPr lang="cs-CZ" sz="2000" dirty="0"/>
            </a:br>
            <a:r>
              <a:rPr lang="cs-CZ" sz="2000" dirty="0"/>
              <a:t>-&gt; znělé souhlásky se na konci slov vyslovují nezněle, např. led [</a:t>
            </a:r>
            <a:r>
              <a:rPr lang="cs-CZ" sz="2000" dirty="0" err="1"/>
              <a:t>lɛt</a:t>
            </a:r>
            <a:r>
              <a:rPr lang="cs-CZ" sz="2000" dirty="0"/>
              <a:t>] - ledu [</a:t>
            </a:r>
            <a:r>
              <a:rPr lang="cs-CZ" sz="2000" dirty="0" err="1"/>
              <a:t>lɛdu</a:t>
            </a:r>
            <a:r>
              <a:rPr lang="cs-CZ" sz="2000" dirty="0"/>
              <a:t>] – to samé platí i v ruštině</a:t>
            </a:r>
            <a:br>
              <a:rPr lang="cs-CZ" sz="2000" dirty="0"/>
            </a:br>
            <a:r>
              <a:rPr lang="cs-CZ" sz="2000" dirty="0"/>
              <a:t>-&gt; znělá souhláska ve slově před neznělou se mění na neznělou, např. „zastávka“, v ruštině „</a:t>
            </a:r>
            <a:r>
              <a:rPr lang="ru-RU" sz="2000" dirty="0"/>
              <a:t>с друзьями</a:t>
            </a:r>
            <a:r>
              <a:rPr lang="cs-CZ" sz="2000" dirty="0"/>
              <a:t>“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2A55D87-86B6-4FC4-BD18-63EDA26A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50" y="1484784"/>
            <a:ext cx="1224136" cy="48245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23F2F1F-1B81-4E36-8750-453A25FE9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7" y="1449029"/>
            <a:ext cx="5184577" cy="48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22E301CF-D994-4ED4-8F2A-A52BE4C92F6E}"/>
              </a:ext>
            </a:extLst>
          </p:cNvPr>
          <p:cNvSpPr txBox="1"/>
          <p:nvPr/>
        </p:nvSpPr>
        <p:spPr>
          <a:xfrm>
            <a:off x="1320574" y="404664"/>
            <a:ext cx="9361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František Čermák – </a:t>
            </a:r>
            <a:r>
              <a:rPr lang="cs-CZ" i="1" dirty="0"/>
              <a:t>Jazyk a jazykověda – přehled a slovník – </a:t>
            </a:r>
            <a:r>
              <a:rPr lang="cs-CZ" dirty="0"/>
              <a:t>ISBN: 978-80-246-1946-0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Web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russian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http://therussianlanguage.weebly.com/phonologyphonetics.html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Web dic.academic.ru –</a:t>
            </a:r>
            <a:br>
              <a:rPr lang="cs-CZ" dirty="0"/>
            </a:br>
            <a:r>
              <a:rPr lang="cs-CZ" dirty="0">
                <a:hlinkClick r:id="rId3"/>
              </a:rPr>
              <a:t>https://dic.academic.ru/dic.nsf/ruwiki/1130452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Web </a:t>
            </a:r>
            <a:r>
              <a:rPr lang="cs-CZ" dirty="0" err="1"/>
              <a:t>Wikipedia</a:t>
            </a:r>
            <a:r>
              <a:rPr lang="cs-CZ" dirty="0"/>
              <a:t> – </a:t>
            </a:r>
            <a:br>
              <a:rPr lang="cs-CZ" dirty="0"/>
            </a:br>
            <a:r>
              <a:rPr lang="cs-CZ" dirty="0">
                <a:hlinkClick r:id="rId4"/>
              </a:rPr>
              <a:t>https://en.wikipedia.org/wiki/Russian_phonology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5"/>
              </a:rPr>
              <a:t>https://cs.wikipedia.org/wiki/Fonologie_%C4%8De%C5%A1tiny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Video na stránce youtube.com – </a:t>
            </a:r>
            <a:br>
              <a:rPr lang="cs-CZ" dirty="0"/>
            </a:br>
            <a:r>
              <a:rPr lang="cs-CZ" dirty="0">
                <a:hlinkClick r:id="rId6"/>
              </a:rPr>
              <a:t>https://www.youtube.com/watch?v=SVt1g5AG3-4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2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Co je to fonologie? Rozdíl mezi fonetikou a fonologií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cs-CZ" u="sng" dirty="0"/>
              <a:t>Fonetika a fonologie</a:t>
            </a:r>
            <a:r>
              <a:rPr lang="cs-CZ" dirty="0"/>
              <a:t> jsou dvě lingvistické vědní disciplíny, které zkoumají zvukovou stránku jazyka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  <a:p>
            <a:r>
              <a:rPr lang="cs-CZ" u="sng" dirty="0"/>
              <a:t>Fonologie</a:t>
            </a:r>
            <a:r>
              <a:rPr lang="cs-CZ" dirty="0"/>
              <a:t> – zkoumá </a:t>
            </a:r>
            <a:r>
              <a:rPr lang="cs-CZ" u="sng" dirty="0"/>
              <a:t>zvukové rozdíly</a:t>
            </a:r>
            <a:r>
              <a:rPr lang="cs-CZ" dirty="0"/>
              <a:t>, které mají v daném jazyce nějakou funkci (schopnost rozlišovat význam)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  <a:p>
            <a:r>
              <a:rPr lang="cs-CZ" u="sng" dirty="0"/>
              <a:t>Stručný rozdíl mezi fonetikou a fonologií</a:t>
            </a:r>
            <a:r>
              <a:rPr lang="cs-CZ" dirty="0"/>
              <a:t>: fonologie je nauka o funkci hlásek, zatímco fonetika je nauka o tvorbě hlásek ve zvukovém ústrojí, jejich šíření a vnímání</a:t>
            </a:r>
          </a:p>
          <a:p>
            <a:endParaRPr lang="cs-CZ" dirty="0"/>
          </a:p>
          <a:p>
            <a:r>
              <a:rPr lang="cs-CZ" dirty="0"/>
              <a:t>Fonologická transkripce se zapisuje vždy do kosých závorek - /…/</a:t>
            </a: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Foném, </a:t>
            </a:r>
            <a:r>
              <a:rPr lang="cs-CZ" dirty="0" err="1"/>
              <a:t>morfoném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6FECBDD0-300D-4836-99FB-1EE3C3511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Hlavním zájmem zkoumání ve fonologii je </a:t>
            </a:r>
            <a:r>
              <a:rPr lang="cs-CZ" b="1" u="sng" dirty="0"/>
              <a:t>foném</a:t>
            </a:r>
            <a:r>
              <a:rPr lang="cs-CZ" dirty="0"/>
              <a:t> – nejmenší zvuková jednotka, která odlišuje slova mezi sebou (l</a:t>
            </a:r>
            <a:r>
              <a:rPr lang="cs-CZ" u="sng" dirty="0"/>
              <a:t>e</a:t>
            </a:r>
            <a:r>
              <a:rPr lang="cs-CZ" dirty="0"/>
              <a:t>s – l</a:t>
            </a:r>
            <a:r>
              <a:rPr lang="cs-CZ" u="sng" dirty="0"/>
              <a:t>i</a:t>
            </a:r>
            <a:r>
              <a:rPr lang="cs-CZ" dirty="0"/>
              <a:t>s – l</a:t>
            </a:r>
            <a:r>
              <a:rPr lang="cs-CZ" u="sng" dirty="0"/>
              <a:t>o</a:t>
            </a:r>
            <a:r>
              <a:rPr lang="cs-CZ" dirty="0"/>
              <a:t>s)</a:t>
            </a:r>
            <a:br>
              <a:rPr lang="cs-CZ" dirty="0"/>
            </a:br>
            <a:endParaRPr lang="cs-CZ" dirty="0"/>
          </a:p>
          <a:p>
            <a:r>
              <a:rPr lang="cs-CZ" u="sng" dirty="0" err="1"/>
              <a:t>Morfoném</a:t>
            </a:r>
            <a:r>
              <a:rPr lang="cs-CZ" dirty="0"/>
              <a:t> - množina fonémů, k jejichž střídání dochází v rámci morfému (na určitém místě), nejčastěji při ohýbání a odvozování nových slov… př.: no</a:t>
            </a:r>
            <a:r>
              <a:rPr lang="cs-CZ" u="sng" dirty="0"/>
              <a:t>h</a:t>
            </a:r>
            <a:r>
              <a:rPr lang="cs-CZ" dirty="0"/>
              <a:t>a – no</a:t>
            </a:r>
            <a:r>
              <a:rPr lang="cs-CZ" u="sng" dirty="0"/>
              <a:t>z</a:t>
            </a:r>
            <a:r>
              <a:rPr lang="cs-CZ" dirty="0"/>
              <a:t>e – no</a:t>
            </a:r>
            <a:r>
              <a:rPr lang="cs-CZ" u="sng" dirty="0"/>
              <a:t>ž</a:t>
            </a:r>
            <a:r>
              <a:rPr lang="cs-CZ" dirty="0"/>
              <a:t>ce -&gt; h, z, ž (</a:t>
            </a:r>
            <a:r>
              <a:rPr lang="cs-CZ" dirty="0" err="1"/>
              <a:t>morfoném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Distinktivní rysy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B198F5B-7FD4-451A-A388-B54CFE15A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9601199" cy="4343400"/>
          </a:xfrm>
        </p:spPr>
        <p:txBody>
          <a:bodyPr/>
          <a:lstStyle/>
          <a:p>
            <a:r>
              <a:rPr lang="cs-CZ" dirty="0"/>
              <a:t>Fonologie studuje rozdíly mezi jednotlivými fonémy i zvukové jevy na vyšší úrovni -&gt; jestliže mají tyto jevy schopnost rozlišovat význam slov, označují se jako </a:t>
            </a:r>
            <a:r>
              <a:rPr lang="cs-CZ" u="sng" dirty="0"/>
              <a:t>distinktivní rysy</a:t>
            </a:r>
            <a:r>
              <a:rPr lang="cs-CZ" dirty="0"/>
              <a:t>. Přítomnost a nepřítomnost určitého rysu u fonémů vytváří </a:t>
            </a:r>
            <a:r>
              <a:rPr lang="cs-CZ" u="sng" dirty="0"/>
              <a:t>fonologickou opozici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  <a:p>
            <a:r>
              <a:rPr lang="cs-CZ" dirty="0"/>
              <a:t>Příklad pro pochopení z češtiny:</a:t>
            </a:r>
            <a:br>
              <a:rPr lang="cs-CZ" dirty="0"/>
            </a:br>
            <a:r>
              <a:rPr lang="cs-CZ" dirty="0"/>
              <a:t>- V češtině je důležitým distinktivním rysem délka samohlásek, např. ve slovech pata a pátá. Naproti tomu přízvuk je vždy na první slabice (pevný přízvuk) a nemá schopnost rozlišovat významy slov. Přízvuk tedy není v češtině považován za distinktivní rys.</a:t>
            </a:r>
          </a:p>
        </p:txBody>
      </p:sp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Distinktivní rysy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14802AF-B761-40BE-8720-17436FB14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9985175" cy="4343400"/>
          </a:xfrm>
        </p:spPr>
        <p:txBody>
          <a:bodyPr/>
          <a:lstStyle/>
          <a:p>
            <a:r>
              <a:rPr lang="cs-CZ" dirty="0"/>
              <a:t>Distinktivními rysy vytvářejícími v různých jazycích fonologické opozice mohou být např.: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- délka samohlásek, délka souhlásek (dlouhá x krátká)</a:t>
            </a:r>
            <a:br>
              <a:rPr lang="cs-CZ" dirty="0"/>
            </a:br>
            <a:r>
              <a:rPr lang="cs-CZ" dirty="0"/>
              <a:t>- znělost (znělá x neznělá)</a:t>
            </a:r>
            <a:br>
              <a:rPr lang="cs-CZ" dirty="0"/>
            </a:br>
            <a:r>
              <a:rPr lang="cs-CZ" dirty="0"/>
              <a:t>- zaokrouhlenost (zaokrouhlená x nezaokrouhlená)</a:t>
            </a:r>
            <a:br>
              <a:rPr lang="cs-CZ" dirty="0"/>
            </a:br>
            <a:r>
              <a:rPr lang="cs-CZ" dirty="0"/>
              <a:t>- otevřenost (otevřená x středová x zavřená)</a:t>
            </a:r>
            <a:br>
              <a:rPr lang="cs-CZ" dirty="0"/>
            </a:br>
            <a:r>
              <a:rPr lang="cs-CZ" dirty="0"/>
              <a:t>- přednost (přední x střední x zadní)</a:t>
            </a:r>
            <a:br>
              <a:rPr lang="cs-CZ" dirty="0"/>
            </a:br>
            <a:r>
              <a:rPr lang="cs-CZ" dirty="0"/>
              <a:t>- přízvuk</a:t>
            </a:r>
            <a:br>
              <a:rPr lang="cs-CZ" dirty="0"/>
            </a:br>
            <a:r>
              <a:rPr lang="cs-CZ" dirty="0"/>
              <a:t>- intonace</a:t>
            </a:r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dirty="0"/>
              <a:t>Komparace českého a ruského fonologického systému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cs-CZ" dirty="0"/>
              <a:t>Samohlásky – 10 samohláskových fonémů, délka samohlásek je důležitým distinktivním rysem</a:t>
            </a:r>
          </a:p>
          <a:p>
            <a:pPr rtl="0"/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CCEF2ECE-3493-4B70-B0DC-18561BA2CD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3446844"/>
            <a:ext cx="4296544" cy="2777143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94B7B57-3A30-4D49-8635-75B977C96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1586154"/>
            <a:ext cx="1656184" cy="85248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A624BC8-A877-48FB-A6EB-A75803BDD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586154"/>
            <a:ext cx="1512168" cy="85248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5A2B8CAD-F88C-4FCD-AFC4-355B52CB1796}"/>
              </a:ext>
            </a:extLst>
          </p:cNvPr>
          <p:cNvSpPr txBox="1"/>
          <p:nvPr/>
        </p:nvSpPr>
        <p:spPr>
          <a:xfrm>
            <a:off x="6670476" y="2438400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Samohlásky – 5 samohláskových fonémů (některé zdroje uvádějí 6 - </a:t>
            </a:r>
            <a:r>
              <a:rPr lang="cs-CZ" dirty="0"/>
              <a:t>/ɨ/), dlouhé samohlásky v ruštině neexistují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84139C3-1AED-49FF-B474-BF1071D35FEC}"/>
              </a:ext>
            </a:extLst>
          </p:cNvPr>
          <p:cNvSpPr txBox="1"/>
          <p:nvPr/>
        </p:nvSpPr>
        <p:spPr>
          <a:xfrm>
            <a:off x="1125860" y="162880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Souhlásky – čeština má celkem 27 souhláskových fonémů, nerozlišujeme u nich tvrdost a měkkost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07F18D95-FE7F-4CE4-B242-2F4348A32328}"/>
              </a:ext>
            </a:extLst>
          </p:cNvPr>
          <p:cNvSpPr txBox="1"/>
          <p:nvPr/>
        </p:nvSpPr>
        <p:spPr>
          <a:xfrm>
            <a:off x="6094412" y="1628800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Souhlásky – ruština má 34 souhláskových fonémů, u nichž lze rozlišit tvrdost a měkkost, úplně chybí souhláska h 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ED5B375-E01B-472C-8522-A5540FDE9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8" y="3359150"/>
            <a:ext cx="6094412" cy="33571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57011FE-03B4-4B01-8B0E-3806F0E90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5" y="671941"/>
            <a:ext cx="2160240" cy="618605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4AD61DE2-BF58-43C7-B59D-F2374FE1F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1" y="376545"/>
            <a:ext cx="1728192" cy="115312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ED6D4476-0236-4BBC-BBE2-F96A2B4B70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02" y="376545"/>
            <a:ext cx="1728192" cy="11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384FB6AD-C21A-4A33-B443-9AA3B7B06BCE}"/>
              </a:ext>
            </a:extLst>
          </p:cNvPr>
          <p:cNvSpPr txBox="1"/>
          <p:nvPr/>
        </p:nvSpPr>
        <p:spPr>
          <a:xfrm>
            <a:off x="1125860" y="170080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Přízvuk – v češtině je vždy přízvuk na první slabice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02DB175-005E-45D4-A038-C85A77CE8429}"/>
              </a:ext>
            </a:extLst>
          </p:cNvPr>
          <p:cNvSpPr txBox="1"/>
          <p:nvPr/>
        </p:nvSpPr>
        <p:spPr>
          <a:xfrm>
            <a:off x="6094412" y="1700808"/>
            <a:ext cx="504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Přízvuk – přízvuk v ruštině je pohyblivý, je velice důležitým distinktivním rysem</a:t>
            </a:r>
            <a:br>
              <a:rPr lang="cs-CZ" sz="2000" dirty="0"/>
            </a:br>
            <a:r>
              <a:rPr lang="cs-CZ" sz="2000" dirty="0"/>
              <a:t>-&gt; př.: /o/ na první slabice před přízvukem se čte jako /a/, /o/ pod přízvuk se čte jako /o/ a /o/ v jakékoliv jiné pozici ve slově se čte jako něco mezi /o/ a /a/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D525E11-3A31-439C-A7CC-7201C1E73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319973"/>
            <a:ext cx="2088232" cy="11648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BB81E4F-2BF9-4811-AF9E-16E7FFD50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19972"/>
            <a:ext cx="2088232" cy="12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384FB6AD-C21A-4A33-B443-9AA3B7B06BCE}"/>
              </a:ext>
            </a:extLst>
          </p:cNvPr>
          <p:cNvSpPr txBox="1"/>
          <p:nvPr/>
        </p:nvSpPr>
        <p:spPr>
          <a:xfrm>
            <a:off x="1125860" y="1700808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Intonace otázek – intonační vzestup na konci otázky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př.: „On to neudělal?“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02DB175-005E-45D4-A038-C85A77CE8429}"/>
              </a:ext>
            </a:extLst>
          </p:cNvPr>
          <p:cNvSpPr txBox="1"/>
          <p:nvPr/>
        </p:nvSpPr>
        <p:spPr>
          <a:xfrm>
            <a:off x="6094412" y="1700808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Intonace otázek – intonační vzestup je vždy na slově, které považujeme za nejdůležitější vzhledem k následující odpovědi (také jinak důraz může být na jakémkoliv slově)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př.: „</a:t>
            </a:r>
            <a:r>
              <a:rPr lang="ru-RU" sz="2000" dirty="0"/>
              <a:t>Как тебя зовут?</a:t>
            </a:r>
            <a:r>
              <a:rPr lang="cs-CZ" sz="2000" dirty="0"/>
              <a:t>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D525E11-3A31-439C-A7CC-7201C1E73B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319973"/>
            <a:ext cx="2088232" cy="11648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BB81E4F-2BF9-4811-AF9E-16E7FFD50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319972"/>
            <a:ext cx="2088232" cy="12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sign dřeva (16:9)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96_TF02801115_TF02801115.potx" id="{17B4DA3F-2A8A-4B82-8138-034DA7AF06CB}" vid="{3D86052C-CC3B-4104-B169-25DB4934AE1D}"/>
    </a:ext>
  </a:extLst>
</a:theme>
</file>

<file path=ppt/theme/theme2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přírodním dřevem (širokoúhlý formát)</Template>
  <TotalTime>169</TotalTime>
  <Words>316</Words>
  <Application>Microsoft Office PowerPoint</Application>
  <PresentationFormat>Vlastní</PresentationFormat>
  <Paragraphs>42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</vt:lpstr>
      <vt:lpstr>Wingdings</vt:lpstr>
      <vt:lpstr>Design dřeva (16:9)</vt:lpstr>
      <vt:lpstr>Komparace ruského a českého fonologického systému</vt:lpstr>
      <vt:lpstr>Co je to fonologie? Rozdíl mezi fonetikou a fonologií</vt:lpstr>
      <vt:lpstr>Foném, morfoném</vt:lpstr>
      <vt:lpstr>Distinktivní rysy</vt:lpstr>
      <vt:lpstr>Distinktivní rysy</vt:lpstr>
      <vt:lpstr>Komparace českého a ruského fonologického systému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Komparace ruského a českého fonologického systému</dc:title>
  <dc:creator>Bronislav Mašík</dc:creator>
  <cp:lastModifiedBy>Bobrzykova</cp:lastModifiedBy>
  <cp:revision>16</cp:revision>
  <dcterms:created xsi:type="dcterms:W3CDTF">2018-10-26T07:32:25Z</dcterms:created>
  <dcterms:modified xsi:type="dcterms:W3CDTF">2018-11-15T09:37:42Z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