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2" r:id="rId10"/>
    <p:sldId id="266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6D6B"/>
    <a:srgbClr val="E6E6E6"/>
    <a:srgbClr val="B35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9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876428"/>
          </a:xfrm>
        </p:spPr>
        <p:txBody>
          <a:bodyPr anchor="b"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>
              <a:defRPr sz="44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753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6644" y="274640"/>
            <a:ext cx="1400156" cy="5851525"/>
          </a:xfrm>
        </p:spPr>
        <p:txBody>
          <a:bodyPr vert="eaVert"/>
          <a:lstStyle>
            <a:lvl1pPr>
              <a:defRPr lang="zh-CN" altLang="en-US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829444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4150"/>
            <a:ext cx="7772400" cy="186085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56428"/>
            <a:ext cx="7772400" cy="15012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l">
              <a:buNone/>
              <a:defRPr sz="1800">
                <a:solidFill>
                  <a:schemeClr val="tx2"/>
                </a:solidFill>
              </a:defRPr>
            </a:lvl2pPr>
            <a:lvl3pPr marL="914400" indent="0" algn="l">
              <a:buNone/>
              <a:defRPr sz="1600">
                <a:solidFill>
                  <a:schemeClr val="tx2"/>
                </a:solidFill>
              </a:defRPr>
            </a:lvl3pPr>
            <a:lvl4pPr marL="1371600" indent="0" algn="l">
              <a:buNone/>
              <a:defRPr sz="1400">
                <a:solidFill>
                  <a:schemeClr val="tx2"/>
                </a:solidFill>
              </a:defRPr>
            </a:lvl4pPr>
            <a:lvl5pPr marL="1828800" indent="0" algn="l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12/6/2018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12/6/2018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12/6/2018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258" y="381000"/>
            <a:ext cx="2667000" cy="1833554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l">
              <a:defRPr sz="3200" b="1" kern="1200" cap="all" spc="50">
                <a:ln w="1587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380999"/>
            <a:ext cx="5410200" cy="5745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6258" y="2214554"/>
            <a:ext cx="2667000" cy="39121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80474" y="553734"/>
            <a:ext cx="7349244" cy="4741531"/>
            <a:chOff x="428596" y="553734"/>
            <a:chExt cx="7349244" cy="4741531"/>
          </a:xfrm>
        </p:grpSpPr>
        <p:sp>
          <p:nvSpPr>
            <p:cNvPr id="16" name="Rectangle 15"/>
            <p:cNvSpPr/>
            <p:nvPr/>
          </p:nvSpPr>
          <p:spPr>
            <a:xfrm rot="21480000">
              <a:off x="428596" y="580356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7" name="Rectangle 16"/>
            <p:cNvSpPr/>
            <p:nvPr/>
          </p:nvSpPr>
          <p:spPr>
            <a:xfrm rot="21540000">
              <a:off x="437473" y="571479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37481" y="553734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51912" y="612776"/>
            <a:ext cx="7215238" cy="4602175"/>
          </a:xfrm>
          <a:solidFill>
            <a:schemeClr val="bg2">
              <a:tint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/>
              <a:t>Click icon to add picture</a:t>
            </a:r>
          </a:p>
        </p:txBody>
      </p:sp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5295"/>
            <a:ext cx="1357290" cy="5691227"/>
          </a:xfrm>
          <a:noFill/>
        </p:spPr>
        <p:txBody>
          <a:bodyPr vert="eaVert" anchor="ctr">
            <a:noAutofit/>
          </a:bodyPr>
          <a:lstStyle>
            <a:lvl1pPr algn="l">
              <a:defRPr lang="zh-CN" altLang="en-US" sz="32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4480" y="5481658"/>
            <a:ext cx="7215238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8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3997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2644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170ADD11-4055-44D3-AD09-D611CD509B89}" type="slidenum">
              <a:rPr kumimoji="0" lang="en-US" smtClean="0"/>
              <a:pPr algn="r" eaLnBrk="1" latinLnBrk="0" hangingPunct="1"/>
              <a:t>‹#›</a:t>
            </a:fld>
            <a:endParaRPr kumimoji="0"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000" b="1" kern="1200" cap="all" spc="50" dirty="0">
          <a:ln w="1587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31750" dir="3600000" algn="tl" rotWithShape="0">
              <a:srgbClr val="000000">
                <a:alpha val="6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90000"/>
        <a:buFont typeface="Cambria"/>
        <a:buChar char="+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Ï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90000"/>
        <a:buFont typeface="Calibri"/>
        <a:buChar char="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=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pereklad.online.ua/ukr/cheshsko-ukrainskiy/" TargetMode="External"/><Relationship Id="rId3" Type="http://schemas.openxmlformats.org/officeDocument/2006/relationships/hyperlink" Target="https://katedry.ped.muni.cz/rustina/informace-pro-studenty/dalsi-materialy-ke-studiu" TargetMode="External"/><Relationship Id="rId7" Type="http://schemas.openxmlformats.org/officeDocument/2006/relationships/hyperlink" Target="https://www.goethe-verlag.com/book2/CS/CSUK/CSUK002.HTM" TargetMode="External"/><Relationship Id="rId2" Type="http://schemas.openxmlformats.org/officeDocument/2006/relationships/hyperlink" Target="http://www.slu.cas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zamas.academy/" TargetMode="External"/><Relationship Id="rId5" Type="http://schemas.openxmlformats.org/officeDocument/2006/relationships/hyperlink" Target="http://gramota.ru/" TargetMode="External"/><Relationship Id="rId4" Type="http://schemas.openxmlformats.org/officeDocument/2006/relationships/hyperlink" Target="http://dic.academic.ru/" TargetMode="External"/><Relationship Id="rId9" Type="http://schemas.openxmlformats.org/officeDocument/2006/relationships/hyperlink" Target="http://ukrajinstina.ukrajina.tv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4477" y="909274"/>
            <a:ext cx="9208477" cy="2930034"/>
          </a:xfrm>
        </p:spPr>
        <p:txBody>
          <a:bodyPr/>
          <a:lstStyle/>
          <a:p>
            <a:r>
              <a:rPr lang="cs-CZ" b="0" dirty="0">
                <a:effectLst/>
              </a:rPr>
              <a:t> Elektronické informační zdroje pro práci s ruštinou/češtinou/dalšími jazyky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0215" y="4279658"/>
            <a:ext cx="6400800" cy="1353280"/>
          </a:xfrm>
        </p:spPr>
        <p:txBody>
          <a:bodyPr>
            <a:normAutofit/>
          </a:bodyPr>
          <a:lstStyle/>
          <a:p>
            <a:r>
              <a:rPr lang="cs-CZ" dirty="0"/>
              <a:t>Nikola KOKTAVÁ</a:t>
            </a:r>
          </a:p>
          <a:p>
            <a:r>
              <a:rPr lang="pl-PL" dirty="0"/>
              <a:t>RJ1058 Seminář z úvodu do studia ruštiny 1</a:t>
            </a:r>
          </a:p>
          <a:p>
            <a:r>
              <a:rPr lang="cs-CZ" dirty="0"/>
              <a:t>2018/2019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022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7909BED-AF3C-4547-83F0-2253E1ED3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8370277" cy="1829654"/>
          </a:xfrm>
        </p:spPr>
        <p:txBody>
          <a:bodyPr/>
          <a:lstStyle/>
          <a:p>
            <a:r>
              <a:rPr lang="cs-CZ" b="0" dirty="0">
                <a:effectLst/>
              </a:rPr>
              <a:t>Elektronické informační zdroje pro práci s ukrajinštinou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02307B8-8850-4B8F-9FBE-8A10D7F4A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09446"/>
            <a:ext cx="8229600" cy="4015153"/>
          </a:xfrm>
        </p:spPr>
        <p:txBody>
          <a:bodyPr/>
          <a:lstStyle/>
          <a:p>
            <a:r>
              <a:rPr lang="cs-CZ" dirty="0" err="1"/>
              <a:t>goethe-verlag</a:t>
            </a:r>
            <a:r>
              <a:rPr lang="cs-CZ" dirty="0"/>
              <a:t> – základy ukrajinštiny, 100 lekcí ukrajinštiny pomocí doplňování</a:t>
            </a:r>
          </a:p>
          <a:p>
            <a:r>
              <a:rPr lang="cs-CZ" dirty="0"/>
              <a:t> online.ua – překladač z ukrajinštiny do ruštiny nebo angličtiny</a:t>
            </a:r>
          </a:p>
          <a:p>
            <a:r>
              <a:rPr lang="az-Cyrl-AZ" dirty="0"/>
              <a:t>українская мова</a:t>
            </a:r>
            <a:r>
              <a:rPr lang="cs-CZ" dirty="0"/>
              <a:t> – informace o ukrajinském jazyku, základní kurz ukrajinštiny a odkazy na kurzy ukrajinštiny</a:t>
            </a:r>
          </a:p>
        </p:txBody>
      </p:sp>
    </p:spTree>
    <p:extLst>
      <p:ext uri="{BB962C8B-B14F-4D97-AF65-F5344CB8AC3E}">
        <p14:creationId xmlns:p14="http://schemas.microsoft.com/office/powerpoint/2010/main" val="162852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59ECB03-875B-4BED-8D34-A3B3BFA57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E6113A1-22C0-45C4-8603-F29A44EB0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hlinkClick r:id="rId2"/>
              </a:rPr>
              <a:t>http://www.slu.cas.cz</a:t>
            </a:r>
            <a:endParaRPr lang="cs-CZ" sz="2000" dirty="0"/>
          </a:p>
          <a:p>
            <a:r>
              <a:rPr lang="cs-CZ" sz="2000" dirty="0">
                <a:hlinkClick r:id="rId3"/>
              </a:rPr>
              <a:t>https://katedry.ped.muni.cz/rustina/informace-pro-studenty/dalsi-materialy-ke-studiu</a:t>
            </a:r>
            <a:endParaRPr lang="cs-CZ" sz="2000" dirty="0"/>
          </a:p>
          <a:p>
            <a:r>
              <a:rPr lang="cs-CZ" sz="2000" dirty="0">
                <a:hlinkClick r:id="rId4"/>
              </a:rPr>
              <a:t>http://dic.academic.ru/</a:t>
            </a:r>
            <a:endParaRPr lang="cs-CZ" sz="2000" dirty="0"/>
          </a:p>
          <a:p>
            <a:r>
              <a:rPr lang="cs-CZ" sz="2000" dirty="0">
                <a:hlinkClick r:id="rId5"/>
              </a:rPr>
              <a:t>http://gramota.ru/</a:t>
            </a:r>
            <a:endParaRPr lang="cs-CZ" sz="2000" dirty="0"/>
          </a:p>
          <a:p>
            <a:r>
              <a:rPr lang="cs-CZ" sz="2000" dirty="0"/>
              <a:t> </a:t>
            </a:r>
            <a:r>
              <a:rPr lang="cs-CZ" sz="2000" dirty="0">
                <a:hlinkClick r:id="rId6"/>
              </a:rPr>
              <a:t>http://arzamas.academy/</a:t>
            </a:r>
            <a:endParaRPr lang="cs-CZ" sz="2000" dirty="0"/>
          </a:p>
          <a:p>
            <a:r>
              <a:rPr lang="cs-CZ" sz="2000" dirty="0">
                <a:hlinkClick r:id="rId7"/>
              </a:rPr>
              <a:t>https://www.goethe-verlag.com/book2/CS/CSUK/CSUK002.HTM</a:t>
            </a:r>
            <a:endParaRPr lang="cs-CZ" sz="2000" dirty="0"/>
          </a:p>
          <a:p>
            <a:r>
              <a:rPr lang="cs-CZ" sz="2000" dirty="0">
                <a:hlinkClick r:id="rId8"/>
              </a:rPr>
              <a:t>https://pereklad.online.ua/ukr/cheshsko-ukrainskiy/#</a:t>
            </a:r>
            <a:endParaRPr lang="cs-CZ" sz="2000" dirty="0"/>
          </a:p>
          <a:p>
            <a:r>
              <a:rPr lang="cs-CZ" sz="2000" dirty="0">
                <a:hlinkClick r:id="rId9"/>
              </a:rPr>
              <a:t>http://ukrajinstina.ukrajina.tv</a:t>
            </a: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38255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Šipka: doprava se zářezem 6">
            <a:extLst>
              <a:ext uri="{FF2B5EF4-FFF2-40B4-BE49-F238E27FC236}">
                <a16:creationId xmlns:a16="http://schemas.microsoft.com/office/drawing/2014/main" xmlns="" id="{D0FC860E-4406-4D5F-86BB-14F4C22384EA}"/>
              </a:ext>
            </a:extLst>
          </p:cNvPr>
          <p:cNvSpPr/>
          <p:nvPr/>
        </p:nvSpPr>
        <p:spPr>
          <a:xfrm>
            <a:off x="885093" y="2790090"/>
            <a:ext cx="2942492" cy="311247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B121317-6659-4E30-BFD0-6F91AD2A2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>
                <a:effectLst/>
              </a:rPr>
              <a:t>Elektronické informační zdroje pro práci s ruštinou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C841CDD-9A51-4602-8948-35628920C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962" y="4106004"/>
            <a:ext cx="2154116" cy="4425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dirty="0"/>
              <a:t>Gramota.ru</a:t>
            </a:r>
          </a:p>
        </p:txBody>
      </p:sp>
      <p:sp>
        <p:nvSpPr>
          <p:cNvPr id="6" name="Šipka: doprava se zářezem 5">
            <a:extLst>
              <a:ext uri="{FF2B5EF4-FFF2-40B4-BE49-F238E27FC236}">
                <a16:creationId xmlns:a16="http://schemas.microsoft.com/office/drawing/2014/main" xmlns="" id="{8D21D85A-AE97-4535-AFF8-69B59AC92232}"/>
              </a:ext>
            </a:extLst>
          </p:cNvPr>
          <p:cNvSpPr/>
          <p:nvPr/>
        </p:nvSpPr>
        <p:spPr>
          <a:xfrm>
            <a:off x="3176951" y="2810602"/>
            <a:ext cx="2942492" cy="3065587"/>
          </a:xfrm>
          <a:prstGeom prst="notchedRightArrow">
            <a:avLst>
              <a:gd name="adj1" fmla="val 50000"/>
              <a:gd name="adj2" fmla="val 49402"/>
            </a:avLst>
          </a:prstGeom>
          <a:solidFill>
            <a:srgbClr val="B357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Šipka: doprava se zářezem 7">
            <a:extLst>
              <a:ext uri="{FF2B5EF4-FFF2-40B4-BE49-F238E27FC236}">
                <a16:creationId xmlns:a16="http://schemas.microsoft.com/office/drawing/2014/main" xmlns="" id="{CEDEBDD5-E88E-4C63-86B2-F1DAB204C662}"/>
              </a:ext>
            </a:extLst>
          </p:cNvPr>
          <p:cNvSpPr/>
          <p:nvPr/>
        </p:nvSpPr>
        <p:spPr>
          <a:xfrm>
            <a:off x="5462952" y="2813534"/>
            <a:ext cx="2942492" cy="3065587"/>
          </a:xfrm>
          <a:prstGeom prst="notchedRightArrow">
            <a:avLst>
              <a:gd name="adj1" fmla="val 50000"/>
              <a:gd name="adj2" fmla="val 49402"/>
            </a:avLst>
          </a:prstGeom>
          <a:solidFill>
            <a:srgbClr val="BD6D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xmlns="" id="{C19BDC64-0143-4977-97B3-82C6054697C5}"/>
              </a:ext>
            </a:extLst>
          </p:cNvPr>
          <p:cNvSpPr txBox="1">
            <a:spLocks/>
          </p:cNvSpPr>
          <p:nvPr/>
        </p:nvSpPr>
        <p:spPr>
          <a:xfrm>
            <a:off x="3786553" y="3978512"/>
            <a:ext cx="2051538" cy="945180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mbria"/>
              <a:buChar char="+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ambria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Char char="Ï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/>
              <a:buChar char="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ambria"/>
              <a:buChar char="=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dirty="0" err="1"/>
              <a:t>Arzamas</a:t>
            </a:r>
            <a:r>
              <a:rPr lang="cs-CZ" dirty="0"/>
              <a:t> </a:t>
            </a:r>
            <a:r>
              <a:rPr lang="cs-CZ" dirty="0" err="1"/>
              <a:t>Academy</a:t>
            </a:r>
            <a:r>
              <a:rPr lang="cs-CZ" dirty="0"/>
              <a:t> 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xmlns="" id="{FC159D6E-2B4E-4552-9520-A97E68C7FB82}"/>
              </a:ext>
            </a:extLst>
          </p:cNvPr>
          <p:cNvSpPr txBox="1">
            <a:spLocks/>
          </p:cNvSpPr>
          <p:nvPr/>
        </p:nvSpPr>
        <p:spPr>
          <a:xfrm>
            <a:off x="6125305" y="4059112"/>
            <a:ext cx="2198080" cy="712180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mbria"/>
              <a:buChar char="+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ambria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Char char="Ï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/>
              <a:buChar char="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ambria"/>
              <a:buChar char="=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z-Cyrl-AZ" dirty="0"/>
              <a:t>Академик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41831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4BEB7DE-11A7-430D-BF5D-16A2A11D2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Gramota.ru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FF5AC7A-D41F-4312-B91D-60146E82A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99846"/>
            <a:ext cx="8598877" cy="1043354"/>
          </a:xfrm>
        </p:spPr>
        <p:txBody>
          <a:bodyPr>
            <a:normAutofit/>
          </a:bodyPr>
          <a:lstStyle/>
          <a:p>
            <a:r>
              <a:rPr lang="cs-CZ" sz="2800" dirty="0"/>
              <a:t>Portál je financován ministerstvem financí Ruské federace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49996C12-43DD-4479-86AF-1E361CD96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653" y="2403232"/>
            <a:ext cx="5906121" cy="4232030"/>
          </a:xfrm>
          <a:prstGeom prst="rect">
            <a:avLst/>
          </a:prstGeo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xmlns="" id="{86B9D723-11D3-4AB4-929E-E077C0D30052}"/>
              </a:ext>
            </a:extLst>
          </p:cNvPr>
          <p:cNvSpPr txBox="1">
            <a:spLocks/>
          </p:cNvSpPr>
          <p:nvPr/>
        </p:nvSpPr>
        <p:spPr>
          <a:xfrm>
            <a:off x="457198" y="2690446"/>
            <a:ext cx="2596663" cy="4117704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mbria"/>
              <a:buChar char="+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ambria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Char char="Ï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/>
              <a:buChar char="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ambria"/>
              <a:buChar char="=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/>
              <a:t>Portál nabízí online slovníky, knihovnu, pravidla ruské gramatiky, média a hry</a:t>
            </a:r>
          </a:p>
          <a:p>
            <a:r>
              <a:rPr lang="cs-CZ" sz="2800" dirty="0"/>
              <a:t>Ověřování slov</a:t>
            </a:r>
          </a:p>
        </p:txBody>
      </p:sp>
    </p:spTree>
    <p:extLst>
      <p:ext uri="{BB962C8B-B14F-4D97-AF65-F5344CB8AC3E}">
        <p14:creationId xmlns:p14="http://schemas.microsoft.com/office/powerpoint/2010/main" val="284640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D7ADCEA-96F9-4F80-9C11-70C59158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Arzamas</a:t>
            </a:r>
            <a:r>
              <a:rPr lang="cs-CZ" dirty="0"/>
              <a:t> </a:t>
            </a:r>
            <a:r>
              <a:rPr lang="cs-CZ" dirty="0" err="1"/>
              <a:t>Academy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A8F17D6-36A1-40FA-BAFC-E199C315E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2162908"/>
          </a:xfrm>
        </p:spPr>
        <p:txBody>
          <a:bodyPr>
            <a:normAutofit/>
          </a:bodyPr>
          <a:lstStyle/>
          <a:p>
            <a:r>
              <a:rPr lang="cs-CZ" sz="2800" dirty="0"/>
              <a:t>Obsah tvoří kurzy, časopis, události, dětská „pokoj“, zajímavá videa, rádio s ruskými hity</a:t>
            </a:r>
          </a:p>
          <a:p>
            <a:r>
              <a:rPr lang="cs-CZ" sz="2800" dirty="0"/>
              <a:t>Nabízí interaktivní přednášky, množství ruské literatury, fotografie, videa a historii vývoje ruštiny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7140DEC1-5546-4E36-B933-BB9A050C9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984" y="3488267"/>
            <a:ext cx="6975231" cy="326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0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677D0AB-D98C-4B3E-93A5-A54D73306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Академик</a:t>
            </a:r>
            <a:r>
              <a:rPr lang="cs-CZ" sz="4400" dirty="0"/>
              <a:t/>
            </a:r>
            <a:br>
              <a:rPr lang="cs-CZ" sz="4400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FC8ADEC-938C-4162-A835-C627589ED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643446" cy="1143000"/>
          </a:xfrm>
        </p:spPr>
        <p:txBody>
          <a:bodyPr>
            <a:normAutofit fontScale="85000" lnSpcReduction="10000"/>
          </a:bodyPr>
          <a:lstStyle/>
          <a:p>
            <a:r>
              <a:rPr lang="cs-CZ" sz="3300" dirty="0"/>
              <a:t>Soupis ruských slovníků</a:t>
            </a:r>
          </a:p>
          <a:p>
            <a:r>
              <a:rPr lang="cs-CZ" sz="3300" dirty="0"/>
              <a:t>Zaměření na různé profese: medicína, technika,..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F6A23A88-EDE9-4368-AAAA-83A1C785C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768" y="2766919"/>
            <a:ext cx="5726723" cy="395212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xmlns="" id="{DB46578C-7BD5-4078-8E9F-0E443CA3B73F}"/>
              </a:ext>
            </a:extLst>
          </p:cNvPr>
          <p:cNvSpPr txBox="1">
            <a:spLocks/>
          </p:cNvSpPr>
          <p:nvPr/>
        </p:nvSpPr>
        <p:spPr>
          <a:xfrm>
            <a:off x="457200" y="2538047"/>
            <a:ext cx="2625969" cy="4233746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mbria"/>
              <a:buChar char="+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ambria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Char char="Ï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/>
              <a:buChar char="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ambria"/>
              <a:buChar char="=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/>
              <a:t>Dvojjazyčné online slovníky</a:t>
            </a:r>
          </a:p>
          <a:p>
            <a:r>
              <a:rPr lang="cs-CZ" sz="2800" dirty="0"/>
              <a:t>Odkazy na ruské encyklopedie</a:t>
            </a:r>
          </a:p>
          <a:p>
            <a:r>
              <a:rPr lang="cs-CZ" sz="2800" dirty="0"/>
              <a:t>Vyhledávání knih</a:t>
            </a:r>
          </a:p>
        </p:txBody>
      </p:sp>
    </p:spTree>
    <p:extLst>
      <p:ext uri="{BB962C8B-B14F-4D97-AF65-F5344CB8AC3E}">
        <p14:creationId xmlns:p14="http://schemas.microsoft.com/office/powerpoint/2010/main" val="2019433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14B79CC-6788-4152-8C38-1CD72E1FF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>
                <a:effectLst/>
              </a:rPr>
              <a:t>Elektronické informační zdroje pro práci s češtinou</a:t>
            </a:r>
            <a:endParaRPr lang="cs-CZ" dirty="0"/>
          </a:p>
        </p:txBody>
      </p:sp>
      <p:sp>
        <p:nvSpPr>
          <p:cNvPr id="4" name="Šipka: doprava se zářezem 3">
            <a:extLst>
              <a:ext uri="{FF2B5EF4-FFF2-40B4-BE49-F238E27FC236}">
                <a16:creationId xmlns:a16="http://schemas.microsoft.com/office/drawing/2014/main" xmlns="" id="{80F37D98-7F7F-4E0B-B872-6C271C3012E5}"/>
              </a:ext>
            </a:extLst>
          </p:cNvPr>
          <p:cNvSpPr/>
          <p:nvPr/>
        </p:nvSpPr>
        <p:spPr>
          <a:xfrm>
            <a:off x="762001" y="2403228"/>
            <a:ext cx="2942492" cy="311247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xmlns="" id="{2DFE5239-F120-4E41-B447-4462080937B4}"/>
              </a:ext>
            </a:extLst>
          </p:cNvPr>
          <p:cNvSpPr txBox="1">
            <a:spLocks/>
          </p:cNvSpPr>
          <p:nvPr/>
        </p:nvSpPr>
        <p:spPr>
          <a:xfrm>
            <a:off x="1503483" y="3367442"/>
            <a:ext cx="2154116" cy="1122495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mbria"/>
              <a:buChar char="+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ambria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Char char="Ï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/>
              <a:buChar char="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ambria"/>
              <a:buChar char="=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/>
              <a:t>Rusko-česká slovníková databáze</a:t>
            </a:r>
          </a:p>
        </p:txBody>
      </p:sp>
      <p:sp>
        <p:nvSpPr>
          <p:cNvPr id="6" name="Šipka: doprava se zářezem 5">
            <a:extLst>
              <a:ext uri="{FF2B5EF4-FFF2-40B4-BE49-F238E27FC236}">
                <a16:creationId xmlns:a16="http://schemas.microsoft.com/office/drawing/2014/main" xmlns="" id="{40081C8A-86EE-4A9A-85F5-3883BBA22074}"/>
              </a:ext>
            </a:extLst>
          </p:cNvPr>
          <p:cNvSpPr/>
          <p:nvPr/>
        </p:nvSpPr>
        <p:spPr>
          <a:xfrm>
            <a:off x="3053859" y="2423740"/>
            <a:ext cx="2942492" cy="3065587"/>
          </a:xfrm>
          <a:prstGeom prst="notchedRightArrow">
            <a:avLst>
              <a:gd name="adj1" fmla="val 50000"/>
              <a:gd name="adj2" fmla="val 49402"/>
            </a:avLst>
          </a:prstGeom>
          <a:solidFill>
            <a:srgbClr val="B357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Šipka: doprava se zářezem 6">
            <a:extLst>
              <a:ext uri="{FF2B5EF4-FFF2-40B4-BE49-F238E27FC236}">
                <a16:creationId xmlns:a16="http://schemas.microsoft.com/office/drawing/2014/main" xmlns="" id="{49A8ADBF-A79A-444E-864B-088D868C0DDD}"/>
              </a:ext>
            </a:extLst>
          </p:cNvPr>
          <p:cNvSpPr/>
          <p:nvPr/>
        </p:nvSpPr>
        <p:spPr>
          <a:xfrm>
            <a:off x="5339860" y="2426672"/>
            <a:ext cx="2942492" cy="3065587"/>
          </a:xfrm>
          <a:prstGeom prst="notchedRightArrow">
            <a:avLst>
              <a:gd name="adj1" fmla="val 50000"/>
              <a:gd name="adj2" fmla="val 49402"/>
            </a:avLst>
          </a:prstGeom>
          <a:solidFill>
            <a:srgbClr val="BD6D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xmlns="" id="{0670E0AD-D7E3-468D-B4D3-A9DDA079500A}"/>
              </a:ext>
            </a:extLst>
          </p:cNvPr>
          <p:cNvSpPr txBox="1">
            <a:spLocks/>
          </p:cNvSpPr>
          <p:nvPr/>
        </p:nvSpPr>
        <p:spPr>
          <a:xfrm>
            <a:off x="3601912" y="3290515"/>
            <a:ext cx="2051538" cy="1132745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mbria"/>
              <a:buChar char="+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ambria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Char char="Ï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/>
              <a:buChar char="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ambria"/>
              <a:buChar char="=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dirty="0"/>
              <a:t>Databáze překladových ekvivalentů 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xmlns="" id="{F8A51A7F-ECBB-438E-A0C1-BF1C4985EED9}"/>
              </a:ext>
            </a:extLst>
          </p:cNvPr>
          <p:cNvSpPr txBox="1">
            <a:spLocks/>
          </p:cNvSpPr>
          <p:nvPr/>
        </p:nvSpPr>
        <p:spPr>
          <a:xfrm>
            <a:off x="5967040" y="3132982"/>
            <a:ext cx="2198080" cy="1591413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mbria"/>
              <a:buChar char="+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ambria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Char char="Ï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/>
              <a:buChar char="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ambria"/>
              <a:buChar char="=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/>
              <a:t>Nový encyklopedický slovník češtiny online</a:t>
            </a:r>
          </a:p>
        </p:txBody>
      </p:sp>
    </p:spTree>
    <p:extLst>
      <p:ext uri="{BB962C8B-B14F-4D97-AF65-F5344CB8AC3E}">
        <p14:creationId xmlns:p14="http://schemas.microsoft.com/office/powerpoint/2010/main" val="2210890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02A4FDE-7556-4B0C-BB60-3CECE79E6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>
                <a:effectLst/>
              </a:rPr>
              <a:t>Rusko-česká slovníková databáze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70E73B5-1B41-4A43-A4CD-FF7A0B7AE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324" y="1652953"/>
            <a:ext cx="8551984" cy="807549"/>
          </a:xfrm>
        </p:spPr>
        <p:txBody>
          <a:bodyPr>
            <a:normAutofit/>
          </a:bodyPr>
          <a:lstStyle/>
          <a:p>
            <a:r>
              <a:rPr lang="cs-CZ" sz="2800" dirty="0"/>
              <a:t>Databáze obsahuje i nová slova a slovní spojení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F93A3910-BF91-404F-BA72-DB324ED17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587" y="3851029"/>
            <a:ext cx="6215597" cy="290382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E248EEC8-30EF-4131-A842-7325C6BDE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462" y="2407749"/>
            <a:ext cx="6271846" cy="1337774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xmlns="" id="{68C487A4-97DE-46BB-BB11-3651239C68D4}"/>
              </a:ext>
            </a:extLst>
          </p:cNvPr>
          <p:cNvSpPr txBox="1">
            <a:spLocks/>
          </p:cNvSpPr>
          <p:nvPr/>
        </p:nvSpPr>
        <p:spPr>
          <a:xfrm>
            <a:off x="485324" y="2097593"/>
            <a:ext cx="2336387" cy="4760407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mbria"/>
              <a:buChar char="+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ambria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Char char="Ï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/>
              <a:buChar char="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ambria"/>
              <a:buChar char="=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/>
              <a:t>Obsaženy jsou i zdrobněliny, přechýlená podstatná jména, podstatná jména slovesná, vidové dvojice</a:t>
            </a:r>
          </a:p>
        </p:txBody>
      </p:sp>
    </p:spTree>
    <p:extLst>
      <p:ext uri="{BB962C8B-B14F-4D97-AF65-F5344CB8AC3E}">
        <p14:creationId xmlns:p14="http://schemas.microsoft.com/office/powerpoint/2010/main" val="1861154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572B126-4B6F-470D-889E-DFF8566EE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>
                <a:effectLst/>
              </a:rPr>
              <a:t>Databáze překladových ekvivalentů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110A62C-BFF6-45AB-97F9-8B66A2155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1940169"/>
          </a:xfrm>
        </p:spPr>
        <p:txBody>
          <a:bodyPr>
            <a:noAutofit/>
          </a:bodyPr>
          <a:lstStyle/>
          <a:p>
            <a:r>
              <a:rPr lang="cs-CZ" sz="2800" dirty="0"/>
              <a:t>Sbírka oboustranných česko-cizojazyčných slovníků</a:t>
            </a:r>
          </a:p>
          <a:p>
            <a:r>
              <a:rPr lang="cs-CZ" sz="2800" dirty="0"/>
              <a:t>Možnost nejlepšího překladu slov</a:t>
            </a:r>
          </a:p>
          <a:p>
            <a:r>
              <a:rPr lang="cs-CZ" sz="2800" dirty="0"/>
              <a:t>Nabízí možnost vyhledávání synonym</a:t>
            </a:r>
          </a:p>
          <a:p>
            <a:r>
              <a:rPr lang="cs-CZ" sz="2800" dirty="0"/>
              <a:t>Překlad slova je setříděn podle frekvence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D6F37030-0E6C-4177-A454-795D9DFE7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543" y="3645878"/>
            <a:ext cx="6136120" cy="3069384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xmlns="" id="{925D44B9-3D54-438B-975B-DD24E462ACB4}"/>
              </a:ext>
            </a:extLst>
          </p:cNvPr>
          <p:cNvSpPr txBox="1">
            <a:spLocks/>
          </p:cNvSpPr>
          <p:nvPr/>
        </p:nvSpPr>
        <p:spPr>
          <a:xfrm>
            <a:off x="457200" y="3645878"/>
            <a:ext cx="2480343" cy="2919046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mbria"/>
              <a:buChar char="+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ambria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Char char="Ï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/>
              <a:buChar char="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ambria"/>
              <a:buChar char="=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/>
              <a:t>Slovník umožňuje hledat i víceslovné výrazy</a:t>
            </a:r>
          </a:p>
        </p:txBody>
      </p:sp>
    </p:spTree>
    <p:extLst>
      <p:ext uri="{BB962C8B-B14F-4D97-AF65-F5344CB8AC3E}">
        <p14:creationId xmlns:p14="http://schemas.microsoft.com/office/powerpoint/2010/main" val="1851131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EA2556A-EB27-41F7-B216-6A00FABBD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>
                <a:effectLst/>
              </a:rPr>
              <a:t>Nový encyklopedický slovník češtiny online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C8CD992-F524-4B80-9AF1-FCBCECCDB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569569" cy="1143000"/>
          </a:xfrm>
        </p:spPr>
        <p:txBody>
          <a:bodyPr>
            <a:normAutofit/>
          </a:bodyPr>
          <a:lstStyle/>
          <a:p>
            <a:r>
              <a:rPr lang="cs-CZ" sz="2800" dirty="0"/>
              <a:t>Zabývá se otázkou struktury, fungování a vývoje češtiny v psané i mluvené formě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7BF95C86-47F0-46DF-8BF1-051080024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115" y="2772507"/>
            <a:ext cx="6241885" cy="3856145"/>
          </a:xfrm>
          <a:prstGeom prst="rect">
            <a:avLst/>
          </a:prstGeo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xmlns="" id="{D74AA990-E6F8-4D2D-8A36-6C8CF44A82C2}"/>
              </a:ext>
            </a:extLst>
          </p:cNvPr>
          <p:cNvSpPr txBox="1">
            <a:spLocks/>
          </p:cNvSpPr>
          <p:nvPr/>
        </p:nvSpPr>
        <p:spPr>
          <a:xfrm>
            <a:off x="457199" y="2684585"/>
            <a:ext cx="2491155" cy="4038600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mbria"/>
              <a:buChar char="+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ambria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Char char="Ï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/>
              <a:buChar char="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ambria"/>
              <a:buChar char="=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/>
              <a:t>Obsahuje 1568 hesel vysvětlujících přes 7 000 lingvistických termínů</a:t>
            </a:r>
          </a:p>
          <a:p>
            <a:r>
              <a:rPr lang="cs-CZ" sz="2800" dirty="0"/>
              <a:t>Nabízí tematické vyhledávání</a:t>
            </a:r>
          </a:p>
        </p:txBody>
      </p:sp>
    </p:spTree>
    <p:extLst>
      <p:ext uri="{BB962C8B-B14F-4D97-AF65-F5344CB8AC3E}">
        <p14:creationId xmlns:p14="http://schemas.microsoft.com/office/powerpoint/2010/main" val="39138175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lligraphy">
  <a:themeElements>
    <a:clrScheme name="Calligraphy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Calligraphy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lligraph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300000"/>
              </a:schemeClr>
            </a:gs>
            <a:gs pos="72000">
              <a:schemeClr val="phClr">
                <a:tint val="100000"/>
                <a:shade val="100000"/>
                <a:hueMod val="100000"/>
                <a:satMod val="100000"/>
              </a:schemeClr>
            </a:gs>
            <a:gs pos="81000">
              <a:schemeClr val="phClr">
                <a:tint val="98000"/>
                <a:shade val="100000"/>
                <a:hueMod val="100000"/>
                <a:satMod val="15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39000"/>
                <a:hueMod val="100000"/>
                <a:satMod val="150000"/>
              </a:schemeClr>
              <a:schemeClr val="phClr">
                <a:tint val="90000"/>
                <a:shade val="100000"/>
                <a:hueMod val="10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Calligraphy</Template>
  <TotalTime>1602</TotalTime>
  <Words>257</Words>
  <Application>Microsoft Office PowerPoint</Application>
  <PresentationFormat>Předvádění na obrazovce (4:3)</PresentationFormat>
  <Paragraphs>51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</vt:lpstr>
      <vt:lpstr>华文行楷</vt:lpstr>
      <vt:lpstr>Wingdings 2</vt:lpstr>
      <vt:lpstr>Calligraphy</vt:lpstr>
      <vt:lpstr> Elektronické informační zdroje pro práci s ruštinou/češtinou/dalšími jazyky</vt:lpstr>
      <vt:lpstr>Elektronické informační zdroje pro práci s ruštinou</vt:lpstr>
      <vt:lpstr>Gramota.ru </vt:lpstr>
      <vt:lpstr>Arzamas Academy</vt:lpstr>
      <vt:lpstr>Академик </vt:lpstr>
      <vt:lpstr>Elektronické informační zdroje pro práci s češtinou</vt:lpstr>
      <vt:lpstr>Rusko-česká slovníková databáze</vt:lpstr>
      <vt:lpstr>Databáze překladových ekvivalentů</vt:lpstr>
      <vt:lpstr>Nový encyklopedický slovník češtiny online</vt:lpstr>
      <vt:lpstr>Elektronické informační zdroje pro práci s ukrajinštinou</vt:lpstr>
      <vt:lpstr>Zdroje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Nikola</dc:creator>
  <cp:lastModifiedBy>Bobrzykova</cp:lastModifiedBy>
  <cp:revision>16</cp:revision>
  <dcterms:created xsi:type="dcterms:W3CDTF">2014-09-16T21:31:33Z</dcterms:created>
  <dcterms:modified xsi:type="dcterms:W3CDTF">2018-12-06T10:28:00Z</dcterms:modified>
</cp:coreProperties>
</file>