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2" y="1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B8B9-96A7-4422-A295-00C6B7E9D42D}" type="datetimeFigureOut">
              <a:rPr lang="cs-CZ" smtClean="0"/>
              <a:t>04.12.2018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0DC9-EA03-4643-956D-AD44C65D13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319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B8B9-96A7-4422-A295-00C6B7E9D42D}" type="datetimeFigureOut">
              <a:rPr lang="cs-CZ" smtClean="0"/>
              <a:t>04.12.2018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0DC9-EA03-4643-956D-AD44C65D13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87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B8B9-96A7-4422-A295-00C6B7E9D42D}" type="datetimeFigureOut">
              <a:rPr lang="cs-CZ" smtClean="0"/>
              <a:t>04.12.2018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0DC9-EA03-4643-956D-AD44C65D13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433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B8B9-96A7-4422-A295-00C6B7E9D42D}" type="datetimeFigureOut">
              <a:rPr lang="cs-CZ" smtClean="0"/>
              <a:t>04.12.2018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0DC9-EA03-4643-956D-AD44C65D13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83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B8B9-96A7-4422-A295-00C6B7E9D42D}" type="datetimeFigureOut">
              <a:rPr lang="cs-CZ" smtClean="0"/>
              <a:t>04.12.2018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0DC9-EA03-4643-956D-AD44C65D13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504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B8B9-96A7-4422-A295-00C6B7E9D42D}" type="datetimeFigureOut">
              <a:rPr lang="cs-CZ" smtClean="0"/>
              <a:t>04.12.2018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0DC9-EA03-4643-956D-AD44C65D13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148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B8B9-96A7-4422-A295-00C6B7E9D42D}" type="datetimeFigureOut">
              <a:rPr lang="cs-CZ" smtClean="0"/>
              <a:t>04.12.2018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0DC9-EA03-4643-956D-AD44C65D13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425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B8B9-96A7-4422-A295-00C6B7E9D42D}" type="datetimeFigureOut">
              <a:rPr lang="cs-CZ" smtClean="0"/>
              <a:t>04.12.2018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0DC9-EA03-4643-956D-AD44C65D13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070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B8B9-96A7-4422-A295-00C6B7E9D42D}" type="datetimeFigureOut">
              <a:rPr lang="cs-CZ" smtClean="0"/>
              <a:t>04.12.2018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0DC9-EA03-4643-956D-AD44C65D13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29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B8B9-96A7-4422-A295-00C6B7E9D42D}" type="datetimeFigureOut">
              <a:rPr lang="cs-CZ" smtClean="0"/>
              <a:t>04.12.2018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0DC9-EA03-4643-956D-AD44C65D13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427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B8B9-96A7-4422-A295-00C6B7E9D42D}" type="datetimeFigureOut">
              <a:rPr lang="cs-CZ" smtClean="0"/>
              <a:t>04.12.2018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0DC9-EA03-4643-956D-AD44C65D13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972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8B8B9-96A7-4422-A295-00C6B7E9D42D}" type="datetimeFigureOut">
              <a:rPr lang="cs-CZ" smtClean="0"/>
              <a:t>04.12.2018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80DC9-EA03-4643-956D-AD44C65D13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588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25500" y="365125"/>
            <a:ext cx="10528300" cy="5870575"/>
          </a:xfrm>
        </p:spPr>
        <p:txBody>
          <a:bodyPr>
            <a:normAutofit/>
          </a:bodyPr>
          <a:lstStyle/>
          <a:p>
            <a:pPr algn="ctr"/>
            <a:r>
              <a:rPr lang="cs-CZ" sz="6600" b="1" dirty="0" smtClean="0">
                <a:solidFill>
                  <a:schemeClr val="accent2">
                    <a:lumMod val="50000"/>
                  </a:schemeClr>
                </a:solidFill>
              </a:rPr>
              <a:t>JAZYK A LINGVISTIKA</a:t>
            </a:r>
            <a:endParaRPr lang="cs-CZ" sz="66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166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V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ÝZ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NAM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Y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POJMU JA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ZY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KA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1) LANGUE 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- jazyk chápeme jako systém znaků, jež jsou použitelné pro komunikaci.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Je to abstraktní systém jazykových jednotek znakové povahy a pravidel jejich užívání, včetně normy, modelů tohoto užívání.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2) PAROLE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– jazyk chápeme jako projevy nebo promluvy, jimiž vyjadřujeme své postoje k okolí.. Jedná se o manifestaci </a:t>
            </a:r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</a:rPr>
              <a:t>langue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3) LANGAGE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– jazyk chápeme jako lidskou schopnost zvládnutí systému zvuků v praxi (v promluvách). Je to vlastně řeč, obecná schopnost jazyka umožňující realizaci v mluvě. Dochází tak ke spojení </a:t>
            </a:r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</a:rPr>
              <a:t>langue+parol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*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58012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ZNAK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Zvuková nebo grafická značka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Každý znak je součástí určitého systému (znakový systém)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Užitím znaků předáváme informace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Je předem „dohodnutý, nemůžeme ho zaměňovat (např. barvy na semaforu, dopravní značky)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Znaky mají tendenci se vyvíjet. Rozlišujeme:</a:t>
            </a:r>
          </a:p>
          <a:p>
            <a:pPr marL="514350" indent="-514350">
              <a:buAutoNum type="alphaLcParenR"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Relativně stabilní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M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orseova abeceda)</a:t>
            </a:r>
          </a:p>
          <a:p>
            <a:pPr marL="514350" indent="-514350">
              <a:buAutoNum type="alphaLcParenR"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Neustále se měnící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(živé přirozené jazyky)</a:t>
            </a:r>
          </a:p>
          <a:p>
            <a:pPr marL="514350" indent="-514350">
              <a:buAutoNum type="alphaLcParenR"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Institucionálně měněny čas od času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(systém dopravních značek)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990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Charles </a:t>
            </a:r>
            <a:r>
              <a:rPr lang="cs-CZ" b="1" dirty="0" err="1" smtClean="0">
                <a:solidFill>
                  <a:schemeClr val="accent2">
                    <a:lumMod val="50000"/>
                  </a:schemeClr>
                </a:solidFill>
              </a:rPr>
              <a:t>Sanders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2">
                    <a:lumMod val="50000"/>
                  </a:schemeClr>
                </a:solidFill>
              </a:rPr>
              <a:t>Pierce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 a jeho pojetí </a:t>
            </a:r>
            <a:r>
              <a:rPr lang="cs-CZ" b="1" i="1" dirty="0" smtClean="0">
                <a:solidFill>
                  <a:schemeClr val="accent2">
                    <a:lumMod val="50000"/>
                  </a:schemeClr>
                </a:solidFill>
              </a:rPr>
              <a:t>triadické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znaku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Americký filosof a logik, který tvrdil, že nestačí, aby něco (znak) stálo na místě něčeho jiného (označovaného předmětu). Je nezbytné, aby někdo (interpret) takový vztah patřičně chápal. Bez interpreta není žádný znak.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Rozlišujeme 3 typy znaků: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IKONY – všechny znaky založeny na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vztahu podobnosti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s označovaným předmětem (obrazy, fotografie, diagramy, mapy, chemické vzorce…)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INDEXY – všechny znaky, které spojuje s označovaným předmětem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vztah souvislosti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(stopy v písku)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SYMBOLY – znaky, které s označovaným předmětem spojuje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konvence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(chemické, matematické a logické symboly, symboly užívané v umění, náboženství…)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025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Ferdinand de </a:t>
            </a:r>
            <a:r>
              <a:rPr lang="cs-CZ" b="1" dirty="0" err="1" smtClean="0">
                <a:solidFill>
                  <a:schemeClr val="accent2">
                    <a:lumMod val="50000"/>
                  </a:schemeClr>
                </a:solidFill>
              </a:rPr>
              <a:t>Saussure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 a jeho pojetí znaku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Švýcarský lingvista. Autor díla „</a:t>
            </a:r>
            <a:r>
              <a:rPr lang="cs-CZ" i="1" dirty="0" smtClean="0">
                <a:solidFill>
                  <a:schemeClr val="accent2">
                    <a:lumMod val="50000"/>
                  </a:schemeClr>
                </a:solidFill>
              </a:rPr>
              <a:t>Kurz obecné lingvistiky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“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Dle </a:t>
            </a:r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</a:rPr>
              <a:t>Saussera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jazyk chápeme jako systém, jednotlivé prvky jazyka nelze studovat odděleně od ostatních.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Znak (</a:t>
            </a:r>
            <a:r>
              <a:rPr lang="cs-CZ" b="1" dirty="0" err="1" smtClean="0">
                <a:solidFill>
                  <a:schemeClr val="accent2">
                    <a:lumMod val="50000"/>
                  </a:schemeClr>
                </a:solidFill>
              </a:rPr>
              <a:t>signe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)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se skládá ze dvou neoddělitelných složek:</a:t>
            </a:r>
          </a:p>
          <a:p>
            <a:pPr marL="0" indent="0">
              <a:buNone/>
            </a:pPr>
            <a:r>
              <a:rPr lang="cs-CZ" b="1" i="1" dirty="0" smtClean="0">
                <a:solidFill>
                  <a:schemeClr val="accent2">
                    <a:lumMod val="50000"/>
                  </a:schemeClr>
                </a:solidFill>
              </a:rPr>
              <a:t>1) Označující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(</a:t>
            </a:r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</a:rPr>
              <a:t>signifikant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, akustický obraz)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Př. Dům – použijeme tři písmena, akustický obraz tohoto slova máme uložen v mysli</a:t>
            </a:r>
          </a:p>
          <a:p>
            <a:pPr marL="0" indent="0">
              <a:buNone/>
            </a:pPr>
            <a:r>
              <a:rPr lang="cs-CZ" b="1" i="1" dirty="0" smtClean="0">
                <a:solidFill>
                  <a:schemeClr val="accent2">
                    <a:lumMod val="50000"/>
                  </a:schemeClr>
                </a:solidFill>
              </a:rPr>
              <a:t>2) Označované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</a:rPr>
              <a:t>signifie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, koncept) a tato tři písmena se jako celek vztahují k určitému pojmu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27979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Ferdinand de </a:t>
            </a:r>
            <a:r>
              <a:rPr lang="cs-CZ" b="1" dirty="0" err="1" smtClean="0">
                <a:solidFill>
                  <a:schemeClr val="accent2">
                    <a:lumMod val="50000"/>
                  </a:schemeClr>
                </a:solidFill>
              </a:rPr>
              <a:t>Saussure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 a jeho pojetí znaku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3 základní vlastnosti jazykového znaku: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Lineárnost  - jednotlivé znaky v mluveném i psaném textu lze řadit výhradně jeden za druhým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Arbitrárnost – mezi oběma základními složkami jazykového znaku neexistuje žádný logický vztah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Diskontinuita – zatímco svět, který nás obklopuje, je v našem mozku registrován jako kontinuum, jazykový znak označuje přesně ohraničený úsek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755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Ferdinand de </a:t>
            </a:r>
            <a:r>
              <a:rPr lang="cs-CZ" b="1" dirty="0" err="1" smtClean="0">
                <a:solidFill>
                  <a:schemeClr val="accent2">
                    <a:lumMod val="50000"/>
                  </a:schemeClr>
                </a:solidFill>
              </a:rPr>
              <a:t>Saussure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 a jeho pojetí znaku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0" y="2094706"/>
            <a:ext cx="3276600" cy="2009775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9750" y="2211388"/>
            <a:ext cx="4845050" cy="225468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925" y="3779837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515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VĚDECKÉ DISCIPLÍNY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Sémiotika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– obecná nauka o znacích a jejich užití v jazyce i mimo něj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Syntaktika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– sémiotická syntax, disciplína studující oblast vztahů mezi znaky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Sémantika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– lingvistická disciplína, která studuje význam jazykových jednotek, znaků a jejich řetězů v systému i při jejich užití; zabývá se významovou stránkou jazykových jednotek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Pragmatika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– oblast lingvistiky, která studuje jazyk z hlediska úzu, tzn. Hranic, funkcí, způsobů a účinků na uživatele. Zvláště se zřetelem ke kontextu, situaci či znalosti světa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667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KOMUNIKAČNÍ PROCES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Každý přirozený jazyk slouží členům příslušného jazykového společenství především k dorozumívání, jinými slovy ke vzájemnému předávání či sdělování informací.</a:t>
            </a:r>
          </a:p>
          <a:p>
            <a:pPr>
              <a:buFontTx/>
              <a:buChar char="-"/>
            </a:pPr>
            <a:endParaRPr lang="cs-CZ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Člověk a živá příroda mají k dispozici celou řadu nástrojů a prostředků, které k přenosu informací slouží.</a:t>
            </a:r>
          </a:p>
          <a:p>
            <a:pPr marL="0" indent="0">
              <a:buNone/>
            </a:pPr>
            <a:endParaRPr lang="cs-CZ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Všem je společné především to, že tvoří určitý systém znaků nebo signálů, které něco znamenají (jsou za nimi ukryty jisté významy či informace).*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3178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KOMUNIKAČNÍ PROCES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Nejrozvinutějším dorozumívacím systémem je ovšem přirozený jazyk. Od ostatních se liší: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nesrovnatelně bohatším inventářem znaků (slov)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jejich strukturou (specifickým rysem lidské řeči je tzv. „</a:t>
            </a:r>
            <a:r>
              <a:rPr lang="cs-CZ" b="1" i="1" dirty="0" smtClean="0">
                <a:solidFill>
                  <a:schemeClr val="accent2">
                    <a:lumMod val="50000"/>
                  </a:schemeClr>
                </a:solidFill>
              </a:rPr>
              <a:t>dvojí artikulace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“ – výpověď se dá rozdělit do slov a slova dále do hlásek)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m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ožností jejich kombinací (do vět)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endParaRPr lang="cs-CZ" dirty="0" smtClean="0"/>
          </a:p>
          <a:p>
            <a:pPr marL="514350" indent="-51435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4953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KOMUNIKAČNÍ PROCES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Obecně se dorozumívacími prostředky a jejich používáním zabývá teorie komunikace. Ta nabízí obecné schéma komunikačního procesu: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Ve </a:t>
            </a:r>
            <a:r>
              <a:rPr lang="cs-CZ" b="1" i="1" dirty="0" smtClean="0">
                <a:solidFill>
                  <a:schemeClr val="accent2">
                    <a:lumMod val="50000"/>
                  </a:schemeClr>
                </a:solidFill>
              </a:rPr>
              <a:t>zdroji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informace se její obsah kóduje podle pravidel příslušného </a:t>
            </a:r>
            <a:r>
              <a:rPr lang="cs-CZ" b="1" i="1" dirty="0" smtClean="0">
                <a:solidFill>
                  <a:schemeClr val="accent2">
                    <a:lumMod val="50000"/>
                  </a:schemeClr>
                </a:solidFill>
              </a:rPr>
              <a:t>kódu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a v takto zakódované podobě pak přechází ve formě </a:t>
            </a:r>
            <a:r>
              <a:rPr lang="cs-CZ" b="1" i="1" dirty="0" smtClean="0">
                <a:solidFill>
                  <a:schemeClr val="accent2">
                    <a:lumMod val="50000"/>
                  </a:schemeClr>
                </a:solidFill>
              </a:rPr>
              <a:t>signálů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(fyzická substance + energie) určitým </a:t>
            </a:r>
            <a:r>
              <a:rPr lang="cs-CZ" b="1" i="1" dirty="0" smtClean="0">
                <a:solidFill>
                  <a:schemeClr val="accent2">
                    <a:lumMod val="50000"/>
                  </a:schemeClr>
                </a:solidFill>
              </a:rPr>
              <a:t>kanálem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(cestou) směrem od zdroje k </a:t>
            </a:r>
            <a:r>
              <a:rPr lang="cs-CZ" b="1" i="1" dirty="0" smtClean="0">
                <a:solidFill>
                  <a:schemeClr val="accent2">
                    <a:lumMod val="50000"/>
                  </a:schemeClr>
                </a:solidFill>
              </a:rPr>
              <a:t>příjemci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, kde se pak dekóduje (za signály fyzikální povahy se zpětně dosazuje původní význam). Těmto obecným pojmům a termínům odpovídají u různých dorozumívacích systémů různé konkrétní pojmy.*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515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FUNKCE JAZYKA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Již Aristoteles tvrdil, že základní funkce jazyka spočívá ve vyjadřování myšlenek. Později ale s rozvojem lingvistiky jako vědy začali různí lingvisté přiřazovat jazyku jiné funkce.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- Za nejzákladnější funkci jazyka se považuje funkce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dorozumívací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(sdělovací).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- Aby jazyk mohl plnit funkci dorozumívacího prostředku, je nutné splnit řadu podmínek.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- Nutným předpokladem je to, aby mluvčí a posluchač ovládali stejný jazyk (kód), protože různé jazyky kódují jeden a týž obsah různým způsobem, tzn., že dosazují za týž obsah (význam) různá slova (věty).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848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FUNKCE JAZYKA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Dorozumívací funkce (komunikativní)*: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a) Konativní funkce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b) Referenční funkce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c) Fatická funkce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d) Expresivní funkce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e) Poetická funkce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f) Metajazyková funkce*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2) Pojmenovávací funkce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3) Kognitivní funkce (poznávací)*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130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MLUVENÁ A PSANÁ PODOBA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Všechny funkce se týkají zejména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mluvené podoby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jazyka.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Psaná podoba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může některé z nich plnit stejně dobře, jiné jen v omezené míře. Psaná podoba má však jednu specifickou a důležitou funkci: na rozdíl od mluvené podoby je schopna uchovávat informace a přenášet je na značné vzdálenosti v prostoru a čase.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656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MLUVENÁ A PSANÁ PODOBA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Primární podoba je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podoba mluvená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, která se rozvíjela postupně spolu s člověkem od samých počátků jeho existence, tedy po dobu několika miliónů let, stala se jedním z nejdůležitějších příznaků, kterými se člověk odlišil od ostatní živé přírody.</a:t>
            </a:r>
          </a:p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Sekundární podoba je podoba psaná.. Objevila se poměrně nedávno. Písmo vzniklo přibližně před pěti tisíci lety. Navíc bylo jeho užívání zpočátku omezeno na několik málo starověkých civilizací a v nich na omezený počet jedinců.*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526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VÝZNAMY POJMU JAZYKA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Švýcarský lingvista Ferdinand De </a:t>
            </a:r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</a:rPr>
              <a:t>Saussure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tvrdí, že existují 3 základní významy pojmu jazyk.</a:t>
            </a: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Jazyk ve smyslu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LANGUE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[</a:t>
            </a:r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</a:rPr>
              <a:t>láng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]</a:t>
            </a:r>
            <a:endParaRPr lang="cs-CZ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Jazyk ve smyslu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PAROLE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[</a:t>
            </a:r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</a:rPr>
              <a:t>parol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]</a:t>
            </a:r>
            <a:endParaRPr lang="cs-CZ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Jazyk ve smyslu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LANGAGE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[</a:t>
            </a:r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</a:rPr>
              <a:t>langáž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]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6834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1084</Words>
  <Application>Microsoft Office PowerPoint</Application>
  <PresentationFormat>Širokoúhlá obrazovka</PresentationFormat>
  <Paragraphs>80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JAZYK A LINGVISTIKA</vt:lpstr>
      <vt:lpstr>KOMUNIKAČNÍ PROCES</vt:lpstr>
      <vt:lpstr>KOMUNIKAČNÍ PROCES</vt:lpstr>
      <vt:lpstr>KOMUNIKAČNÍ PROCES</vt:lpstr>
      <vt:lpstr>FUNKCE JAZYKA</vt:lpstr>
      <vt:lpstr>FUNKCE JAZYKA</vt:lpstr>
      <vt:lpstr>MLUVENÁ A PSANÁ PODOBA</vt:lpstr>
      <vt:lpstr>MLUVENÁ A PSANÁ PODOBA</vt:lpstr>
      <vt:lpstr>VÝZNAMY POJMU JAZYKA</vt:lpstr>
      <vt:lpstr>VÝZNAMY POJMU JAZYKA</vt:lpstr>
      <vt:lpstr>ZNAK</vt:lpstr>
      <vt:lpstr>Charles Sanders Pierce a jeho pojetí triadické znaku</vt:lpstr>
      <vt:lpstr>Ferdinand de Saussure a jeho pojetí znaku</vt:lpstr>
      <vt:lpstr>Ferdinand de Saussure a jeho pojetí znaku</vt:lpstr>
      <vt:lpstr>Ferdinand de Saussure a jeho pojetí znaku</vt:lpstr>
      <vt:lpstr>VĚDECKÉ DISCIPLÍNY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JAZYK A LINGVISTIKA</dc:title>
  <dc:creator>Bobrzykova</dc:creator>
  <cp:lastModifiedBy>Bobrzykova</cp:lastModifiedBy>
  <cp:revision>18</cp:revision>
  <dcterms:created xsi:type="dcterms:W3CDTF">2018-12-04T10:45:59Z</dcterms:created>
  <dcterms:modified xsi:type="dcterms:W3CDTF">2018-12-04T14:18:42Z</dcterms:modified>
</cp:coreProperties>
</file>