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66"/>
    <a:srgbClr val="FF99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6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0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93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39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73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8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12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63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22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44C42-C85C-47AF-ABC3-A7CAED0CE4A0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1068-B43D-4D93-99B9-E7B77AD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0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65200" y="365125"/>
            <a:ext cx="10388600" cy="55149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SYSTÉM A STRUKTURA JAZYKA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61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PRAŽSKÁ ŠKOLA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Trvalým přínosem pro moderní lingvistiku byly zejména </a:t>
            </a:r>
            <a:r>
              <a:rPr lang="cs-CZ" dirty="0" err="1" smtClean="0">
                <a:solidFill>
                  <a:srgbClr val="002060"/>
                </a:solidFill>
              </a:rPr>
              <a:t>Mathesiova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b="1" i="1" dirty="0" smtClean="0">
                <a:solidFill>
                  <a:srgbClr val="002060"/>
                </a:solidFill>
              </a:rPr>
              <a:t>teorie o aktuálním větném členění</a:t>
            </a:r>
            <a:r>
              <a:rPr lang="cs-CZ" dirty="0" smtClean="0">
                <a:solidFill>
                  <a:srgbClr val="002060"/>
                </a:solidFill>
              </a:rPr>
              <a:t>, Skaličkova </a:t>
            </a:r>
            <a:r>
              <a:rPr lang="cs-CZ" b="1" i="1" dirty="0" smtClean="0">
                <a:solidFill>
                  <a:srgbClr val="002060"/>
                </a:solidFill>
              </a:rPr>
              <a:t>jazyková typologie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Trubeckého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i="1" dirty="0" smtClean="0">
                <a:solidFill>
                  <a:srgbClr val="002060"/>
                </a:solidFill>
              </a:rPr>
              <a:t>fonologie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Jakobsonova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b="1" i="1" dirty="0" smtClean="0">
                <a:solidFill>
                  <a:srgbClr val="002060"/>
                </a:solidFill>
              </a:rPr>
              <a:t>teorie </a:t>
            </a:r>
            <a:r>
              <a:rPr lang="cs-CZ" b="1" i="1" dirty="0" err="1" smtClean="0">
                <a:solidFill>
                  <a:srgbClr val="002060"/>
                </a:solidFill>
              </a:rPr>
              <a:t>příznakovosti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(známá též jako </a:t>
            </a:r>
            <a:r>
              <a:rPr lang="cs-CZ" b="1" i="1" dirty="0" err="1" smtClean="0">
                <a:solidFill>
                  <a:srgbClr val="002060"/>
                </a:solidFill>
              </a:rPr>
              <a:t>binarismus</a:t>
            </a:r>
            <a:r>
              <a:rPr lang="cs-CZ" dirty="0" smtClean="0">
                <a:solidFill>
                  <a:srgbClr val="002060"/>
                </a:solidFill>
              </a:rPr>
              <a:t>).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36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KODAŇSKÁ ŠKOLA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Vznikla později než pražské škola.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Hlavním představitelem byl </a:t>
            </a:r>
            <a:r>
              <a:rPr lang="cs-CZ" b="1" dirty="0" smtClean="0">
                <a:solidFill>
                  <a:srgbClr val="002060"/>
                </a:solidFill>
              </a:rPr>
              <a:t>Louis Hjelmslev</a:t>
            </a:r>
            <a:r>
              <a:rPr lang="cs-CZ" dirty="0" smtClean="0">
                <a:solidFill>
                  <a:srgbClr val="002060"/>
                </a:solidFill>
              </a:rPr>
              <a:t>. Ten se ve své </a:t>
            </a:r>
            <a:r>
              <a:rPr lang="cs-CZ" b="1" i="1" dirty="0" err="1" smtClean="0">
                <a:solidFill>
                  <a:srgbClr val="002060"/>
                </a:solidFill>
              </a:rPr>
              <a:t>glosémantice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pokusil vytvořit s použitím logiky a matematiky abstraktní teorii, kterou by bylo možno použít při rozboru kteréhokoliv přirozeného jazyka, případně i jiných sémiologických systémů. Přínosné je jeho rozpracování pojmu a termínu </a:t>
            </a:r>
            <a:r>
              <a:rPr lang="cs-CZ" b="1" i="1" dirty="0" smtClean="0">
                <a:solidFill>
                  <a:srgbClr val="002060"/>
                </a:solidFill>
              </a:rPr>
              <a:t>metajazyk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73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AMERICKÝ STRUKTURALISMUS (DESKRIPTIVISMUS)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Od evropského strukturalismu se odlišoval zejména důrazem na antropologii.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Hlavními představiteli byli: </a:t>
            </a:r>
            <a:r>
              <a:rPr lang="cs-CZ" b="1" dirty="0" smtClean="0">
                <a:solidFill>
                  <a:srgbClr val="002060"/>
                </a:solidFill>
              </a:rPr>
              <a:t>Edward </a:t>
            </a:r>
            <a:r>
              <a:rPr lang="cs-CZ" b="1" dirty="0" err="1" smtClean="0">
                <a:solidFill>
                  <a:srgbClr val="002060"/>
                </a:solidFill>
              </a:rPr>
              <a:t>Sapir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b="1" dirty="0" smtClean="0">
                <a:solidFill>
                  <a:srgbClr val="002060"/>
                </a:solidFill>
              </a:rPr>
              <a:t>Leonard </a:t>
            </a:r>
            <a:r>
              <a:rPr lang="cs-CZ" b="1" dirty="0" err="1" smtClean="0">
                <a:solidFill>
                  <a:srgbClr val="002060"/>
                </a:solidFill>
              </a:rPr>
              <a:t>Bloomfield</a:t>
            </a:r>
            <a:r>
              <a:rPr lang="cs-CZ" dirty="0" smtClean="0">
                <a:solidFill>
                  <a:srgbClr val="002060"/>
                </a:solidFill>
              </a:rPr>
              <a:t>. Kromě studia anglického jazyka se také zaměřili na studium indiánských jazyků. S tím souvisí fakt, že u nich převažuje hledisko synchronní (u indiánských jazyků, které neznaly písmo, se nedochovaly texty, proto ani nebylo možné zkoumat jejich starší podobu a jejich vývoj.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444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AMERICKÝ STRUKTURALISMUS (DESKRIPTIVISMUS)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Dalším charakteristickým znakem deskriptivismu je důraz na zkoumání jazykové formy a odhlédnutí od lexikálního obsahu (sémantiky /významu), a také snaha aplikovat matematické metody při výzkumu jazyka.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Trvalým přínosem je tzv. </a:t>
            </a:r>
            <a:r>
              <a:rPr lang="cs-CZ" b="1" i="1" dirty="0" smtClean="0">
                <a:solidFill>
                  <a:srgbClr val="002060"/>
                </a:solidFill>
              </a:rPr>
              <a:t>teorie bezprostředních složek, </a:t>
            </a:r>
            <a:r>
              <a:rPr lang="cs-CZ" dirty="0" smtClean="0">
                <a:solidFill>
                  <a:srgbClr val="002060"/>
                </a:solidFill>
              </a:rPr>
              <a:t>kterou později využil </a:t>
            </a:r>
            <a:r>
              <a:rPr lang="cs-CZ" b="1" dirty="0" err="1" smtClean="0">
                <a:solidFill>
                  <a:srgbClr val="002060"/>
                </a:solidFill>
              </a:rPr>
              <a:t>Naom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Chom</a:t>
            </a:r>
            <a:r>
              <a:rPr lang="cs-CZ" dirty="0" err="1" smtClean="0">
                <a:solidFill>
                  <a:srgbClr val="002060"/>
                </a:solidFill>
              </a:rPr>
              <a:t>sky</a:t>
            </a:r>
            <a:r>
              <a:rPr lang="cs-CZ" dirty="0" smtClean="0">
                <a:solidFill>
                  <a:srgbClr val="002060"/>
                </a:solidFill>
              </a:rPr>
              <a:t> ve své </a:t>
            </a:r>
            <a:r>
              <a:rPr lang="cs-CZ" b="1" i="1" dirty="0" smtClean="0">
                <a:solidFill>
                  <a:srgbClr val="002060"/>
                </a:solidFill>
              </a:rPr>
              <a:t>Generativní gramatice</a:t>
            </a:r>
            <a:endParaRPr lang="cs-CZ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MODERNÍ POMEZNÍ DICIPLÍNY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Až do 60. let 20. století měl v lingvistice dominantní postavení strukturalismus. A v Evropě si značný vliv udržuje až do současnosti.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Již od 50. let lze pozorovat v lingvistice přesun k tzv. </a:t>
            </a:r>
            <a:r>
              <a:rPr lang="cs-CZ" b="1" i="1" dirty="0" smtClean="0">
                <a:solidFill>
                  <a:srgbClr val="002060"/>
                </a:solidFill>
              </a:rPr>
              <a:t>moderním pomezním disciplínám</a:t>
            </a:r>
            <a:r>
              <a:rPr lang="cs-CZ" dirty="0" smtClean="0">
                <a:solidFill>
                  <a:srgbClr val="002060"/>
                </a:solidFill>
              </a:rPr>
              <a:t>. Jedná se o takové disciplíny, v nichž se kombinují metody lingvistické s metodami jiných oborů.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Tyto pomezní disciplíny ve druhé polovině 20. století v lingvistice převládaly. Termín „</a:t>
            </a:r>
            <a:r>
              <a:rPr lang="cs-CZ" b="1" i="1" dirty="0" smtClean="0">
                <a:solidFill>
                  <a:srgbClr val="002060"/>
                </a:solidFill>
              </a:rPr>
              <a:t>pomezní</a:t>
            </a:r>
            <a:r>
              <a:rPr lang="cs-CZ" dirty="0" smtClean="0">
                <a:solidFill>
                  <a:srgbClr val="002060"/>
                </a:solidFill>
              </a:rPr>
              <a:t>“ nelze chápat jako okrajový, ba naopak. *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38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MODERNÍ POMEZNÍ DISCIPLÍNY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Mezi tyto disciplíny zařazujeme: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Matematickou lingvistiku*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Algebraickou lingvistiku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Strojovou lingvistiku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Psycholingvistiku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Neurolingvistiku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Sociolingvistiku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Etnolingvistiku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67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POJEM STRUKTURY A SYSTÉMU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Pojem </a:t>
            </a:r>
            <a:r>
              <a:rPr lang="cs-CZ" b="1" dirty="0" smtClean="0">
                <a:solidFill>
                  <a:srgbClr val="002060"/>
                </a:solidFill>
              </a:rPr>
              <a:t>struktury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b="1" dirty="0" smtClean="0">
                <a:solidFill>
                  <a:srgbClr val="002060"/>
                </a:solidFill>
              </a:rPr>
              <a:t>systému</a:t>
            </a:r>
            <a:r>
              <a:rPr lang="cs-CZ" dirty="0" smtClean="0">
                <a:solidFill>
                  <a:srgbClr val="002060"/>
                </a:solidFill>
              </a:rPr>
              <a:t> zavedl do lingvistiky jazykový </a:t>
            </a:r>
            <a:r>
              <a:rPr lang="cs-CZ" b="1" dirty="0" smtClean="0">
                <a:solidFill>
                  <a:srgbClr val="002060"/>
                </a:solidFill>
              </a:rPr>
              <a:t>strukturalismus</a:t>
            </a:r>
            <a:r>
              <a:rPr lang="cs-CZ" dirty="0" smtClean="0">
                <a:solidFill>
                  <a:srgbClr val="002060"/>
                </a:solidFill>
              </a:rPr>
              <a:t>, tj. směr, který se rozvinul v první polovině 20. století a značně ovlivnil současnou lingvistiku.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Hovoříme-li u nějakého jevu o jeho struktuře či systému, pak to obecně znamená, že se takový jev skládá z určitého počtu jednotek, které jsou mezi sebou propojeny vzájemnými vztahy, tj. jsou na sobě vzájemně závislé.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Některé složitější jevy se skládají z dílčích podsystémů (subsystému) a pak pro každý z nich platí totéž.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25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POJEM STRUKTURY A SYSTÉMU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Přirozené jazyky patří mezi velmi složité systémy a je u nich možné rozlišit celou řadu dalších podsystémů (rovin, plánů), z nichž každý obsahuje základní jednotky a je nějakým způsobem strukturován (uspořádán, organizován), včetně toho, že může obsahovat další podsystémy.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U jazyka mluvíme např. o </a:t>
            </a:r>
            <a:r>
              <a:rPr lang="cs-CZ" dirty="0">
                <a:solidFill>
                  <a:srgbClr val="002060"/>
                </a:solidFill>
              </a:rPr>
              <a:t>s</a:t>
            </a:r>
            <a:r>
              <a:rPr lang="cs-CZ" dirty="0" smtClean="0">
                <a:solidFill>
                  <a:srgbClr val="002060"/>
                </a:solidFill>
              </a:rPr>
              <a:t>ystému či plánu: 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002060"/>
                </a:solidFill>
              </a:rPr>
              <a:t>fonologickém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2060"/>
                </a:solidFill>
              </a:rPr>
              <a:t>g</a:t>
            </a:r>
            <a:r>
              <a:rPr lang="cs-CZ" b="1" dirty="0" smtClean="0">
                <a:solidFill>
                  <a:srgbClr val="002060"/>
                </a:solidFill>
              </a:rPr>
              <a:t>ramatickém</a:t>
            </a:r>
            <a:r>
              <a:rPr lang="cs-CZ" dirty="0" smtClean="0">
                <a:solidFill>
                  <a:srgbClr val="002060"/>
                </a:solidFill>
              </a:rPr>
              <a:t> (plán gramatický se skládá z roviny morfologické a syntaktické, v rámci morfologické roviny je dále možno rozlišit systém slovesných časů apod.*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002060"/>
                </a:solidFill>
              </a:rPr>
              <a:t>l</a:t>
            </a:r>
            <a:r>
              <a:rPr lang="cs-CZ" b="1" dirty="0" smtClean="0">
                <a:solidFill>
                  <a:srgbClr val="002060"/>
                </a:solidFill>
              </a:rPr>
              <a:t>exikálním 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5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POJEM STRUKTURY A SYSTÉMU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Obecný závěr: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Pojmy </a:t>
            </a:r>
            <a:r>
              <a:rPr lang="cs-CZ" b="1" dirty="0" smtClean="0">
                <a:solidFill>
                  <a:srgbClr val="002060"/>
                </a:solidFill>
              </a:rPr>
              <a:t>systém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b="1" dirty="0" smtClean="0">
                <a:solidFill>
                  <a:srgbClr val="002060"/>
                </a:solidFill>
              </a:rPr>
              <a:t>struktura</a:t>
            </a:r>
            <a:r>
              <a:rPr lang="cs-CZ" dirty="0" smtClean="0">
                <a:solidFill>
                  <a:srgbClr val="002060"/>
                </a:solidFill>
              </a:rPr>
              <a:t> se částečně překrývají a někdy se proto nerozlišují.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Jejich rozdíl je možné vyjádřit asi takto: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Systém je souhrn určitých jednotek, mezi kterými existují vztahy vzájemné závislosti, jsou tedy uspořádány a u takového systému můžeme mluvit o jeho struktuře. U složitějších systémů, jako jsou např. přirozené jazyky, mohou být strukturovány i jejich jednotky. Struktura takových jednotek je dána tím, že se dají rozložit na jednotky menší, mezi kterými rovněž existují jisté vztahy.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6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POJEM STRUKTURY A SYSTÉMU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Např. </a:t>
            </a:r>
            <a:r>
              <a:rPr lang="cs-CZ" b="1" dirty="0" smtClean="0">
                <a:solidFill>
                  <a:srgbClr val="002060"/>
                </a:solidFill>
              </a:rPr>
              <a:t>text</a:t>
            </a:r>
            <a:r>
              <a:rPr lang="cs-CZ" dirty="0" smtClean="0">
                <a:solidFill>
                  <a:srgbClr val="002060"/>
                </a:solidFill>
              </a:rPr>
              <a:t> se dá rozložit na </a:t>
            </a:r>
            <a:r>
              <a:rPr lang="cs-CZ" b="1" dirty="0" smtClean="0">
                <a:solidFill>
                  <a:srgbClr val="002060"/>
                </a:solidFill>
              </a:rPr>
              <a:t>věty</a:t>
            </a:r>
            <a:r>
              <a:rPr lang="cs-CZ" dirty="0" smtClean="0">
                <a:solidFill>
                  <a:srgbClr val="002060"/>
                </a:solidFill>
              </a:rPr>
              <a:t>, věty na </a:t>
            </a:r>
            <a:r>
              <a:rPr lang="cs-CZ" b="1" dirty="0" smtClean="0">
                <a:solidFill>
                  <a:srgbClr val="002060"/>
                </a:solidFill>
              </a:rPr>
              <a:t>lexikální jednotky </a:t>
            </a:r>
            <a:r>
              <a:rPr lang="cs-CZ" dirty="0" smtClean="0">
                <a:solidFill>
                  <a:srgbClr val="002060"/>
                </a:solidFill>
              </a:rPr>
              <a:t>(slova), lexikální jednotky na </a:t>
            </a:r>
            <a:r>
              <a:rPr lang="cs-CZ" b="1" dirty="0" smtClean="0">
                <a:solidFill>
                  <a:srgbClr val="002060"/>
                </a:solidFill>
              </a:rPr>
              <a:t>morfémy</a:t>
            </a:r>
            <a:r>
              <a:rPr lang="cs-CZ" dirty="0" smtClean="0">
                <a:solidFill>
                  <a:srgbClr val="002060"/>
                </a:solidFill>
              </a:rPr>
              <a:t> (minimální nositele významu) a morfémy na </a:t>
            </a:r>
            <a:r>
              <a:rPr lang="cs-CZ" b="1" dirty="0" smtClean="0">
                <a:solidFill>
                  <a:srgbClr val="002060"/>
                </a:solidFill>
              </a:rPr>
              <a:t>fonémy</a:t>
            </a:r>
            <a:r>
              <a:rPr lang="cs-CZ" dirty="0" smtClean="0">
                <a:solidFill>
                  <a:srgbClr val="002060"/>
                </a:solidFill>
              </a:rPr>
              <a:t> (ty už samy o sobě význam nemají, ale jsou schopny ho rozlišit – např. </a:t>
            </a:r>
            <a:r>
              <a:rPr lang="cs-CZ" i="1" dirty="0" smtClean="0">
                <a:solidFill>
                  <a:srgbClr val="002060"/>
                </a:solidFill>
              </a:rPr>
              <a:t>hrábě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i="1" dirty="0" smtClean="0">
                <a:solidFill>
                  <a:srgbClr val="002060"/>
                </a:solidFill>
              </a:rPr>
              <a:t>hrabě</a:t>
            </a:r>
            <a:r>
              <a:rPr lang="cs-CZ" dirty="0" smtClean="0">
                <a:solidFill>
                  <a:srgbClr val="002060"/>
                </a:solidFill>
              </a:rPr>
              <a:t>; </a:t>
            </a:r>
            <a:r>
              <a:rPr lang="cs-CZ" i="1" dirty="0" smtClean="0">
                <a:solidFill>
                  <a:srgbClr val="002060"/>
                </a:solidFill>
              </a:rPr>
              <a:t>dám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i="1" dirty="0" smtClean="0">
                <a:solidFill>
                  <a:srgbClr val="002060"/>
                </a:solidFill>
              </a:rPr>
              <a:t>mám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i="1" dirty="0" smtClean="0">
                <a:solidFill>
                  <a:srgbClr val="002060"/>
                </a:solidFill>
              </a:rPr>
              <a:t>nám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i="1" dirty="0" smtClean="0">
                <a:solidFill>
                  <a:srgbClr val="002060"/>
                </a:solidFill>
              </a:rPr>
              <a:t>sám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i="1" dirty="0" smtClean="0">
                <a:solidFill>
                  <a:srgbClr val="002060"/>
                </a:solidFill>
              </a:rPr>
              <a:t>vám</a:t>
            </a:r>
            <a:r>
              <a:rPr lang="cs-CZ" dirty="0" smtClean="0">
                <a:solidFill>
                  <a:srgbClr val="002060"/>
                </a:solidFill>
              </a:rPr>
              <a:t>…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8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STRUKTURALISMUS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O zavedení pojmu „</a:t>
            </a:r>
            <a:r>
              <a:rPr lang="cs-CZ" b="1" i="1" dirty="0" smtClean="0">
                <a:solidFill>
                  <a:srgbClr val="002060"/>
                </a:solidFill>
              </a:rPr>
              <a:t>struktura</a:t>
            </a:r>
            <a:r>
              <a:rPr lang="cs-CZ" dirty="0" smtClean="0">
                <a:solidFill>
                  <a:srgbClr val="002060"/>
                </a:solidFill>
              </a:rPr>
              <a:t>“ do lingvistiky se zasloužil především švýcarský lingvista </a:t>
            </a:r>
            <a:r>
              <a:rPr lang="cs-CZ" b="1" dirty="0" smtClean="0">
                <a:solidFill>
                  <a:srgbClr val="002060"/>
                </a:solidFill>
              </a:rPr>
              <a:t>Ferdinand de </a:t>
            </a:r>
            <a:r>
              <a:rPr lang="cs-CZ" b="1" dirty="0" err="1" smtClean="0">
                <a:solidFill>
                  <a:srgbClr val="002060"/>
                </a:solidFill>
              </a:rPr>
              <a:t>Saussure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– a to několika cykly přednášek z obecné lingvistiky na ženevské univerzitě v letech 1907-11.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dirty="0" smtClean="0">
                <a:solidFill>
                  <a:srgbClr val="002060"/>
                </a:solidFill>
              </a:rPr>
              <a:t>Jeho žáci poté v roce 1916 (po jeho smrti) vydali souhrn těchto přednášek pod názvem </a:t>
            </a:r>
            <a:r>
              <a:rPr lang="cs-CZ" b="1" i="1" dirty="0" smtClean="0">
                <a:solidFill>
                  <a:srgbClr val="002060"/>
                </a:solidFill>
              </a:rPr>
              <a:t>„Kurs obecné lingvistiky</a:t>
            </a:r>
            <a:r>
              <a:rPr lang="cs-CZ" dirty="0" smtClean="0">
                <a:solidFill>
                  <a:srgbClr val="002060"/>
                </a:solidFill>
              </a:rPr>
              <a:t>“ a spolu se svým učitelem se stali představiteli ženevské lingvistické školy. Ze svého učitele udělali zakladatele </a:t>
            </a:r>
            <a:r>
              <a:rPr lang="cs-CZ" b="1" dirty="0" smtClean="0">
                <a:solidFill>
                  <a:srgbClr val="002060"/>
                </a:solidFill>
              </a:rPr>
              <a:t>lingvistického strukturalismu.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68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STRUKTURALISMUS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Hlavní zásady strukturalismu: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Jazyk je systém, jehož jednotky jsou vzájemně závislé*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U jazyků je možné a potřebné zkoumat nejen jejich vývoj; vedle diachronního hlediska je třeba uplatňovat také hledisko synchronní, tj. zkoumat jazykový systém jako celek v určitém okamžiku jeho vývoje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V jazyce je třeba rozlišovat dvě složky: </a:t>
            </a:r>
            <a:r>
              <a:rPr lang="cs-CZ" b="1" i="1" dirty="0" err="1" smtClean="0">
                <a:solidFill>
                  <a:srgbClr val="002060"/>
                </a:solidFill>
              </a:rPr>
              <a:t>langue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a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i="1" dirty="0" err="1" smtClean="0">
                <a:solidFill>
                  <a:srgbClr val="002060"/>
                </a:solidFill>
              </a:rPr>
              <a:t>parole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rgbClr val="002060"/>
                </a:solidFill>
              </a:rPr>
              <a:t>Jazykový znak se skládá ze dvou složek: </a:t>
            </a:r>
            <a:r>
              <a:rPr lang="cs-CZ" b="1" i="1" dirty="0" smtClean="0">
                <a:solidFill>
                  <a:srgbClr val="002060"/>
                </a:solidFill>
              </a:rPr>
              <a:t>signifiant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b="1" i="1" dirty="0" smtClean="0">
                <a:solidFill>
                  <a:srgbClr val="002060"/>
                </a:solidFill>
              </a:rPr>
              <a:t>signifié</a:t>
            </a:r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68695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STRUKTURALISMUS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Na myšlenky </a:t>
            </a:r>
            <a:r>
              <a:rPr lang="cs-CZ" dirty="0" err="1" smtClean="0">
                <a:solidFill>
                  <a:srgbClr val="002060"/>
                </a:solidFill>
              </a:rPr>
              <a:t>Saussurovy</a:t>
            </a:r>
            <a:r>
              <a:rPr lang="cs-CZ" dirty="0" smtClean="0">
                <a:solidFill>
                  <a:srgbClr val="002060"/>
                </a:solidFill>
              </a:rPr>
              <a:t> teorie navázaly další strukturálně zaměřené školy a směry, které si až do 60. let 20. století udržovaly dominantní postavení v lingvistice.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Nejdůležitějšími byly:</a:t>
            </a:r>
          </a:p>
          <a:p>
            <a:pPr marL="514350" indent="-514350">
              <a:buAutoNum type="alphaLcParenR"/>
            </a:pPr>
            <a:r>
              <a:rPr lang="cs-CZ" b="1" dirty="0">
                <a:solidFill>
                  <a:srgbClr val="002060"/>
                </a:solidFill>
              </a:rPr>
              <a:t>š</a:t>
            </a:r>
            <a:r>
              <a:rPr lang="cs-CZ" b="1" dirty="0" smtClean="0">
                <a:solidFill>
                  <a:srgbClr val="002060"/>
                </a:solidFill>
              </a:rPr>
              <a:t>kola pražská*</a:t>
            </a:r>
          </a:p>
          <a:p>
            <a:pPr marL="514350" indent="-514350">
              <a:buAutoNum type="alphaLcParenR"/>
            </a:pPr>
            <a:r>
              <a:rPr lang="cs-CZ" b="1" dirty="0">
                <a:solidFill>
                  <a:srgbClr val="002060"/>
                </a:solidFill>
              </a:rPr>
              <a:t>š</a:t>
            </a:r>
            <a:r>
              <a:rPr lang="cs-CZ" b="1" dirty="0" smtClean="0">
                <a:solidFill>
                  <a:srgbClr val="002060"/>
                </a:solidFill>
              </a:rPr>
              <a:t>kola kodaňská</a:t>
            </a:r>
          </a:p>
          <a:p>
            <a:pPr marL="514350" indent="-514350">
              <a:buAutoNum type="alphaLcParenR"/>
            </a:pPr>
            <a:r>
              <a:rPr lang="cs-CZ" b="1" dirty="0">
                <a:solidFill>
                  <a:srgbClr val="002060"/>
                </a:solidFill>
              </a:rPr>
              <a:t>a</a:t>
            </a:r>
            <a:r>
              <a:rPr lang="cs-CZ" b="1" dirty="0" smtClean="0">
                <a:solidFill>
                  <a:srgbClr val="002060"/>
                </a:solidFill>
              </a:rPr>
              <a:t>merický strukturalismus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9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2060"/>
                </a:solidFill>
              </a:rPr>
              <a:t>PRAŽSKÁ ŠKOLA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Klasické období pražské školy je vymezeno léty 1926-1936.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Představiteli byli čeští a zahraniční lingvisté: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Vilém Mathesius </a:t>
            </a:r>
            <a:r>
              <a:rPr lang="cs-CZ" dirty="0" smtClean="0">
                <a:solidFill>
                  <a:srgbClr val="002060"/>
                </a:solidFill>
              </a:rPr>
              <a:t>(zakladatel školy a předseda Pražského lingvistického kroužku)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002060"/>
                </a:solidFill>
              </a:rPr>
              <a:t>Bohuslav Havránek, Josef Vachek, Vladimír Skalička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002060"/>
                </a:solidFill>
              </a:rPr>
              <a:t>Ruští emigranti: </a:t>
            </a:r>
            <a:r>
              <a:rPr lang="cs-CZ" b="1" dirty="0" smtClean="0">
                <a:solidFill>
                  <a:srgbClr val="002060"/>
                </a:solidFill>
              </a:rPr>
              <a:t>Roman </a:t>
            </a:r>
            <a:r>
              <a:rPr lang="cs-CZ" b="1" dirty="0" err="1" smtClean="0">
                <a:solidFill>
                  <a:srgbClr val="002060"/>
                </a:solidFill>
              </a:rPr>
              <a:t>Jakobson</a:t>
            </a:r>
            <a:r>
              <a:rPr lang="cs-CZ" b="1" dirty="0" smtClean="0">
                <a:solidFill>
                  <a:srgbClr val="002060"/>
                </a:solidFill>
              </a:rPr>
              <a:t>, Nikolaj Sergejevič </a:t>
            </a:r>
            <a:r>
              <a:rPr lang="cs-CZ" b="1" dirty="0" err="1" smtClean="0">
                <a:solidFill>
                  <a:srgbClr val="002060"/>
                </a:solidFill>
              </a:rPr>
              <a:t>Trubeckoj</a:t>
            </a:r>
            <a:r>
              <a:rPr lang="cs-CZ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Charakteristickým rysem byl především: důsledný funkční přístup k jazykovým jevům a často i uplatňování funkčního hlediska v jiných oborech (literatura, estetika, folklór).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904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914</Words>
  <Application>Microsoft Office PowerPoint</Application>
  <PresentationFormat>Širokoúhlá obrazovka</PresentationFormat>
  <Paragraphs>67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SYSTÉM A STRUKTURA JAZYKA</vt:lpstr>
      <vt:lpstr>POJEM STRUKTURY A SYSTÉMU</vt:lpstr>
      <vt:lpstr>POJEM STRUKTURY A SYSTÉMU</vt:lpstr>
      <vt:lpstr>POJEM STRUKTURY A SYSTÉMU</vt:lpstr>
      <vt:lpstr>POJEM STRUKTURY A SYSTÉMU</vt:lpstr>
      <vt:lpstr>STRUKTURALISMUS</vt:lpstr>
      <vt:lpstr>STRUKTURALISMUS</vt:lpstr>
      <vt:lpstr>STRUKTURALISMUS</vt:lpstr>
      <vt:lpstr>PRAŽSKÁ ŠKOLA</vt:lpstr>
      <vt:lpstr>PRAŽSKÁ ŠKOLA</vt:lpstr>
      <vt:lpstr>KODAŇSKÁ ŠKOLA</vt:lpstr>
      <vt:lpstr>AMERICKÝ STRUKTURALISMUS (DESKRIPTIVISMUS)</vt:lpstr>
      <vt:lpstr>AMERICKÝ STRUKTURALISMUS (DESKRIPTIVISMUS)</vt:lpstr>
      <vt:lpstr>MODERNÍ POMEZNÍ DICIPLÍNY</vt:lpstr>
      <vt:lpstr>MODERNÍ POMEZNÍ DISCIPLÍNY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A STRUKTURA JAZYKA</dc:title>
  <dc:creator>Bobrzykova</dc:creator>
  <cp:lastModifiedBy>Bobrzykova</cp:lastModifiedBy>
  <cp:revision>19</cp:revision>
  <dcterms:created xsi:type="dcterms:W3CDTF">2018-12-10T13:25:15Z</dcterms:created>
  <dcterms:modified xsi:type="dcterms:W3CDTF">2018-12-10T15:59:37Z</dcterms:modified>
</cp:coreProperties>
</file>