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025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54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29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5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9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8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04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56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729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1712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420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824B2-65B5-4CCB-BBF2-E2F3699F0096}" type="datetimeFigureOut">
              <a:rPr lang="cs-CZ" smtClean="0"/>
              <a:t>11.12.2018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86A11-FCEC-4677-AEAC-5EA094D9BB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55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52500" y="26384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 smtClean="0">
                <a:solidFill>
                  <a:schemeClr val="accent6">
                    <a:lumMod val="50000"/>
                  </a:schemeClr>
                </a:solidFill>
              </a:rPr>
              <a:t>TEXTOVÁ LINGVISTIKA</a:t>
            </a:r>
            <a:endParaRPr lang="cs-CZ" sz="6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TEXT JAKO ZÁKLADNÍ JAZYKOVÁ JEDNOTKA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Zájem lingvistů se postupně přesunoval od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hlásek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(19. století) přes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fonémy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a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morfémy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(1. pol. 20. století) k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větám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(období po 2. světové válce).</a:t>
            </a:r>
          </a:p>
          <a:p>
            <a:pPr marL="0" indent="0">
              <a:lnSpc>
                <a:spcPct val="150000"/>
              </a:lnSpc>
              <a:buNone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Za základní jednotky jazyka tehdy byly považovány stále větší celky. V 7. letech došlo ke změně – někteří lingvisté tvrdili, že za základní jednotku jazyka je třeba považovat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text.</a:t>
            </a:r>
          </a:p>
        </p:txBody>
      </p:sp>
    </p:spTree>
    <p:extLst>
      <p:ext uri="{BB962C8B-B14F-4D97-AF65-F5344CB8AC3E}">
        <p14:creationId xmlns:p14="http://schemas.microsoft.com/office/powerpoint/2010/main" val="2487496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TEXT JAKO ZÁKLADNÍ JAZYKOVÁ JEDNOTKA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Nabízelo se tvrzení, že většina vět je sama o sobě málo srozumitelných nebo dokonce zcela nesrozumitelné, pokud nevezmeme v úvahu kontext, tj. především věty předcházející, nebo také situační kontext (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pragmatické faktory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), nejčastěji však obojí.</a:t>
            </a:r>
          </a:p>
          <a:p>
            <a:pPr marL="0" indent="0">
              <a:buNone/>
            </a:pPr>
            <a:endParaRPr lang="cs-CZ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Na základě výše zmíněného vznikla nová disciplína, tzv.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Textová lingvistika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. Zpočátku byla velmi kritizována, během let však byly definovány nové pojmy a termíny, které svědčí o tom, že je existence této disciplíny oprávněná.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55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PRAGMATICKÉ FAKTORY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Místo, čas a situace, ve které se výpověď realizuje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Předcházející kontext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Komunikační záměr mluvčího a jeho strategie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Posluchačovy znalosti mluvčího a tématu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Sociální podmínky a vztahy účastníků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Počet účastníků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Vzdálenost mezi účastníky</a:t>
            </a:r>
          </a:p>
          <a:p>
            <a:pPr marL="514350" indent="-514350">
              <a:buAutoNum type="arabicParenR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Způsob komunikace*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76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SPOJITOST TEXTU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Všechny nové termíny, které vznikly, podporují tezi o určité organizaci či struktuře textu – neboli o vzájemné spojitosti, tj. formální i obsahové závislosti jednotlivých částí.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Text může být různě obsáhlý a může mít různou podobu, např.: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k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rátký telegram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opis příteli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m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odlitba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ohádka na dobrou noc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lastní životopis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maturitní zkouška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řednáška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ovinový článek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ávod…</a:t>
            </a:r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520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SPOJITOST TEXTU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Texty mohou být různě dlouhé, počínaje jedinou větou a konče románem.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Každý z nich (např. dopis nebo román) může mít rovněž různý rozsah.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 centru zájmu textové lingvistiky je ale především fakt, že se výstavba všech textů řídí určitými zákonitostmi, z nichž je potřeba uvést alespoň dvě nejdůležitější.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10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SPOJITOST TEXTU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1) Na začátku příslušného textu i na jeho konci se objevuje pouze určitý typ vět, např.: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 pohádce: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Byl jednou jeden král…., a zazvonil konec a pohádky je konec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 modlitbě: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Otče náš,…Amen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 životopise: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Narodil jsem se…, kde pracuji dodnes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Ve spontánním rozhovoru: 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Ahoj, tebe jsem už dlouho neviděl, jak se máš? Pozdravuj doma…</a:t>
            </a:r>
            <a:endParaRPr lang="cs-CZ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455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SPOJITOST TEXTU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2) Obsah značného množství vět daného textu pochopíme pouze v souvislosti s jinými větami; pokud jsou vytrženy z kontextu, pak poskytují omezenou nebo vůbec žádnou informaci.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To všechno svědčí o tzv.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spojitosti textu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Některé věty jsou bez kontextu nesrozumitelné, protože obsahují celou řadu tzv. </a:t>
            </a: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deiktických prvků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(on, jeho, tam, to, udělal), které odkazují na osoby, místa a činnosti popsané v předcházejících větách.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Např.:</a:t>
            </a:r>
          </a:p>
          <a:p>
            <a:pPr>
              <a:buFontTx/>
              <a:buChar char="-"/>
            </a:pP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a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le on nedbal jeho rady a ohlédl se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(pohádka)</a:t>
            </a:r>
          </a:p>
          <a:p>
            <a:pPr>
              <a:buFontTx/>
              <a:buChar char="-"/>
            </a:pP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am jsem také absolvoval střední školu 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(životopis)</a:t>
            </a:r>
          </a:p>
          <a:p>
            <a:pPr>
              <a:buFontTx/>
              <a:buChar char="-"/>
            </a:pPr>
            <a:r>
              <a:rPr lang="cs-CZ" i="1" dirty="0">
                <a:solidFill>
                  <a:schemeClr val="accent6">
                    <a:lumMod val="50000"/>
                  </a:schemeClr>
                </a:solidFill>
              </a:rPr>
              <a:t>j</a:t>
            </a:r>
            <a:r>
              <a:rPr lang="cs-CZ" i="1" dirty="0" smtClean="0">
                <a:solidFill>
                  <a:schemeClr val="accent6">
                    <a:lumMod val="50000"/>
                  </a:schemeClr>
                </a:solidFill>
              </a:rPr>
              <a:t>á být na jeho místě, tak jsem to udělal stejně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 (spontánní rozhovor)</a:t>
            </a:r>
            <a:endParaRPr lang="cs-CZ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ZÁKLADNÍ POJMY A TERMÍNY TEXTOVÉ LINGVISTIKY</a:t>
            </a:r>
            <a:endParaRPr lang="cs-CZ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Makrostruktura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Koheze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Koherence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Anafora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Textový vzorec</a:t>
            </a:r>
          </a:p>
          <a:p>
            <a:pPr marL="514350" indent="-514350">
              <a:lnSpc>
                <a:spcPct val="150000"/>
              </a:lnSpc>
              <a:buAutoNum type="arabicParenR"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Témata*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80415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525</Words>
  <Application>Microsoft Office PowerPoint</Application>
  <PresentationFormat>Širokoúhlá obrazovka</PresentationFormat>
  <Paragraphs>55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TEXTOVÁ LINGVISTIKA</vt:lpstr>
      <vt:lpstr>TEXT JAKO ZÁKLADNÍ JAZYKOVÁ JEDNOTKA</vt:lpstr>
      <vt:lpstr>TEXT JAKO ZÁKLADNÍ JAZYKOVÁ JEDNOTKA</vt:lpstr>
      <vt:lpstr>PRAGMATICKÉ FAKTORY</vt:lpstr>
      <vt:lpstr>SPOJITOST TEXTU</vt:lpstr>
      <vt:lpstr>SPOJITOST TEXTU</vt:lpstr>
      <vt:lpstr>SPOJITOST TEXTU</vt:lpstr>
      <vt:lpstr>SPOJITOST TEXTU</vt:lpstr>
      <vt:lpstr>ZÁKLADNÍ POJMY A TERMÍNY TEXTOVÉ LINGVISTIKY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TEXTOVÁ LINGVISTIKA</dc:title>
  <dc:creator>Bobrzykova</dc:creator>
  <cp:lastModifiedBy>Bobrzykova</cp:lastModifiedBy>
  <cp:revision>10</cp:revision>
  <dcterms:created xsi:type="dcterms:W3CDTF">2018-12-11T12:10:02Z</dcterms:created>
  <dcterms:modified xsi:type="dcterms:W3CDTF">2018-12-11T14:09:03Z</dcterms:modified>
</cp:coreProperties>
</file>