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63" r:id="rId5"/>
    <p:sldId id="264" r:id="rId6"/>
    <p:sldId id="265" r:id="rId7"/>
    <p:sldId id="267" r:id="rId8"/>
    <p:sldId id="272" r:id="rId9"/>
    <p:sldId id="266" r:id="rId10"/>
    <p:sldId id="268" r:id="rId11"/>
    <p:sldId id="273" r:id="rId12"/>
    <p:sldId id="276" r:id="rId13"/>
    <p:sldId id="274" r:id="rId14"/>
    <p:sldId id="275" r:id="rId15"/>
    <p:sldId id="277" r:id="rId16"/>
    <p:sldId id="329" r:id="rId17"/>
    <p:sldId id="279" r:id="rId18"/>
    <p:sldId id="280" r:id="rId19"/>
    <p:sldId id="286" r:id="rId20"/>
    <p:sldId id="284" r:id="rId21"/>
    <p:sldId id="330" r:id="rId22"/>
    <p:sldId id="288" r:id="rId23"/>
    <p:sldId id="287" r:id="rId24"/>
    <p:sldId id="327" r:id="rId25"/>
    <p:sldId id="289" r:id="rId26"/>
    <p:sldId id="290" r:id="rId27"/>
    <p:sldId id="291" r:id="rId28"/>
    <p:sldId id="326" r:id="rId29"/>
    <p:sldId id="292" r:id="rId30"/>
    <p:sldId id="293" r:id="rId31"/>
    <p:sldId id="294" r:id="rId32"/>
    <p:sldId id="295" r:id="rId33"/>
    <p:sldId id="296" r:id="rId34"/>
    <p:sldId id="298" r:id="rId35"/>
    <p:sldId id="328" r:id="rId36"/>
    <p:sldId id="299" r:id="rId37"/>
    <p:sldId id="301" r:id="rId38"/>
    <p:sldId id="300" r:id="rId39"/>
    <p:sldId id="305" r:id="rId40"/>
    <p:sldId id="303" r:id="rId41"/>
    <p:sldId id="302" r:id="rId42"/>
    <p:sldId id="304" r:id="rId43"/>
    <p:sldId id="309" r:id="rId44"/>
    <p:sldId id="310" r:id="rId45"/>
    <p:sldId id="319" r:id="rId46"/>
    <p:sldId id="313" r:id="rId47"/>
    <p:sldId id="317" r:id="rId48"/>
    <p:sldId id="318" r:id="rId4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35" autoAdjust="0"/>
    <p:restoredTop sz="94737" autoAdjust="0"/>
  </p:normalViewPr>
  <p:slideViewPr>
    <p:cSldViewPr snapToGrid="0">
      <p:cViewPr varScale="1">
        <p:scale>
          <a:sx n="75" d="100"/>
          <a:sy n="75" d="100"/>
        </p:scale>
        <p:origin x="72" y="2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48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3783B-D0DB-401C-AA1E-2350EA6F23C6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D1550-84FE-4CCD-A9A6-9FE3D43575B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321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D1550-84FE-4CCD-A9A6-9FE3D43575B8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331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D1550-84FE-4CCD-A9A6-9FE3D43575B8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306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086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289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47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67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51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632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49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90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513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459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61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9CB82-96C2-43F7-9F5C-F159905DFD49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20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wHToftEGFAY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gqEDea9z30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gqEDea9z30" TargetMode="Externa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Rusko" TargetMode="External"/><Relationship Id="rId13" Type="http://schemas.openxmlformats.org/officeDocument/2006/relationships/hyperlink" Target="http://cs.wikipedia.org/wiki/1942" TargetMode="External"/><Relationship Id="rId3" Type="http://schemas.openxmlformats.org/officeDocument/2006/relationships/hyperlink" Target="http://cs.wikipedia.org/wiki/Prusko" TargetMode="External"/><Relationship Id="rId7" Type="http://schemas.openxmlformats.org/officeDocument/2006/relationships/hyperlink" Target="http://cs.wikipedia.org/wiki/Fridrich_Vil%C3%A9m_I." TargetMode="External"/><Relationship Id="rId12" Type="http://schemas.openxmlformats.org/officeDocument/2006/relationships/hyperlink" Target="http://cs.wikipedia.org/wiki/Petrohrad" TargetMode="External"/><Relationship Id="rId2" Type="http://schemas.openxmlformats.org/officeDocument/2006/relationships/hyperlink" Target="http://cs.wikipedia.org/wiki/Janta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1716" TargetMode="External"/><Relationship Id="rId11" Type="http://schemas.openxmlformats.org/officeDocument/2006/relationships/hyperlink" Target="http://cs.wikipedia.org/wiki/Carskoje_Selo" TargetMode="External"/><Relationship Id="rId5" Type="http://schemas.openxmlformats.org/officeDocument/2006/relationships/hyperlink" Target="http://cs.wikipedia.org/w/index.php?title=Berl%C3%ADnsk%C3%BD_z%C3%A1mek&amp;action=edit&amp;redlink=1" TargetMode="External"/><Relationship Id="rId15" Type="http://schemas.openxmlformats.org/officeDocument/2006/relationships/hyperlink" Target="http://cs.wikipedia.org/wiki/Druh%C3%A1_sv%C4%9Btov%C3%A1_v%C3%A1lka" TargetMode="External"/><Relationship Id="rId10" Type="http://schemas.openxmlformats.org/officeDocument/2006/relationships/hyperlink" Target="http://cs.wikipedia.org/w/index.php?title=Kate%C5%99insk%C3%BD_pal%C3%A1c&amp;action=edit&amp;redlink=1" TargetMode="External"/><Relationship Id="rId4" Type="http://schemas.openxmlformats.org/officeDocument/2006/relationships/hyperlink" Target="http://cs.wikipedia.org/wiki/Fridrich_I._Prusk%C3%BD" TargetMode="External"/><Relationship Id="rId9" Type="http://schemas.openxmlformats.org/officeDocument/2006/relationships/hyperlink" Target="http://cs.wikipedia.org/wiki/Petr_I._Velik%C3%BD" TargetMode="External"/><Relationship Id="rId14" Type="http://schemas.openxmlformats.org/officeDocument/2006/relationships/hyperlink" Target="http://cs.wikipedia.org/wiki/Kaliningrad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817563"/>
            <a:ext cx="9144000" cy="2387600"/>
          </a:xfrm>
        </p:spPr>
        <p:txBody>
          <a:bodyPr/>
          <a:lstStyle/>
          <a:p>
            <a:r>
              <a:rPr lang="cs-CZ" b="1" dirty="0" smtClean="0"/>
              <a:t>Petr I. Veliký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5484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7203" y="864730"/>
            <a:ext cx="10515600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Ještě několikrát se pokusila Sofie zosnovat ze svého vězení povstání či dokonce převrat, která byla vždy potlačena a tak ji car Petr I. odebral výhody carevny, zemřela jako řeholní sestra </a:t>
            </a:r>
          </a:p>
          <a:p>
            <a:pPr lvl="0"/>
            <a:r>
              <a:rPr lang="cs-CZ" dirty="0" smtClean="0"/>
              <a:t>Je považována historiky za velice rozporuplnou osobu, na jedné straně měla být to nejhorší, co Rusko potkalo, jiní naopak tvrdí, že uzavřením míru s Polskem a spoustou dobrých zákonů byla přínosem pro svou zemi</a:t>
            </a:r>
          </a:p>
          <a:p>
            <a:pPr lvl="0"/>
            <a:r>
              <a:rPr lang="cs-CZ" dirty="0" smtClean="0"/>
              <a:t>Byla první ženou, která se dostala z odlehlých míst paláce až na carský trůn, který do těch dob patřil jen mužům</a:t>
            </a:r>
          </a:p>
          <a:p>
            <a:pPr lvl="0"/>
            <a:r>
              <a:rPr lang="cs-CZ" dirty="0" smtClean="0"/>
              <a:t>Proto se dynastie Romanovců pyšní nejen Petrem I., ale i odhodlanou a sebevědomou, na svou dobu emancipovanou carevnou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920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Samostatná vláda 1696 - 1725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Leden 1696: umírá Ivan V., poté Petr I. vládne samostatně</a:t>
            </a:r>
          </a:p>
          <a:p>
            <a:r>
              <a:rPr lang="cs-CZ" dirty="0" smtClean="0"/>
              <a:t>Ihned po nástupu na trůn zavádí nový pořádek, kterým sleduje:</a:t>
            </a:r>
          </a:p>
          <a:p>
            <a:pPr>
              <a:buFontTx/>
              <a:buChar char="-"/>
            </a:pPr>
            <a:r>
              <a:rPr lang="cs-CZ" dirty="0" smtClean="0"/>
              <a:t> získání přístupu na pobřeží Baltského a Černého moře</a:t>
            </a:r>
          </a:p>
          <a:p>
            <a:pPr>
              <a:buFontTx/>
              <a:buChar char="-"/>
            </a:pPr>
            <a:r>
              <a:rPr lang="cs-CZ" dirty="0" smtClean="0"/>
              <a:t> vnitřní přeměnu Ruska</a:t>
            </a:r>
          </a:p>
          <a:p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264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etr-veliky--1672-1725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80380" y="163646"/>
            <a:ext cx="5013071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Vnější politika Petra 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Azovská tažení proti Turecku</a:t>
            </a:r>
          </a:p>
          <a:p>
            <a:r>
              <a:rPr lang="cs-CZ" altLang="cs-CZ" dirty="0" smtClean="0"/>
              <a:t>První tažení v roce 1695 bylo neúspěšné.</a:t>
            </a:r>
          </a:p>
          <a:p>
            <a:r>
              <a:rPr lang="cs-CZ" altLang="cs-CZ" dirty="0" smtClean="0"/>
              <a:t>Při 2. tažení roku 1696 měl dokonalejší loďstvo a pomoc rakouských dělostřelců</a:t>
            </a:r>
          </a:p>
          <a:p>
            <a:r>
              <a:rPr lang="cs-CZ" altLang="cs-CZ" dirty="0" smtClean="0"/>
              <a:t>Turecko se vzdává – přístup k Černému moři, pouze dočasný úspěch</a:t>
            </a:r>
          </a:p>
          <a:p>
            <a:r>
              <a:rPr lang="cs-CZ" altLang="cs-CZ" dirty="0" smtClean="0"/>
              <a:t>Upevnění protiturecké „svaté ligy“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69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Velké poselství po Evropě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1697 – diplomatická a obchodní výprava do Evropy</a:t>
            </a:r>
          </a:p>
          <a:p>
            <a:r>
              <a:rPr lang="cs-CZ" altLang="cs-CZ" dirty="0" smtClean="0"/>
              <a:t>Podniká ji inkognito, ne jako ruský car, ale jako Petr </a:t>
            </a:r>
            <a:r>
              <a:rPr lang="cs-CZ" altLang="cs-CZ" dirty="0" err="1" smtClean="0"/>
              <a:t>Michajlov</a:t>
            </a:r>
            <a:endParaRPr lang="cs-CZ" altLang="cs-CZ" dirty="0" smtClean="0"/>
          </a:p>
          <a:p>
            <a:r>
              <a:rPr lang="cs-CZ" altLang="cs-CZ" dirty="0" smtClean="0"/>
              <a:t>Navštívil Nizozemí a Anglii, tehdejší střed civilizovaného světa; snaží se získat znalosti o stavbě lodí, sám pracuje jako tesař</a:t>
            </a:r>
          </a:p>
          <a:p>
            <a:r>
              <a:rPr lang="cs-CZ" altLang="cs-CZ" dirty="0" smtClean="0"/>
              <a:t>Navštívil i Rakousko, neúspěšná diplomatická jednání, nenašel spojence proti Turecku, naopak došlo k uzavření míru Rakouska s Tureckem, následuje rozpad protiturecké koalice</a:t>
            </a:r>
          </a:p>
          <a:p>
            <a:r>
              <a:rPr lang="cs-CZ" altLang="cs-CZ" dirty="0" smtClean="0"/>
              <a:t>Úspěšný nákup zbraní v Amsterdamu</a:t>
            </a:r>
          </a:p>
          <a:p>
            <a:r>
              <a:rPr lang="cs-CZ" dirty="0" smtClean="0"/>
              <a:t>Najato přes 1000 cizinců – odborníků, hlavně stavitelů lodí, inženýrů</a:t>
            </a:r>
          </a:p>
          <a:p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39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Návrat do Moskvy 1698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Sofie vyzvala střelce k tažení na Moskvu</a:t>
            </a:r>
          </a:p>
          <a:p>
            <a:pPr>
              <a:buFontTx/>
              <a:buChar char="-"/>
            </a:pPr>
            <a:r>
              <a:rPr lang="cs-CZ" dirty="0" smtClean="0"/>
              <a:t>1698 urychlený návrat Petra Velikého do Moskvy </a:t>
            </a:r>
          </a:p>
          <a:p>
            <a:pPr>
              <a:buFontTx/>
              <a:buChar char="-"/>
            </a:pPr>
            <a:r>
              <a:rPr lang="cs-CZ" dirty="0" smtClean="0"/>
              <a:t>Povstání prozrazeno, střelci byli poraženi a krutě potrestáni</a:t>
            </a:r>
          </a:p>
          <a:p>
            <a:pPr>
              <a:buFontTx/>
              <a:buChar char="-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859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78065" y="2364407"/>
            <a:ext cx="10515600" cy="1325563"/>
          </a:xfrm>
        </p:spPr>
        <p:txBody>
          <a:bodyPr/>
          <a:lstStyle/>
          <a:p>
            <a:r>
              <a:rPr lang="cs-CZ" sz="6000" b="1" dirty="0" smtClean="0">
                <a:hlinkClick r:id="rId2"/>
              </a:rPr>
              <a:t>Severní válka 1700 – 1721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22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Severní válka 1700 - 1721</a:t>
            </a:r>
            <a:endParaRPr lang="cs-CZ" dirty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 smtClean="0"/>
              <a:t>snaha Petra proniknout k Baltskému moři </a:t>
            </a:r>
          </a:p>
          <a:p>
            <a:r>
              <a:rPr lang="cs-CZ" altLang="cs-CZ" dirty="0" smtClean="0"/>
              <a:t>Hlavní bitvy:</a:t>
            </a:r>
          </a:p>
          <a:p>
            <a:pPr>
              <a:buFontTx/>
              <a:buChar char="-"/>
            </a:pPr>
            <a:r>
              <a:rPr lang="cs-CZ" altLang="cs-CZ" dirty="0" smtClean="0"/>
              <a:t>1700 - bitva u </a:t>
            </a:r>
            <a:r>
              <a:rPr lang="cs-CZ" altLang="cs-CZ" dirty="0" err="1" smtClean="0"/>
              <a:t>Narvy</a:t>
            </a:r>
            <a:r>
              <a:rPr lang="cs-CZ" altLang="cs-CZ" dirty="0" smtClean="0"/>
              <a:t> (porážka Ruska)</a:t>
            </a:r>
          </a:p>
          <a:p>
            <a:pPr>
              <a:buFontTx/>
              <a:buChar char="-"/>
            </a:pPr>
            <a:r>
              <a:rPr lang="cs-CZ" altLang="cs-CZ" dirty="0" smtClean="0"/>
              <a:t>1709 – Poltavská bitva (porážka </a:t>
            </a:r>
            <a:r>
              <a:rPr lang="cs-CZ" altLang="cs-CZ" dirty="0" err="1" smtClean="0"/>
              <a:t>Švedska</a:t>
            </a:r>
            <a:r>
              <a:rPr lang="cs-CZ" altLang="cs-CZ" dirty="0" smtClean="0"/>
              <a:t>), přelom války</a:t>
            </a:r>
          </a:p>
          <a:p>
            <a:pPr>
              <a:buFontTx/>
              <a:buChar char="-"/>
            </a:pPr>
            <a:r>
              <a:rPr lang="cs-CZ" altLang="cs-CZ" dirty="0" smtClean="0"/>
              <a:t>1714 – </a:t>
            </a:r>
            <a:r>
              <a:rPr lang="cs-CZ" altLang="cs-CZ" dirty="0" err="1" smtClean="0"/>
              <a:t>Gangutská</a:t>
            </a:r>
            <a:r>
              <a:rPr lang="cs-CZ" altLang="cs-CZ" dirty="0" smtClean="0"/>
              <a:t> bitva (</a:t>
            </a:r>
            <a:r>
              <a:rPr lang="cs-CZ" altLang="cs-CZ" dirty="0" err="1" smtClean="0"/>
              <a:t>vítěztví</a:t>
            </a:r>
            <a:r>
              <a:rPr lang="cs-CZ" altLang="cs-CZ" dirty="0" smtClean="0"/>
              <a:t> ruské flotily)</a:t>
            </a:r>
          </a:p>
          <a:p>
            <a:pPr>
              <a:buFontTx/>
              <a:buChar char="-"/>
            </a:pPr>
            <a:r>
              <a:rPr lang="cs-CZ" altLang="cs-CZ" dirty="0" smtClean="0"/>
              <a:t>1720 – bitva u ostrova </a:t>
            </a:r>
            <a:r>
              <a:rPr lang="cs-CZ" altLang="cs-CZ" dirty="0" err="1" smtClean="0"/>
              <a:t>Grengam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vítěztví</a:t>
            </a:r>
            <a:r>
              <a:rPr lang="cs-CZ" altLang="cs-CZ" dirty="0" smtClean="0"/>
              <a:t> Ruska)</a:t>
            </a:r>
          </a:p>
          <a:p>
            <a:pPr>
              <a:buFontTx/>
              <a:buChar char="-"/>
            </a:pPr>
            <a:r>
              <a:rPr lang="cs-CZ" altLang="cs-CZ" dirty="0" smtClean="0"/>
              <a:t>1721 – „</a:t>
            </a:r>
            <a:r>
              <a:rPr lang="cs-CZ" altLang="cs-CZ" dirty="0" err="1" smtClean="0"/>
              <a:t>Ništadský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mir</a:t>
            </a:r>
            <a:r>
              <a:rPr lang="cs-CZ" altLang="cs-CZ" dirty="0" smtClean="0"/>
              <a:t>“ mezi Ruskem a </a:t>
            </a:r>
            <a:r>
              <a:rPr lang="cs-CZ" altLang="cs-CZ" dirty="0" err="1" smtClean="0"/>
              <a:t>Švedskem</a:t>
            </a:r>
            <a:r>
              <a:rPr lang="cs-CZ" altLang="cs-CZ" dirty="0" smtClean="0"/>
              <a:t> </a:t>
            </a:r>
          </a:p>
          <a:p>
            <a:pPr>
              <a:buFontTx/>
              <a:buChar char="-"/>
            </a:pPr>
            <a:endParaRPr lang="cs-CZ" altLang="cs-CZ" dirty="0" smtClean="0"/>
          </a:p>
          <a:p>
            <a:r>
              <a:rPr lang="cs-CZ" altLang="cs-CZ" dirty="0" smtClean="0"/>
              <a:t>1703 v ústí Něvy založen Petrohrad</a:t>
            </a:r>
          </a:p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842682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Založení Petrohradu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Nedostatek přístavů – jediný Archangelsk na severu – přesouvání obchodu na sever</a:t>
            </a:r>
          </a:p>
          <a:p>
            <a:r>
              <a:rPr lang="cs-CZ" altLang="cs-CZ" dirty="0" smtClean="0"/>
              <a:t>1703 založení města na břehu Finského zálivu v ústí řeky Něvy → </a:t>
            </a:r>
            <a:r>
              <a:rPr lang="cs-CZ" altLang="cs-CZ" dirty="0" err="1" smtClean="0"/>
              <a:t>Sankt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Peterburg</a:t>
            </a:r>
            <a:endParaRPr lang="cs-CZ" altLang="cs-CZ" dirty="0" smtClean="0"/>
          </a:p>
          <a:p>
            <a:r>
              <a:rPr lang="cs-CZ" altLang="cs-CZ" dirty="0" smtClean="0"/>
              <a:t>Petr vypracoval přesné plány,  pozval architekty z Itálie → „Benátky severu“</a:t>
            </a:r>
          </a:p>
          <a:p>
            <a:r>
              <a:rPr lang="cs-CZ" altLang="cs-CZ" dirty="0" smtClean="0"/>
              <a:t>Jako první byla postavena Petropavlovská pevnost </a:t>
            </a:r>
          </a:p>
          <a:p>
            <a:r>
              <a:rPr lang="cs-CZ" altLang="cs-CZ" dirty="0" smtClean="0"/>
              <a:t>Od roku 1712 do 1918 - hlavní město Ruska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455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-452437"/>
            <a:ext cx="3932237" cy="1600200"/>
          </a:xfrm>
        </p:spPr>
        <p:txBody>
          <a:bodyPr>
            <a:normAutofit/>
          </a:bodyPr>
          <a:lstStyle/>
          <a:p>
            <a:r>
              <a:rPr lang="cs-CZ" sz="4400" b="1" dirty="0" smtClean="0"/>
              <a:t>Důsledky války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9787" y="1147763"/>
            <a:ext cx="11093907" cy="4873625"/>
          </a:xfrm>
        </p:spPr>
        <p:txBody>
          <a:bodyPr/>
          <a:lstStyle/>
          <a:p>
            <a:r>
              <a:rPr lang="cs-CZ" altLang="cs-CZ" dirty="0" smtClean="0"/>
              <a:t>Švédsko postoupilo Rusku Estonsko, </a:t>
            </a:r>
            <a:r>
              <a:rPr lang="cs-CZ" altLang="cs-CZ" dirty="0" err="1" smtClean="0"/>
              <a:t>Livonsko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Ingrii</a:t>
            </a:r>
            <a:r>
              <a:rPr lang="cs-CZ" altLang="cs-CZ" dirty="0" smtClean="0"/>
              <a:t> a část </a:t>
            </a:r>
            <a:r>
              <a:rPr lang="cs-CZ" altLang="cs-CZ" dirty="0" err="1" smtClean="0"/>
              <a:t>Karelie</a:t>
            </a:r>
            <a:r>
              <a:rPr lang="cs-CZ" altLang="cs-CZ" dirty="0" smtClean="0"/>
              <a:t> </a:t>
            </a:r>
          </a:p>
          <a:p>
            <a:r>
              <a:rPr lang="cs-CZ" altLang="cs-CZ" dirty="0" smtClean="0"/>
              <a:t>Rusko vrátilo Švédsku Finsko a zavázalo se uhradit náhradu za postoupená území</a:t>
            </a:r>
          </a:p>
          <a:p>
            <a:r>
              <a:rPr lang="cs-CZ" altLang="cs-CZ" dirty="0" smtClean="0"/>
              <a:t>1721 – zasedání senátu – titul Petr Veliký</a:t>
            </a:r>
          </a:p>
          <a:p>
            <a:r>
              <a:rPr lang="cs-CZ" altLang="cs-CZ" dirty="0" err="1" smtClean="0"/>
              <a:t>Санкт-Петербург</a:t>
            </a:r>
            <a:r>
              <a:rPr lang="cs-CZ" altLang="cs-CZ" dirty="0" smtClean="0"/>
              <a:t> – „okno do Evropy“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810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24113" y="194643"/>
            <a:ext cx="5094422" cy="649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255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aint_Petersburg_In_Europ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4" y="0"/>
            <a:ext cx="7667625" cy="668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72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hlinkClick r:id="rId3"/>
              </a:rPr>
              <a:t>РЕФОРМЫ ПЕТРА </a:t>
            </a:r>
            <a:r>
              <a:rPr lang="en-US" b="1" dirty="0" smtClean="0">
                <a:hlinkClick r:id="rId3"/>
              </a:rPr>
              <a:t>I</a:t>
            </a:r>
            <a:endParaRPr lang="cs-CZ" b="1" dirty="0"/>
          </a:p>
        </p:txBody>
      </p:sp>
      <p:pic>
        <p:nvPicPr>
          <p:cNvPr id="4" name="EgqEDea9z3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810000" y="27146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74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Carský </a:t>
            </a:r>
            <a:r>
              <a:rPr lang="cs-CZ" b="1" dirty="0" smtClean="0"/>
              <a:t>„</a:t>
            </a:r>
            <a:r>
              <a:rPr lang="cs-CZ" b="1" dirty="0" err="1" smtClean="0"/>
              <a:t>ukaz</a:t>
            </a:r>
            <a:r>
              <a:rPr lang="cs-CZ" b="1" dirty="0" smtClean="0"/>
              <a:t>“</a:t>
            </a:r>
            <a:r>
              <a:rPr lang="cs-CZ" dirty="0" smtClean="0"/>
              <a:t> </a:t>
            </a:r>
            <a:r>
              <a:rPr lang="cs-CZ" dirty="0"/>
              <a:t>z roku 1699:</a:t>
            </a:r>
          </a:p>
          <a:p>
            <a:pPr marL="0" indent="0">
              <a:buNone/>
            </a:pPr>
            <a:r>
              <a:rPr lang="cs-CZ" b="1" dirty="0"/>
              <a:t>města si mohou zvolit svoji samosprávu</a:t>
            </a:r>
            <a:r>
              <a:rPr lang="cs-CZ" dirty="0"/>
              <a:t>, ale musí platit dvojnásobek dosavadní daně volenými purkmistry.</a:t>
            </a:r>
          </a:p>
          <a:p>
            <a:r>
              <a:rPr lang="cs-CZ" dirty="0"/>
              <a:t>Města se proto této výsady vzdala</a:t>
            </a:r>
          </a:p>
          <a:p>
            <a:r>
              <a:rPr lang="cs-CZ" b="1" dirty="0"/>
              <a:t>Nový </a:t>
            </a:r>
            <a:r>
              <a:rPr lang="cs-CZ" b="1" dirty="0" smtClean="0"/>
              <a:t>„</a:t>
            </a:r>
            <a:r>
              <a:rPr lang="cs-CZ" b="1" dirty="0" err="1" smtClean="0"/>
              <a:t>ukaz</a:t>
            </a:r>
            <a:r>
              <a:rPr lang="cs-CZ" b="1" dirty="0" smtClean="0"/>
              <a:t>“</a:t>
            </a:r>
            <a:r>
              <a:rPr lang="cs-CZ" dirty="0" smtClean="0"/>
              <a:t>: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odpadla podmínka dvojnásobné daně</a:t>
            </a:r>
          </a:p>
          <a:p>
            <a:r>
              <a:rPr lang="cs-CZ" dirty="0"/>
              <a:t>Magistráty </a:t>
            </a:r>
            <a:r>
              <a:rPr lang="cs-CZ" dirty="0" smtClean="0"/>
              <a:t>se </a:t>
            </a:r>
            <a:r>
              <a:rPr lang="cs-CZ" dirty="0"/>
              <a:t>nestaly vrcholnými orgány samosprávy měst, ale kancelářemi, odpovědnými za výběr daní.</a:t>
            </a:r>
          </a:p>
          <a:p>
            <a:endParaRPr lang="cs-CZ" dirty="0"/>
          </a:p>
        </p:txBody>
      </p:sp>
      <p:sp>
        <p:nvSpPr>
          <p:cNvPr id="4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Městská a správní reforma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91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Ruští </a:t>
            </a:r>
            <a:r>
              <a:rPr lang="cs-CZ" dirty="0"/>
              <a:t>kupci se měli sdružovat v </a:t>
            </a:r>
            <a:r>
              <a:rPr lang="cs-CZ" dirty="0" smtClean="0"/>
              <a:t>„</a:t>
            </a:r>
            <a:r>
              <a:rPr lang="cs-CZ" b="1" dirty="0" err="1" smtClean="0"/>
              <a:t>kompanie</a:t>
            </a:r>
            <a:r>
              <a:rPr lang="cs-CZ" b="1" dirty="0" smtClean="0"/>
              <a:t>“</a:t>
            </a:r>
            <a:r>
              <a:rPr lang="cs-CZ" dirty="0" smtClean="0"/>
              <a:t>, </a:t>
            </a:r>
            <a:r>
              <a:rPr lang="cs-CZ" dirty="0"/>
              <a:t>které by byly schopné čelit cizím obchodním společnostem</a:t>
            </a:r>
          </a:p>
          <a:p>
            <a:pPr>
              <a:lnSpc>
                <a:spcPct val="110000"/>
              </a:lnSpc>
            </a:pPr>
            <a:r>
              <a:rPr lang="cs-CZ" dirty="0"/>
              <a:t>Kupci se však sdružovali do „</a:t>
            </a:r>
            <a:r>
              <a:rPr lang="cs-CZ" dirty="0" err="1"/>
              <a:t>kompanií</a:t>
            </a:r>
            <a:r>
              <a:rPr lang="cs-CZ" dirty="0"/>
              <a:t>“ nikoli proto, aby jim to přinášelo užitek a zisk, ale </a:t>
            </a:r>
            <a:r>
              <a:rPr lang="cs-CZ" dirty="0" smtClean="0"/>
              <a:t>pouze proto</a:t>
            </a:r>
            <a:r>
              <a:rPr lang="cs-CZ" dirty="0"/>
              <a:t>, že </a:t>
            </a:r>
            <a:r>
              <a:rPr lang="cs-CZ" dirty="0" smtClean="0"/>
              <a:t>jim to </a:t>
            </a:r>
            <a:r>
              <a:rPr lang="cs-CZ" dirty="0"/>
              <a:t>bylo nařízeno</a:t>
            </a:r>
          </a:p>
        </p:txBody>
      </p:sp>
    </p:spTree>
    <p:extLst>
      <p:ext uri="{BB962C8B-B14F-4D97-AF65-F5344CB8AC3E}">
        <p14:creationId xmlns:p14="http://schemas.microsoft.com/office/powerpoint/2010/main" val="21667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Změna hlavního města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 r. 1712 se stává hlavním městem Ruska Petrohrad</a:t>
            </a:r>
            <a:r>
              <a:rPr lang="en-US" dirty="0" smtClean="0"/>
              <a:t> (</a:t>
            </a:r>
            <a:r>
              <a:rPr lang="ru-RU" i="1" dirty="0" smtClean="0"/>
              <a:t>Санкт-Петербург</a:t>
            </a:r>
            <a:r>
              <a:rPr lang="en-US" dirty="0" smtClean="0"/>
              <a:t>)</a:t>
            </a:r>
            <a:r>
              <a:rPr lang="cs-CZ" dirty="0" smtClean="0"/>
              <a:t> (založen 1703)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4818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Reforma soudnictví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1718 - car jmenoval zemské soudce (</a:t>
            </a:r>
            <a:r>
              <a:rPr lang="cs-CZ" dirty="0" err="1" smtClean="0"/>
              <a:t>landrichty</a:t>
            </a:r>
            <a:r>
              <a:rPr lang="cs-CZ" dirty="0" smtClean="0"/>
              <a:t>), kteří byli podřízeni Senátu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2" descr="image13457823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304" y="2953048"/>
            <a:ext cx="4734272" cy="368994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51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Reforma samoděržaví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car určuje svého nástupce</a:t>
            </a:r>
          </a:p>
          <a:p>
            <a:r>
              <a:rPr lang="cs-CZ" dirty="0" smtClean="0"/>
              <a:t>1711 - vytvoření Senátu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obsahoval 9 nejbližších spolupracovníků Petra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zabýval se především otázkami státního rozpočtu .</a:t>
            </a:r>
          </a:p>
          <a:p>
            <a:r>
              <a:rPr lang="cs-CZ" dirty="0" smtClean="0"/>
              <a:t> Bylo založeno devět „</a:t>
            </a:r>
            <a:r>
              <a:rPr lang="ru-RU" dirty="0" smtClean="0"/>
              <a:t>коллегий</a:t>
            </a:r>
            <a:r>
              <a:rPr lang="cs-CZ" dirty="0" smtClean="0"/>
              <a:t>“    (ministerstev) </a:t>
            </a:r>
          </a:p>
          <a:p>
            <a:r>
              <a:rPr lang="cs-CZ" dirty="0" smtClean="0"/>
              <a:t> Země byla rozdělena do 8 provincií . 	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V každé provincii stál v čele  guvernér, podléhající přímo carovi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773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Fiskální reforma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Ražba nové mince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b="1" dirty="0" smtClean="0"/>
              <a:t>stříbrný rubl</a:t>
            </a:r>
          </a:p>
          <a:p>
            <a:r>
              <a:rPr lang="cs-CZ" dirty="0" smtClean="0"/>
              <a:t>nové měděné mince</a:t>
            </a:r>
            <a:r>
              <a:rPr lang="cs-CZ" b="1" dirty="0" smtClean="0"/>
              <a:t>:</a:t>
            </a:r>
          </a:p>
          <a:p>
            <a:pPr marL="0" indent="0">
              <a:buNone/>
            </a:pPr>
            <a:r>
              <a:rPr lang="cs-CZ" b="1" dirty="0" err="1" smtClean="0"/>
              <a:t>Děněžka</a:t>
            </a:r>
            <a:r>
              <a:rPr lang="cs-CZ" b="1" dirty="0" smtClean="0"/>
              <a:t> - </a:t>
            </a:r>
            <a:r>
              <a:rPr lang="cs-CZ" dirty="0" smtClean="0"/>
              <a:t>měla hodnotu </a:t>
            </a:r>
            <a:r>
              <a:rPr lang="cs-CZ" dirty="0" err="1" smtClean="0"/>
              <a:t>půlkopějky</a:t>
            </a:r>
            <a:endParaRPr lang="cs-CZ" dirty="0" smtClean="0"/>
          </a:p>
          <a:p>
            <a:pPr marL="0" indent="0">
              <a:buNone/>
            </a:pPr>
            <a:r>
              <a:rPr lang="cs-CZ" b="1" dirty="0" err="1" smtClean="0"/>
              <a:t>Poluška</a:t>
            </a:r>
            <a:r>
              <a:rPr lang="cs-CZ" b="1" dirty="0" smtClean="0"/>
              <a:t> </a:t>
            </a:r>
            <a:r>
              <a:rPr lang="cs-CZ" dirty="0" smtClean="0"/>
              <a:t>- měla hodnotu </a:t>
            </a:r>
            <a:r>
              <a:rPr lang="cs-CZ" dirty="0" err="1" smtClean="0"/>
              <a:t>čtvrtkopějky</a:t>
            </a:r>
            <a:endParaRPr lang="cs-CZ" dirty="0" smtClean="0"/>
          </a:p>
          <a:p>
            <a:pPr marL="0" indent="0">
              <a:buNone/>
            </a:pPr>
            <a:r>
              <a:rPr lang="cs-CZ" b="1" dirty="0" err="1" smtClean="0"/>
              <a:t>Polupoluška</a:t>
            </a:r>
            <a:r>
              <a:rPr lang="cs-CZ" b="1" dirty="0" smtClean="0"/>
              <a:t> - </a:t>
            </a:r>
            <a:r>
              <a:rPr lang="cs-CZ" dirty="0" smtClean="0"/>
              <a:t>měla hodnotu jako 1/8 kopějky</a:t>
            </a:r>
            <a:endParaRPr lang="cs-CZ" b="1" dirty="0" smtClean="0"/>
          </a:p>
          <a:p>
            <a:r>
              <a:rPr lang="cs-CZ" dirty="0" smtClean="0"/>
              <a:t>Zavádění </a:t>
            </a:r>
            <a:r>
              <a:rPr lang="cs-CZ" b="1" dirty="0" smtClean="0"/>
              <a:t>nových</a:t>
            </a:r>
            <a:r>
              <a:rPr lang="cs-CZ" dirty="0" smtClean="0"/>
              <a:t> </a:t>
            </a:r>
            <a:r>
              <a:rPr lang="cs-CZ" b="1" dirty="0" smtClean="0"/>
              <a:t>daní </a:t>
            </a:r>
          </a:p>
          <a:p>
            <a:r>
              <a:rPr lang="cs-CZ" dirty="0" smtClean="0"/>
              <a:t>Leden 1719 – </a:t>
            </a:r>
            <a:r>
              <a:rPr lang="cs-CZ" dirty="0" err="1" smtClean="0"/>
              <a:t>ukaz</a:t>
            </a:r>
            <a:r>
              <a:rPr lang="cs-CZ" dirty="0" smtClean="0"/>
              <a:t> o revizi všech „duší“ mužského pohlaví</a:t>
            </a:r>
          </a:p>
          <a:p>
            <a:pPr marL="457200" lvl="1" indent="0">
              <a:buNone/>
            </a:pPr>
            <a:r>
              <a:rPr lang="cs-CZ" sz="2800" dirty="0"/>
              <a:t>Zaveden pojem „revizní duše“ (daně z duší)</a:t>
            </a:r>
          </a:p>
          <a:p>
            <a:pPr marL="0" indent="0">
              <a:buNone/>
            </a:pPr>
            <a:r>
              <a:rPr lang="cs-CZ" dirty="0" smtClean="0"/>
              <a:t>     PRVNÍ NOVODOBÉ SČÍTÁNÍ LIDU V RUSKU</a:t>
            </a:r>
          </a:p>
          <a:p>
            <a:pPr marL="0" indent="0">
              <a:buNone/>
            </a:pPr>
            <a:r>
              <a:rPr lang="cs-CZ" dirty="0" smtClean="0"/>
              <a:t>Důvod: více peněz do státní pokladny</a:t>
            </a:r>
          </a:p>
          <a:p>
            <a:pPr marL="0" indent="0">
              <a:buNone/>
            </a:pPr>
            <a:r>
              <a:rPr lang="cs-CZ" dirty="0" smtClean="0"/>
              <a:t>Důsledek: Rusko na konci Petrovy vlády bylo bez dluhů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0"/>
            <a:ext cx="5880100" cy="3576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02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Daňová reforma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003497"/>
            <a:ext cx="10515600" cy="1955961"/>
          </a:xfrm>
        </p:spPr>
        <p:txBody>
          <a:bodyPr/>
          <a:lstStyle/>
          <a:p>
            <a:r>
              <a:rPr lang="cs-CZ" dirty="0" smtClean="0"/>
              <a:t>Byla zavedena daň z fyzické osoby mužského pohlaví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4385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Školská reforma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Zoufalý stav školství v Rusku: dosud jediná vyšší škola (duchovní akademie v Moskvě)</a:t>
            </a:r>
          </a:p>
          <a:p>
            <a:r>
              <a:rPr lang="cs-CZ" dirty="0" smtClean="0"/>
              <a:t>Petr potřeboval necírkevní odborníky </a:t>
            </a:r>
          </a:p>
          <a:p>
            <a:r>
              <a:rPr lang="cs-CZ" dirty="0" smtClean="0"/>
              <a:t>Příchod odborníků z Anglie a r.</a:t>
            </a:r>
            <a:r>
              <a:rPr lang="cs-CZ" b="1" dirty="0" smtClean="0"/>
              <a:t> 1701 </a:t>
            </a:r>
            <a:r>
              <a:rPr lang="cs-CZ" dirty="0" smtClean="0"/>
              <a:t>zřízení tzv. </a:t>
            </a:r>
            <a:r>
              <a:rPr lang="cs-CZ" b="1" dirty="0" smtClean="0"/>
              <a:t>navigátorské školy </a:t>
            </a:r>
            <a:r>
              <a:rPr lang="cs-CZ" dirty="0" smtClean="0"/>
              <a:t>(základní školy)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584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6654" y="1112703"/>
            <a:ext cx="10515600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narozen  9.června 1672 (dle starého ruského kalendáře se uvádí 30.května), zemřel 8.února 1725 (28.ledna)</a:t>
            </a:r>
          </a:p>
          <a:p>
            <a:pPr lvl="0"/>
            <a:r>
              <a:rPr lang="cs-CZ" dirty="0" smtClean="0"/>
              <a:t> Přesné místo narození Petra I. není známo, hovoří se o tzv.</a:t>
            </a:r>
            <a:r>
              <a:rPr lang="ru-RU" dirty="0" smtClean="0"/>
              <a:t> </a:t>
            </a:r>
            <a:r>
              <a:rPr lang="cs-CZ" dirty="0" smtClean="0"/>
              <a:t>„</a:t>
            </a:r>
            <a:r>
              <a:rPr lang="ru-RU" dirty="0" smtClean="0"/>
              <a:t>Теремном </a:t>
            </a:r>
            <a:r>
              <a:rPr lang="ru-RU" dirty="0" err="1" smtClean="0"/>
              <a:t>дворц</a:t>
            </a:r>
            <a:r>
              <a:rPr lang="cs-CZ" dirty="0" smtClean="0"/>
              <a:t>e</a:t>
            </a:r>
            <a:r>
              <a:rPr lang="ru-RU" dirty="0" smtClean="0"/>
              <a:t> Кремля</a:t>
            </a:r>
            <a:r>
              <a:rPr lang="cs-CZ" dirty="0" smtClean="0"/>
              <a:t>“</a:t>
            </a:r>
            <a:r>
              <a:rPr lang="ru-RU" dirty="0" smtClean="0"/>
              <a:t> </a:t>
            </a:r>
            <a:r>
              <a:rPr lang="cs-CZ" dirty="0" smtClean="0"/>
              <a:t>nebo vesnicích </a:t>
            </a:r>
            <a:r>
              <a:rPr lang="cs-CZ" dirty="0" err="1" smtClean="0"/>
              <a:t>Kolomenskoe</a:t>
            </a:r>
            <a:r>
              <a:rPr lang="cs-CZ" dirty="0"/>
              <a:t> </a:t>
            </a:r>
            <a:r>
              <a:rPr lang="cs-CZ" dirty="0" smtClean="0"/>
              <a:t>či </a:t>
            </a:r>
            <a:r>
              <a:rPr lang="cs-CZ" dirty="0" err="1" smtClean="0"/>
              <a:t>Izmajlovo</a:t>
            </a:r>
            <a:endParaRPr lang="cs-CZ" dirty="0" smtClean="0"/>
          </a:p>
          <a:p>
            <a:pPr lvl="0"/>
            <a:r>
              <a:rPr lang="cs-CZ" dirty="0" smtClean="0"/>
              <a:t>Jeho otec, car Alexej </a:t>
            </a:r>
            <a:r>
              <a:rPr lang="cs-CZ" dirty="0" err="1" smtClean="0"/>
              <a:t>Michailovič</a:t>
            </a:r>
            <a:r>
              <a:rPr lang="cs-CZ" dirty="0" smtClean="0"/>
              <a:t>, měl šestnáct dětí. Petr byl jeho čtrnácté dítě, ale prvním synem i dítětem jeho druhé ženy, carevny Natálie </a:t>
            </a:r>
            <a:r>
              <a:rPr lang="cs-CZ" dirty="0" err="1" smtClean="0"/>
              <a:t>Kyrillovny</a:t>
            </a:r>
            <a:r>
              <a:rPr lang="cs-CZ" dirty="0" smtClean="0"/>
              <a:t> </a:t>
            </a:r>
            <a:r>
              <a:rPr lang="cs-CZ" dirty="0" err="1" smtClean="0"/>
              <a:t>Naryškinové</a:t>
            </a:r>
            <a:r>
              <a:rPr lang="cs-CZ" dirty="0" smtClean="0"/>
              <a:t>.</a:t>
            </a:r>
          </a:p>
          <a:p>
            <a:pPr lvl="0"/>
            <a:r>
              <a:rPr lang="cs-CZ" dirty="0" smtClean="0"/>
              <a:t>29. června 1672 byl carevič pokřtěn a pojmenován Petrem</a:t>
            </a:r>
          </a:p>
          <a:p>
            <a:pPr lvl="0"/>
            <a:r>
              <a:rPr lang="cs-CZ" dirty="0" smtClean="0"/>
              <a:t>přídomek Veliký dostal až dosednutím na trůn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0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Kultura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- vznik prvních muzeí</a:t>
            </a:r>
          </a:p>
          <a:p>
            <a:pPr marL="0" indent="0">
              <a:buNone/>
            </a:pPr>
            <a:r>
              <a:rPr lang="cs-CZ" dirty="0" smtClean="0"/>
              <a:t>- rychlý vývoj   </a:t>
            </a:r>
          </a:p>
          <a:p>
            <a:pPr marL="0" indent="0">
              <a:buNone/>
            </a:pPr>
            <a:r>
              <a:rPr lang="cs-CZ" dirty="0" smtClean="0"/>
              <a:t>   nakladatelství    </a:t>
            </a:r>
          </a:p>
          <a:p>
            <a:pPr marL="0" indent="0">
              <a:buNone/>
            </a:pPr>
            <a:r>
              <a:rPr lang="cs-CZ" dirty="0" smtClean="0"/>
              <a:t>   (</a:t>
            </a:r>
            <a:r>
              <a:rPr lang="ru-RU" dirty="0" smtClean="0"/>
              <a:t>„Ведомости“</a:t>
            </a:r>
            <a:r>
              <a:rPr lang="cs-CZ" dirty="0" smtClean="0"/>
              <a:t>)	</a:t>
            </a:r>
          </a:p>
          <a:p>
            <a:pPr marL="0" indent="0">
              <a:buNone/>
            </a:pPr>
            <a:r>
              <a:rPr lang="cs-CZ" dirty="0" smtClean="0"/>
              <a:t>- rozvoj divadel</a:t>
            </a:r>
          </a:p>
          <a:p>
            <a:pPr marL="0" indent="0">
              <a:buNone/>
            </a:pPr>
            <a:r>
              <a:rPr lang="cs-CZ" dirty="0" smtClean="0"/>
              <a:t>- zjednodušení abecedy   </a:t>
            </a:r>
          </a:p>
          <a:p>
            <a:pPr marL="0" indent="0">
              <a:buNone/>
            </a:pPr>
            <a:r>
              <a:rPr lang="cs-CZ" dirty="0" smtClean="0"/>
              <a:t>   (</a:t>
            </a:r>
            <a:r>
              <a:rPr lang="ru-RU" dirty="0" smtClean="0"/>
              <a:t>„гражданка“</a:t>
            </a:r>
            <a:r>
              <a:rPr lang="cs-CZ" dirty="0" smtClean="0"/>
              <a:t>)</a:t>
            </a:r>
          </a:p>
        </p:txBody>
      </p:sp>
      <p:pic>
        <p:nvPicPr>
          <p:cNvPr id="4" name="Picture 2" descr="&amp;Vcy;&amp;iecy;&amp;dcy;&amp;ocy;&amp;mcy;&amp;ocy;&amp;scy;&amp;tcy;&amp;i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432" y="163636"/>
            <a:ext cx="3810000" cy="60133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1514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Kalendář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dirty="0" err="1" smtClean="0"/>
              <a:t>Ukaz</a:t>
            </a:r>
            <a:r>
              <a:rPr lang="cs-CZ" dirty="0" smtClean="0"/>
              <a:t>“ z 20. 12. 1699 </a:t>
            </a:r>
          </a:p>
          <a:p>
            <a:r>
              <a:rPr lang="cs-CZ" dirty="0" smtClean="0"/>
              <a:t>Od roku 1700 se zavedl kalendář stejný jako v ostatním křesťanském světě: počítání let od narození Krista</a:t>
            </a:r>
          </a:p>
          <a:p>
            <a:r>
              <a:rPr lang="cs-CZ" dirty="0" smtClean="0"/>
              <a:t>Začátek nového roku se začal slavit vždy </a:t>
            </a:r>
          </a:p>
          <a:p>
            <a:pPr marL="0" indent="0">
              <a:buNone/>
            </a:pPr>
            <a:r>
              <a:rPr lang="cs-CZ" dirty="0" smtClean="0"/>
              <a:t>    1. ledna (nikoli 1. září, jako tomu bylo dříve)</a:t>
            </a:r>
          </a:p>
          <a:p>
            <a:r>
              <a:rPr lang="cs-CZ" dirty="0" smtClean="0"/>
              <a:t>Příkazy, jak se má Nový rok slavit (mše, zdobení domů, úklid ulic, ohňostroje a palba z děl)</a:t>
            </a:r>
          </a:p>
        </p:txBody>
      </p:sp>
    </p:spTree>
    <p:extLst>
      <p:ext uri="{BB962C8B-B14F-4D97-AF65-F5344CB8AC3E}">
        <p14:creationId xmlns:p14="http://schemas.microsoft.com/office/powerpoint/2010/main" val="224432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Reforma církve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Byly zdaněny příjmy církve</a:t>
            </a:r>
          </a:p>
          <a:p>
            <a:r>
              <a:rPr lang="cs-CZ" sz="3600" dirty="0" smtClean="0"/>
              <a:t>Nejvyšším církevním úřadem se stal „Svatý Synod“</a:t>
            </a:r>
          </a:p>
          <a:p>
            <a:r>
              <a:rPr lang="cs-CZ" sz="3600" dirty="0" smtClean="0"/>
              <a:t>Církev byla zařazena pod státní správu </a:t>
            </a:r>
          </a:p>
          <a:p>
            <a:r>
              <a:rPr lang="cs-CZ" sz="3600" dirty="0" smtClean="0"/>
              <a:t>Byl omezen počet mnichů</a:t>
            </a:r>
          </a:p>
          <a:p>
            <a:r>
              <a:rPr lang="cs-CZ" sz="3600" dirty="0" smtClean="0"/>
              <a:t>Petr uzavřel některé kláštery  a jejich majetek si přivlastnil (některými starověrci byl považován za antikrista)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4784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Reforma armády a námořnictva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4400" dirty="0" smtClean="0"/>
              <a:t>Petr I. provedl reorganizaci armády: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400" dirty="0" smtClean="0"/>
              <a:t> zřídil stálé vojsko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400" dirty="0" smtClean="0"/>
              <a:t> staré zbraně nahradil novými a moderními </a:t>
            </a:r>
          </a:p>
          <a:p>
            <a:pPr marL="457200" lvl="1" indent="0">
              <a:buNone/>
            </a:pPr>
            <a:r>
              <a:rPr lang="cs-CZ" sz="4400" dirty="0" smtClean="0"/>
              <a:t>(i za cenu roztavení kostelních  zvonů)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400" dirty="0" smtClean="0"/>
              <a:t> vybudoval válečné loďstvo, vznikla baltská flotila</a:t>
            </a:r>
          </a:p>
          <a:p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45177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+mn-lt"/>
              </a:rPr>
              <a:t>Hospodářská reforma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Rozvoj manufaktur (přes 200) např.: na výrobu sukna, železa, zbraní...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400" dirty="0" smtClean="0"/>
              <a:t>  cíl: vytlačit výrobky z dovozu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400" dirty="0" smtClean="0"/>
              <a:t>  v manufakturách pracovali nevolníci</a:t>
            </a:r>
          </a:p>
          <a:p>
            <a:pPr marL="457200" lvl="1" indent="0">
              <a:buNone/>
            </a:pPr>
            <a:endParaRPr lang="cs-CZ" sz="4400" dirty="0" smtClean="0"/>
          </a:p>
        </p:txBody>
      </p:sp>
    </p:spTree>
    <p:extLst>
      <p:ext uri="{BB962C8B-B14F-4D97-AF65-F5344CB8AC3E}">
        <p14:creationId xmlns:p14="http://schemas.microsoft.com/office/powerpoint/2010/main" val="192624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Tabulka hodností (</a:t>
            </a:r>
            <a:r>
              <a:rPr lang="ru-RU" b="1" dirty="0" smtClean="0"/>
              <a:t>Табель о рангах)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r. 1722 Petr rozdělil vojenskou, občanskou a dvorní službu na 14 úrovní (hodností).</a:t>
            </a:r>
          </a:p>
          <a:p>
            <a:endParaRPr lang="cs-CZ" dirty="0"/>
          </a:p>
        </p:txBody>
      </p:sp>
      <p:pic>
        <p:nvPicPr>
          <p:cNvPr id="1026" name="Picture 2" descr="Работа над ошибками: где такая табель о рангах? (http://www.hist.msu.ru/ER/Etext/tabel.jpg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810" y="2986686"/>
            <a:ext cx="4096316" cy="319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762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Další reformy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i-FI" sz="3600" dirty="0"/>
              <a:t>Bojaři se musí </a:t>
            </a:r>
            <a:r>
              <a:rPr lang="fi-FI" sz="3600" dirty="0" smtClean="0"/>
              <a:t>holi</a:t>
            </a:r>
            <a:r>
              <a:rPr lang="cs-CZ" sz="3600" dirty="0" smtClean="0"/>
              <a:t>t </a:t>
            </a:r>
            <a:r>
              <a:rPr lang="fi-FI" sz="3600" dirty="0"/>
              <a:t>(pokuty)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600" dirty="0"/>
              <a:t>Oděv podle evropské módy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600" dirty="0"/>
              <a:t>Zavedení světské zábavy (tance, </a:t>
            </a:r>
            <a:r>
              <a:rPr lang="cs-CZ" sz="3600" dirty="0" smtClean="0"/>
              <a:t>hry) a </a:t>
            </a:r>
            <a:r>
              <a:rPr lang="cs-CZ" sz="3600" dirty="0"/>
              <a:t>kouření dýmky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3600" dirty="0"/>
              <a:t>Peter vytvořil řadu </a:t>
            </a:r>
            <a:r>
              <a:rPr lang="cs-CZ" sz="3600" dirty="0" smtClean="0"/>
              <a:t>„workshopů“, </a:t>
            </a:r>
            <a:r>
              <a:rPr lang="cs-CZ" sz="3600" dirty="0"/>
              <a:t>představil nová řemesla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3600" dirty="0"/>
              <a:t> nastínil pravidla správného chování pro šlechtu </a:t>
            </a:r>
            <a:r>
              <a:rPr lang="cs-CZ" sz="3600" dirty="0" smtClean="0"/>
              <a:t>v</a:t>
            </a:r>
          </a:p>
          <a:p>
            <a:pPr marL="0" indent="0">
              <a:buNone/>
            </a:pPr>
            <a:r>
              <a:rPr lang="cs-CZ" sz="3600" dirty="0"/>
              <a:t>knize „</a:t>
            </a:r>
            <a:r>
              <a:rPr lang="ru-RU" sz="3600" dirty="0"/>
              <a:t>Юности честное </a:t>
            </a:r>
            <a:r>
              <a:rPr lang="ru-RU" sz="3600" dirty="0" smtClean="0"/>
              <a:t>зерцало</a:t>
            </a:r>
            <a:r>
              <a:rPr lang="cs-CZ" sz="3600" dirty="0"/>
              <a:t>“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312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sz="4000" dirty="0"/>
              <a:t>P</a:t>
            </a:r>
            <a:r>
              <a:rPr lang="cs-CZ" sz="4000" dirty="0" smtClean="0"/>
              <a:t>ozval zahraniční inženýry (asi 900 specialistů přišlo s Petrem z Evropy)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 smtClean="0"/>
              <a:t> Mnozí mladí Rusové odešli naopak studovat vědu a řemeslo do zahraničí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 smtClean="0"/>
              <a:t> Ve velkých městech  vznikly nemocnice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 smtClean="0"/>
              <a:t> V Moskvě – první útulek pro děti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0237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ssian7.ru/wp-content/uploads/2013/08/image4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186" y="582101"/>
            <a:ext cx="9903421" cy="581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81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Manželství a děti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První manželkou byla </a:t>
            </a:r>
            <a:r>
              <a:rPr lang="cs-CZ" dirty="0" err="1" smtClean="0"/>
              <a:t>Jevdokije</a:t>
            </a:r>
            <a:r>
              <a:rPr lang="cs-CZ" dirty="0" smtClean="0"/>
              <a:t> </a:t>
            </a:r>
            <a:r>
              <a:rPr lang="cs-CZ" dirty="0" err="1" smtClean="0"/>
              <a:t>Lopuchina</a:t>
            </a:r>
            <a:endParaRPr lang="cs-CZ" dirty="0" smtClean="0"/>
          </a:p>
          <a:p>
            <a:r>
              <a:rPr lang="cs-CZ" dirty="0" smtClean="0"/>
              <a:t>Měli tři syny – Alexeje (1690 -1718), Petra a Alexandra (zemřeli v dětství)</a:t>
            </a:r>
          </a:p>
          <a:p>
            <a:r>
              <a:rPr lang="cs-CZ" dirty="0" smtClean="0"/>
              <a:t>Druhou manželkou byla bývalá </a:t>
            </a:r>
            <a:r>
              <a:rPr lang="cs-CZ" dirty="0" err="1" smtClean="0"/>
              <a:t>livonská</a:t>
            </a:r>
            <a:r>
              <a:rPr lang="cs-CZ" dirty="0" smtClean="0"/>
              <a:t> otrokyně a pradlena Marta </a:t>
            </a:r>
            <a:r>
              <a:rPr lang="cs-CZ" dirty="0" err="1" smtClean="0"/>
              <a:t>Skawronská</a:t>
            </a:r>
            <a:r>
              <a:rPr lang="cs-CZ" dirty="0" smtClean="0"/>
              <a:t> – po křtu přijala jméno Kateřina Alexejevna</a:t>
            </a:r>
          </a:p>
          <a:p>
            <a:r>
              <a:rPr lang="cs-CZ" dirty="0" smtClean="0"/>
              <a:t>Měli celkem 11 dětí, přežily dvě dcery Anna a Alžběta</a:t>
            </a:r>
          </a:p>
          <a:p>
            <a:r>
              <a:rPr lang="cs-CZ" dirty="0" smtClean="0"/>
              <a:t>Po smrti Petra I. vládla jeho žena Kateřina I. (1725 – 1727)</a:t>
            </a:r>
          </a:p>
          <a:p>
            <a:r>
              <a:rPr lang="cs-CZ" dirty="0" smtClean="0"/>
              <a:t>Skutečnou moc měl kníže Alexej </a:t>
            </a:r>
            <a:r>
              <a:rPr lang="cs-CZ" dirty="0" err="1" smtClean="0"/>
              <a:t>Menšikov</a:t>
            </a:r>
            <a:r>
              <a:rPr lang="cs-CZ" dirty="0" smtClean="0"/>
              <a:t> a jeho Nejvyšší tajná rada</a:t>
            </a:r>
          </a:p>
          <a:p>
            <a:r>
              <a:rPr lang="cs-CZ" dirty="0" smtClean="0"/>
              <a:t>Kateřina I. </a:t>
            </a:r>
            <a:r>
              <a:rPr lang="cs-CZ" dirty="0"/>
              <a:t>v</a:t>
            </a:r>
            <a:r>
              <a:rPr lang="cs-CZ" dirty="0" smtClean="0"/>
              <a:t> r.1725 podle záměru Petra I. otevřela Akademie věd</a:t>
            </a:r>
          </a:p>
          <a:p>
            <a:r>
              <a:rPr lang="cs-CZ" dirty="0" smtClean="0"/>
              <a:t>Zavedla Řád Alexandra Něvského jako nejvyšší vyznamenání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3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Dětství Petra I.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Od pěti let Petra vzdělávali, nejdříve pod dozorem staršího bratra </a:t>
            </a:r>
            <a:r>
              <a:rPr lang="cs-CZ" dirty="0" err="1" smtClean="0"/>
              <a:t>Fjodora</a:t>
            </a:r>
            <a:r>
              <a:rPr lang="cs-CZ" dirty="0" smtClean="0"/>
              <a:t>, který pro něj vybral učitele Nikitu </a:t>
            </a:r>
            <a:r>
              <a:rPr lang="cs-CZ" dirty="0" err="1" smtClean="0"/>
              <a:t>Zotova</a:t>
            </a:r>
            <a:r>
              <a:rPr lang="cs-CZ" dirty="0" smtClean="0"/>
              <a:t>, státního sloužícího</a:t>
            </a:r>
          </a:p>
          <a:p>
            <a:pPr lvl="0"/>
            <a:r>
              <a:rPr lang="cs-CZ" dirty="0" smtClean="0"/>
              <a:t>Petr rád naslouchal vyprávěním a listoval ve vědeckých knihách, na příkaz carevny ho nechali listovat v historických spisech</a:t>
            </a:r>
          </a:p>
          <a:p>
            <a:pPr lvl="0"/>
            <a:r>
              <a:rPr lang="cs-CZ" dirty="0" smtClean="0"/>
              <a:t>Bohužel jeho učitel nebyl velký vzdělanec a tak se Petrovi nedostalo dobrého vzdělání, do konce života </a:t>
            </a:r>
            <a:r>
              <a:rPr lang="cs-CZ" dirty="0"/>
              <a:t>psal s </a:t>
            </a:r>
            <a:r>
              <a:rPr lang="cs-CZ" dirty="0" smtClean="0"/>
              <a:t>chybami a měl nevelkou slovní zásobu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722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Poslední léta vlády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1718 nechal Petr Veliký umučit  a popravit svého vlastního syna Alexeje Petroviče, který bojoval proti otci a byl ovlivňován tzv. staromilci, kteří chtěli Rusko vrátit do doby před nástupem Petra Velikého a zrušit veškeré jeho reformy. Sám Petr ho vyslýchal. </a:t>
            </a:r>
          </a:p>
          <a:p>
            <a:r>
              <a:rPr lang="cs-CZ" dirty="0" smtClean="0"/>
              <a:t>Obecně platil Petr Veliký za krutého a nemilosrdného vládce, ale on sám se tak neviděl. Považoval se za reformátora, který se nechtěl proslavit jako dobyvatel, ale jako reformátor. Petr Veliký tak tímto krokem ukázal i odvrácenou tvář velkého ruského reformátora – byl nemilosrdný k jakýmkoliv náznakům odporu vůči jeho absolutní vládě</a:t>
            </a:r>
          </a:p>
          <a:p>
            <a:r>
              <a:rPr lang="cs-CZ" dirty="0" smtClean="0"/>
              <a:t>1722 Petr zahájil krátkou válku s bohatou, ale </a:t>
            </a:r>
            <a:r>
              <a:rPr lang="cs-CZ" dirty="0" smtClean="0">
                <a:effectLst/>
              </a:rPr>
              <a:t>osmansk</a:t>
            </a:r>
            <a:r>
              <a:rPr lang="cs-CZ" dirty="0" smtClean="0"/>
              <a:t>ými útoky velice oslabenou Persií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137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load.wikimedia.org/wikipedia/commons/thumb/5/50/Peter_the_Great_Interrogating_the_Tsarevich_Alexei_Petrovich.jpg/1280px-Peter_the_Great_Interrogating_the_Tsarevich_Alexei_Petrov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991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4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Význam vlády Petra I. Velikého 1696 - 1725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Vytvořil Ruské impérium a sám se stal Imperátorem</a:t>
            </a:r>
          </a:p>
          <a:p>
            <a:r>
              <a:rPr lang="cs-CZ" sz="3600" dirty="0" smtClean="0"/>
              <a:t>Otevřel Rusku „okno do Evropy“ – získal přístup k Baltskému moři, navázal obchodní spojení s Evropou</a:t>
            </a:r>
          </a:p>
          <a:p>
            <a:r>
              <a:rPr lang="cs-CZ" sz="3600" dirty="0" smtClean="0"/>
              <a:t>Provedl modernizaci Ruska podle západních vzorů</a:t>
            </a:r>
          </a:p>
          <a:p>
            <a:r>
              <a:rPr lang="cs-CZ" sz="3600" dirty="0" smtClean="0"/>
              <a:t>Provedl celou řadu reforem: ve státní správě, hospodářství, armádě, školství apod.</a:t>
            </a:r>
          </a:p>
          <a:p>
            <a:r>
              <a:rPr lang="cs-CZ" sz="3600" dirty="0" smtClean="0"/>
              <a:t>Určil svého nástupce, vládu předal své ženě Kateřině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98529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Jantarová komnata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Původní </a:t>
            </a:r>
            <a:r>
              <a:rPr lang="cs-CZ" b="1" dirty="0" smtClean="0"/>
              <a:t>jantarová komnata</a:t>
            </a:r>
            <a:r>
              <a:rPr lang="cs-CZ" dirty="0" smtClean="0"/>
              <a:t> byla místnost s bohatou nástěnnou výzdobou z </a:t>
            </a:r>
            <a:r>
              <a:rPr lang="cs-CZ" dirty="0" smtClean="0">
                <a:hlinkClick r:id="rId2" tooltip="Jantar"/>
              </a:rPr>
              <a:t>jantaru</a:t>
            </a:r>
            <a:r>
              <a:rPr lang="cs-CZ" dirty="0" smtClean="0"/>
              <a:t>. Byla zhotovena na zakázku </a:t>
            </a:r>
            <a:r>
              <a:rPr lang="cs-CZ" dirty="0" smtClean="0">
                <a:hlinkClick r:id="rId3" tooltip="Prusko"/>
              </a:rPr>
              <a:t>pruského</a:t>
            </a:r>
            <a:r>
              <a:rPr lang="cs-CZ" dirty="0" smtClean="0"/>
              <a:t> krále </a:t>
            </a:r>
            <a:r>
              <a:rPr lang="cs-CZ" dirty="0" smtClean="0">
                <a:hlinkClick r:id="rId4" tooltip="Fridrich I. Pruský"/>
              </a:rPr>
              <a:t>Fridricha I.</a:t>
            </a:r>
            <a:r>
              <a:rPr lang="cs-CZ" dirty="0" smtClean="0"/>
              <a:t> v </a:t>
            </a:r>
            <a:r>
              <a:rPr lang="cs-CZ" dirty="0" smtClean="0">
                <a:hlinkClick r:id="rId5" tooltip="Berlínský zámek (stránka neexistuje)"/>
              </a:rPr>
              <a:t>Berlínském zámku</a:t>
            </a:r>
            <a:r>
              <a:rPr lang="cs-CZ" dirty="0" smtClean="0"/>
              <a:t>.</a:t>
            </a:r>
          </a:p>
          <a:p>
            <a:r>
              <a:rPr lang="cs-CZ" dirty="0" smtClean="0"/>
              <a:t> V </a:t>
            </a:r>
            <a:r>
              <a:rPr lang="cs-CZ" dirty="0" smtClean="0">
                <a:effectLst/>
              </a:rPr>
              <a:t>roce</a:t>
            </a:r>
            <a:r>
              <a:rPr lang="cs-CZ" dirty="0" smtClean="0"/>
              <a:t> </a:t>
            </a:r>
            <a:r>
              <a:rPr lang="cs-CZ" dirty="0" smtClean="0">
                <a:hlinkClick r:id="rId6" tooltip="1716"/>
              </a:rPr>
              <a:t>1716</a:t>
            </a:r>
            <a:r>
              <a:rPr lang="cs-CZ" dirty="0" smtClean="0"/>
              <a:t> byla pruským králem </a:t>
            </a:r>
            <a:r>
              <a:rPr lang="cs-CZ" dirty="0" smtClean="0">
                <a:hlinkClick r:id="rId7" tooltip="Fridrich Vilém I."/>
              </a:rPr>
              <a:t>Fridrichem Vilémem</a:t>
            </a:r>
            <a:r>
              <a:rPr lang="cs-CZ" dirty="0" smtClean="0"/>
              <a:t> věnována </a:t>
            </a:r>
            <a:r>
              <a:rPr lang="cs-CZ" dirty="0" smtClean="0">
                <a:hlinkClick r:id="rId8" tooltip="Rusko"/>
              </a:rPr>
              <a:t>ruskému</a:t>
            </a:r>
            <a:r>
              <a:rPr lang="cs-CZ" dirty="0" smtClean="0"/>
              <a:t> caru </a:t>
            </a:r>
            <a:r>
              <a:rPr lang="cs-CZ" dirty="0" smtClean="0">
                <a:hlinkClick r:id="rId9" tooltip="Petr I. Veliký"/>
              </a:rPr>
              <a:t>Petru Velikému</a:t>
            </a:r>
            <a:r>
              <a:rPr lang="cs-CZ" dirty="0" smtClean="0"/>
              <a:t>.</a:t>
            </a:r>
          </a:p>
          <a:p>
            <a:r>
              <a:rPr lang="cs-CZ" dirty="0" smtClean="0"/>
              <a:t> Po téměř dvě stě roků se pak nacházela v </a:t>
            </a:r>
            <a:r>
              <a:rPr lang="cs-CZ" dirty="0" smtClean="0">
                <a:hlinkClick r:id="rId10" tooltip="Kateřinský palác (stránka neexistuje)"/>
              </a:rPr>
              <a:t>Kateřinském paláci</a:t>
            </a:r>
            <a:r>
              <a:rPr lang="cs-CZ" dirty="0" smtClean="0"/>
              <a:t> v </a:t>
            </a:r>
            <a:r>
              <a:rPr lang="cs-CZ" dirty="0" smtClean="0">
                <a:hlinkClick r:id="rId11" tooltip="Carskoje Selo"/>
              </a:rPr>
              <a:t>Carském Selu</a:t>
            </a:r>
            <a:r>
              <a:rPr lang="cs-CZ" dirty="0" smtClean="0"/>
              <a:t> poblíž </a:t>
            </a:r>
            <a:r>
              <a:rPr lang="cs-CZ" dirty="0" err="1" smtClean="0">
                <a:hlinkClick r:id="rId12" tooltip="Petrohrad"/>
              </a:rPr>
              <a:t>Sankt</a:t>
            </a:r>
            <a:r>
              <a:rPr lang="cs-CZ" dirty="0" smtClean="0">
                <a:hlinkClick r:id="rId12" tooltip="Petrohrad"/>
              </a:rPr>
              <a:t> </a:t>
            </a:r>
            <a:r>
              <a:rPr lang="cs-CZ" dirty="0" err="1" smtClean="0">
                <a:hlinkClick r:id="rId12" tooltip="Petrohrad"/>
              </a:rPr>
              <a:t>Petersburgu</a:t>
            </a:r>
            <a:r>
              <a:rPr lang="cs-CZ" dirty="0" smtClean="0"/>
              <a:t>. </a:t>
            </a:r>
          </a:p>
          <a:p>
            <a:r>
              <a:rPr lang="cs-CZ" dirty="0" smtClean="0"/>
              <a:t>Od roku </a:t>
            </a:r>
            <a:r>
              <a:rPr lang="cs-CZ" dirty="0" smtClean="0">
                <a:hlinkClick r:id="rId13" tooltip="1942"/>
              </a:rPr>
              <a:t>1942</a:t>
            </a:r>
            <a:r>
              <a:rPr lang="cs-CZ" dirty="0" smtClean="0"/>
              <a:t> byla vystavena v zámku v </a:t>
            </a:r>
            <a:r>
              <a:rPr lang="cs-CZ" dirty="0" smtClean="0">
                <a:hlinkClick r:id="rId14" tooltip="Kaliningrad"/>
              </a:rPr>
              <a:t>Kaliningradu</a:t>
            </a:r>
            <a:r>
              <a:rPr lang="cs-CZ" dirty="0" smtClean="0"/>
              <a:t>; od konce </a:t>
            </a:r>
            <a:r>
              <a:rPr lang="cs-CZ" dirty="0" smtClean="0">
                <a:hlinkClick r:id="rId15" tooltip="Druhá světová válka"/>
              </a:rPr>
              <a:t>druhé světové války</a:t>
            </a:r>
            <a:r>
              <a:rPr lang="cs-CZ" dirty="0" smtClean="0"/>
              <a:t> je nezvěstná.</a:t>
            </a:r>
          </a:p>
          <a:p>
            <a:r>
              <a:rPr lang="cs-CZ" dirty="0" smtClean="0"/>
              <a:t>V Kateřinském paláci se od roku 2003 nachází věrná kopie jantarové komnaty.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922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upload.wikimedia.org/wikipedia/commons/thumb/5/54/Catherine_Palace_interior_-_Amber_Room_%281%29.jpg/350px-Catherine_Palace_interior_-_Amber_Room_%281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119" y="558423"/>
            <a:ext cx="9065217" cy="563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9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review-planet.ru/wp-content/uploads/2012/03/%D0%BC%D0%BE%D1%80%D0%B4%D0%B0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5124"/>
            <a:ext cx="1219200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5458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Picture 6" descr="Peter &amp; Paul fortress in SPB 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0"/>
            <a:ext cx="11715750" cy="774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54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upload.wikimedia.org/wikipedia/commons/thumb/9/9f/Bronze_Horseman002.jpg/640px-Bronze_Horseman0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817" y="154983"/>
            <a:ext cx="6630163" cy="655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37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Švankmajer, Milan. </a:t>
            </a:r>
            <a:r>
              <a:rPr lang="cs-CZ" i="1" dirty="0" smtClean="0"/>
              <a:t>Dějiny Ruska</a:t>
            </a:r>
            <a:r>
              <a:rPr lang="cs-CZ" dirty="0" smtClean="0"/>
              <a:t>. 4. </a:t>
            </a:r>
            <a:r>
              <a:rPr lang="cs-CZ" dirty="0" err="1" smtClean="0"/>
              <a:t>rozš</a:t>
            </a:r>
            <a:r>
              <a:rPr lang="cs-CZ" dirty="0" smtClean="0"/>
              <a:t>. </a:t>
            </a:r>
            <a:r>
              <a:rPr lang="it-IT" dirty="0" smtClean="0"/>
              <a:t>vyd. Praha : Lidové noviny, 2004. 574 s.</a:t>
            </a:r>
            <a:r>
              <a:rPr lang="cs-CZ" dirty="0" smtClean="0"/>
              <a:t>ISBN 80-7106-658-3</a:t>
            </a:r>
          </a:p>
          <a:p>
            <a:endParaRPr lang="cs-CZ" dirty="0" smtClean="0"/>
          </a:p>
          <a:p>
            <a:r>
              <a:rPr lang="it-IT" dirty="0" smtClean="0"/>
              <a:t>Petr I. Veliký. </a:t>
            </a:r>
            <a:r>
              <a:rPr lang="it-IT" i="1" dirty="0" smtClean="0"/>
              <a:t>PALBA.CZ</a:t>
            </a:r>
            <a:r>
              <a:rPr lang="it-IT" dirty="0" smtClean="0"/>
              <a:t> [online]. 24. 2. 2009 [cit. 2014-03-29]. Dostupné z: http://www.palba.cz/viewtopic.php?t=3256 </a:t>
            </a:r>
            <a:endParaRPr lang="cs-CZ" dirty="0" smtClean="0"/>
          </a:p>
          <a:p>
            <a:endParaRPr lang="cs-CZ" dirty="0" smtClean="0"/>
          </a:p>
          <a:p>
            <a:r>
              <a:rPr lang="pl-PL" dirty="0" smtClean="0"/>
              <a:t>Rusko za Petra I. Velikého (1689 - 1725). [online]. [cit. 2014-03-29]. Dostupné z: http://scottie.borec.cz/skhtml/dejepis/rus_p1.html </a:t>
            </a:r>
          </a:p>
          <a:p>
            <a:endParaRPr lang="cs-CZ" dirty="0" smtClean="0"/>
          </a:p>
          <a:p>
            <a:r>
              <a:rPr lang="ru-RU" dirty="0" smtClean="0"/>
              <a:t>История России: Эпоха Петра </a:t>
            </a:r>
            <a:r>
              <a:rPr lang="cs-CZ" dirty="0" smtClean="0"/>
              <a:t>I </a:t>
            </a:r>
            <a:r>
              <a:rPr lang="ru-RU" dirty="0" smtClean="0"/>
              <a:t>Великого. </a:t>
            </a:r>
            <a:r>
              <a:rPr lang="cs-CZ" dirty="0" smtClean="0"/>
              <a:t>PEŠKOVÁ, Michaela. </a:t>
            </a:r>
            <a:r>
              <a:rPr lang="cs-CZ" i="1" dirty="0" smtClean="0"/>
              <a:t>C</a:t>
            </a:r>
            <a:r>
              <a:rPr lang="ru-RU" i="1" dirty="0" err="1" smtClean="0"/>
              <a:t>трановедение</a:t>
            </a:r>
            <a:r>
              <a:rPr lang="ru-RU" i="1" dirty="0" smtClean="0"/>
              <a:t> России (</a:t>
            </a:r>
            <a:r>
              <a:rPr lang="cs-CZ" i="1" dirty="0" smtClean="0"/>
              <a:t>Reálie Ruska)</a:t>
            </a:r>
            <a:r>
              <a:rPr lang="cs-CZ" dirty="0" smtClean="0"/>
              <a:t> [online]. 2006, 2008 [cit. 2014-03-29]. Dostupné z: http://www.ruskerealie.zcu.cz/r2-3A.php</a:t>
            </a:r>
          </a:p>
          <a:p>
            <a:endParaRPr lang="cs-CZ" dirty="0" smtClean="0"/>
          </a:p>
          <a:p>
            <a:r>
              <a:rPr lang="ru-RU" dirty="0" smtClean="0"/>
              <a:t>Урок 38. РЕФОРМЫ ПЕТРА </a:t>
            </a:r>
            <a:r>
              <a:rPr lang="cs-CZ" dirty="0" smtClean="0"/>
              <a:t>I. </a:t>
            </a:r>
            <a:r>
              <a:rPr lang="cs-CZ" i="1" dirty="0" smtClean="0"/>
              <a:t>Russia-talk.com</a:t>
            </a:r>
            <a:r>
              <a:rPr lang="cs-CZ" dirty="0" smtClean="0"/>
              <a:t> [online]. [cit. 2014-03-29]. Dostupné z: http://www.russia-talk.com/history/38.htm </a:t>
            </a:r>
          </a:p>
          <a:p>
            <a:endParaRPr lang="cs-CZ" dirty="0" smtClean="0"/>
          </a:p>
          <a:p>
            <a:r>
              <a:rPr lang="ru-RU" dirty="0" smtClean="0"/>
              <a:t>7 громких реформ Петра I. </a:t>
            </a:r>
            <a:r>
              <a:rPr lang="ru-RU" i="1" dirty="0" smtClean="0"/>
              <a:t>Русская семерка</a:t>
            </a:r>
            <a:r>
              <a:rPr lang="ru-RU" dirty="0" smtClean="0"/>
              <a:t> [</a:t>
            </a:r>
            <a:r>
              <a:rPr lang="ru-RU" dirty="0" err="1" smtClean="0"/>
              <a:t>online</a:t>
            </a:r>
            <a:r>
              <a:rPr lang="ru-RU" dirty="0" smtClean="0"/>
              <a:t>]. 18. 8. 2013 [</a:t>
            </a:r>
            <a:r>
              <a:rPr lang="ru-RU" dirty="0" err="1" smtClean="0"/>
              <a:t>cit</a:t>
            </a:r>
            <a:r>
              <a:rPr lang="ru-RU" dirty="0" smtClean="0"/>
              <a:t>. 2014-03-29]. </a:t>
            </a:r>
            <a:r>
              <a:rPr lang="ru-RU" dirty="0" err="1" smtClean="0"/>
              <a:t>Dostupné</a:t>
            </a:r>
            <a:r>
              <a:rPr lang="ru-RU" dirty="0" smtClean="0"/>
              <a:t> z: http://russian7.ru/2013/08/7-gromkix-reform-petra-</a:t>
            </a:r>
            <a:r>
              <a:rPr lang="cs-CZ" dirty="0" smtClean="0"/>
              <a:t>i</a:t>
            </a:r>
            <a:r>
              <a:rPr lang="ru-RU" dirty="0" smtClean="0"/>
              <a:t>/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25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32489" y="15498"/>
            <a:ext cx="4751705" cy="649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159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9197" y="1143699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smtClean="0"/>
              <a:t>Jiného vzdělání se mu dostat nemohlo neboť ani vysoké ani střední školy před jeho vládou v Rusku nebyly</a:t>
            </a:r>
          </a:p>
          <a:p>
            <a:pPr lvl="0"/>
            <a:r>
              <a:rPr lang="cs-CZ" dirty="0" smtClean="0"/>
              <a:t>Nedostatky ve vzdělání však Petr dohnal praktickou činností</a:t>
            </a:r>
          </a:p>
          <a:p>
            <a:pPr lvl="0"/>
            <a:r>
              <a:rPr lang="cs-CZ" dirty="0" smtClean="0"/>
              <a:t>1682 car </a:t>
            </a:r>
            <a:r>
              <a:rPr lang="cs-CZ" dirty="0" err="1" smtClean="0"/>
              <a:t>Fjodor</a:t>
            </a:r>
            <a:r>
              <a:rPr lang="cs-CZ" dirty="0" smtClean="0"/>
              <a:t> zemřel a na trůn nastoupil jeho bratr Ivan</a:t>
            </a:r>
          </a:p>
          <a:p>
            <a:pPr lvl="0"/>
            <a:r>
              <a:rPr lang="cs-CZ" dirty="0" smtClean="0"/>
              <a:t>Ivan byl však velice nemocen (byl slepý) a proto na trůn dosedl zároveň i Petr, k velké nelibosti </a:t>
            </a:r>
            <a:r>
              <a:rPr lang="cs-CZ" dirty="0" err="1" smtClean="0"/>
              <a:t>Miloslavských</a:t>
            </a:r>
            <a:r>
              <a:rPr lang="cs-CZ" dirty="0" smtClean="0"/>
              <a:t> – příbuzných zemřelé první ženy cara Alexeje →DVOJVLÁDÍ</a:t>
            </a:r>
          </a:p>
          <a:p>
            <a:pPr lvl="0"/>
            <a:r>
              <a:rPr lang="cs-CZ" dirty="0" smtClean="0"/>
              <a:t>Jeho matka, Natálie </a:t>
            </a:r>
            <a:r>
              <a:rPr lang="cs-CZ" dirty="0" err="1" smtClean="0"/>
              <a:t>Naryšnikova</a:t>
            </a:r>
            <a:r>
              <a:rPr lang="cs-CZ" dirty="0" smtClean="0"/>
              <a:t>, byla jmenována regentkou</a:t>
            </a:r>
          </a:p>
          <a:p>
            <a:pPr lvl="0"/>
            <a:r>
              <a:rPr lang="cs-CZ" dirty="0" err="1" smtClean="0"/>
              <a:t>Miloslavští</a:t>
            </a:r>
            <a:r>
              <a:rPr lang="cs-CZ" dirty="0" smtClean="0"/>
              <a:t> zosnovali povstání střelců</a:t>
            </a:r>
          </a:p>
          <a:p>
            <a:pPr lvl="0"/>
            <a:r>
              <a:rPr lang="cs-CZ" dirty="0" smtClean="0"/>
              <a:t>Tento krutý zákrok proti jeho příbuzným desetiletého Petra doprovázel po zbytek života a otřásl jeho psychikou</a:t>
            </a:r>
          </a:p>
          <a:p>
            <a:pPr lvl="0"/>
            <a:r>
              <a:rPr lang="cs-CZ" dirty="0" smtClean="0"/>
              <a:t>Obsazení trůnu dopadlo kompromisem, regentství se ujala nevlastní sestra carevna Sofie (</a:t>
            </a:r>
            <a:r>
              <a:rPr lang="cs-CZ" dirty="0" err="1" smtClean="0"/>
              <a:t>Sofja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281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Carevna Sofie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48250" y="365125"/>
            <a:ext cx="5940048" cy="649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808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68000"/>
            </a:pPr>
            <a:r>
              <a:rPr lang="cs-CZ" altLang="cs-CZ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Sofie se snaží upevnit svou nejistou pozici úspěšnou zahraniční politikou, umí se obklopit schopnými lidmi </a:t>
            </a:r>
            <a:br>
              <a:rPr lang="cs-CZ" altLang="cs-CZ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</a:br>
            <a:r>
              <a:rPr lang="cs-CZ" altLang="cs-CZ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(např. kníže </a:t>
            </a:r>
            <a:r>
              <a:rPr lang="cs-CZ" altLang="cs-CZ" dirty="0" err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Golicyn</a:t>
            </a:r>
            <a:r>
              <a:rPr lang="cs-CZ" altLang="cs-CZ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)</a:t>
            </a:r>
            <a:endParaRPr lang="cs-CZ" altLang="cs-CZ" dirty="0" smtClean="0"/>
          </a:p>
          <a:p>
            <a:pPr>
              <a:buSzPct val="68000"/>
            </a:pPr>
            <a:r>
              <a:rPr lang="cs-CZ" altLang="cs-CZ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Evropa bojuje s Turky a usiluje o spojenectví s Ruskem</a:t>
            </a:r>
            <a:endParaRPr lang="cs-CZ" altLang="cs-CZ" dirty="0" smtClean="0"/>
          </a:p>
          <a:p>
            <a:pPr>
              <a:buSzPct val="68000"/>
            </a:pPr>
            <a:r>
              <a:rPr lang="cs-CZ" altLang="cs-CZ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1686 podepsán „věčný mír“ s Polskem, 1. tažení na Krym</a:t>
            </a:r>
            <a:endParaRPr lang="cs-CZ" altLang="cs-CZ" dirty="0" smtClean="0"/>
          </a:p>
          <a:p>
            <a:pPr>
              <a:buSzPct val="68000"/>
            </a:pPr>
            <a:r>
              <a:rPr lang="cs-CZ" altLang="cs-CZ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1689 nové tažení </a:t>
            </a:r>
            <a:r>
              <a:rPr lang="cs-CZ" altLang="cs-CZ" dirty="0" err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Golicyna</a:t>
            </a:r>
            <a:r>
              <a:rPr lang="cs-CZ" altLang="cs-CZ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 na Krym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84211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702" y="616757"/>
            <a:ext cx="10515600" cy="5939025"/>
          </a:xfrm>
        </p:spPr>
        <p:txBody>
          <a:bodyPr>
            <a:noAutofit/>
          </a:bodyPr>
          <a:lstStyle/>
          <a:p>
            <a:r>
              <a:rPr lang="cs-CZ" altLang="cs-CZ" sz="2400" dirty="0" smtClean="0">
                <a:solidFill>
                  <a:srgbClr val="000000"/>
                </a:solidFill>
              </a:rPr>
              <a:t>1689 sňatek Petra I. s </a:t>
            </a:r>
            <a:r>
              <a:rPr lang="cs-CZ" altLang="cs-CZ" sz="2400" dirty="0" err="1" smtClean="0">
                <a:solidFill>
                  <a:srgbClr val="000000"/>
                </a:solidFill>
              </a:rPr>
              <a:t>Jevdokijí</a:t>
            </a:r>
            <a:r>
              <a:rPr lang="cs-CZ" altLang="cs-CZ" sz="2400" dirty="0" smtClean="0">
                <a:solidFill>
                  <a:srgbClr val="000000"/>
                </a:solidFill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</a:rPr>
              <a:t>Lopuchinou</a:t>
            </a:r>
            <a:r>
              <a:rPr lang="cs-CZ" altLang="cs-CZ" sz="2400" dirty="0" smtClean="0">
                <a:solidFill>
                  <a:srgbClr val="000000"/>
                </a:solidFill>
              </a:rPr>
              <a:t>, konflikty se Sofií</a:t>
            </a:r>
            <a:endParaRPr lang="cs-CZ" sz="2400" dirty="0" smtClean="0"/>
          </a:p>
          <a:p>
            <a:pPr lvl="0"/>
            <a:r>
              <a:rPr lang="cs-CZ" sz="2400" dirty="0" smtClean="0"/>
              <a:t>V srpnu 1689, kdy se schylovalo k dalšímu povstání střelců, se však k Petrovi přidali věrní a část dvora</a:t>
            </a:r>
          </a:p>
          <a:p>
            <a:pPr lvl="0"/>
            <a:r>
              <a:rPr lang="cs-CZ" sz="2400" dirty="0" smtClean="0"/>
              <a:t>Sofie vycítila sílu bratra a nabídla smír, na který však bylo pozdě</a:t>
            </a:r>
          </a:p>
          <a:p>
            <a:pPr lvl="0"/>
            <a:r>
              <a:rPr lang="cs-CZ" sz="2400" dirty="0" smtClean="0"/>
              <a:t>Sofie byla vyhnána, po zbytek života byla uvězněna v </a:t>
            </a:r>
            <a:r>
              <a:rPr lang="cs-CZ" sz="2400" dirty="0" err="1" smtClean="0"/>
              <a:t>Novoděvičím</a:t>
            </a:r>
            <a:r>
              <a:rPr lang="cs-CZ" sz="2400" dirty="0" smtClean="0"/>
              <a:t> klášteře a trůnu se zmocnil Petr s Ivanem</a:t>
            </a:r>
          </a:p>
          <a:p>
            <a:pPr lvl="0"/>
            <a:r>
              <a:rPr lang="cs-CZ" sz="2400" dirty="0" smtClean="0"/>
              <a:t>Petr prožívá tzv. „potěšená léta“ – baví se tím, že vycvičil dva pluky vojáků, se kterými si hraje na vojáčky</a:t>
            </a:r>
          </a:p>
          <a:p>
            <a:pPr lvl="0"/>
            <a:r>
              <a:rPr lang="cs-CZ" sz="2400" dirty="0" smtClean="0"/>
              <a:t>Nechce bydlet v Kremlu</a:t>
            </a:r>
          </a:p>
          <a:p>
            <a:pPr lvl="0"/>
            <a:r>
              <a:rPr lang="cs-CZ" altLang="cs-CZ" sz="2400" dirty="0" smtClean="0">
                <a:solidFill>
                  <a:srgbClr val="000000"/>
                </a:solidFill>
              </a:rPr>
              <a:t>1690 narodil se následník trůnu carevič Alexej, 1698 poslal Petr </a:t>
            </a:r>
            <a:r>
              <a:rPr lang="cs-CZ" altLang="cs-CZ" sz="2400" dirty="0" err="1" smtClean="0">
                <a:solidFill>
                  <a:srgbClr val="000000"/>
                </a:solidFill>
              </a:rPr>
              <a:t>Jevdokiji</a:t>
            </a:r>
            <a:r>
              <a:rPr lang="cs-CZ" altLang="cs-CZ" sz="2400" dirty="0" smtClean="0">
                <a:solidFill>
                  <a:srgbClr val="000000"/>
                </a:solidFill>
              </a:rPr>
              <a:t> do kláštera</a:t>
            </a:r>
            <a:endParaRPr lang="cs-CZ" altLang="cs-CZ" sz="2400" dirty="0" smtClean="0"/>
          </a:p>
          <a:p>
            <a:pPr lvl="0"/>
            <a:endParaRPr lang="cs-CZ" sz="2400" dirty="0" smtClean="0"/>
          </a:p>
          <a:p>
            <a:pPr lvl="0"/>
            <a:endParaRPr lang="cs-CZ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872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2042</Words>
  <Application>Microsoft Office PowerPoint</Application>
  <PresentationFormat>Širokoúhlá obrazovka</PresentationFormat>
  <Paragraphs>204</Paragraphs>
  <Slides>48</Slides>
  <Notes>2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Lucida Sans Unicode</vt:lpstr>
      <vt:lpstr>Wingdings</vt:lpstr>
      <vt:lpstr>Motiv Office</vt:lpstr>
      <vt:lpstr>Petr I. Veliký</vt:lpstr>
      <vt:lpstr>Prezentace aplikace PowerPoint</vt:lpstr>
      <vt:lpstr>Prezentace aplikace PowerPoint</vt:lpstr>
      <vt:lpstr>Dětství Petra I.</vt:lpstr>
      <vt:lpstr>Prezentace aplikace PowerPoint</vt:lpstr>
      <vt:lpstr>Prezentace aplikace PowerPoint</vt:lpstr>
      <vt:lpstr>Carevna Sofie</vt:lpstr>
      <vt:lpstr>Prezentace aplikace PowerPoint</vt:lpstr>
      <vt:lpstr>Prezentace aplikace PowerPoint</vt:lpstr>
      <vt:lpstr>Prezentace aplikace PowerPoint</vt:lpstr>
      <vt:lpstr>Samostatná vláda 1696 - 1725</vt:lpstr>
      <vt:lpstr>Prezentace aplikace PowerPoint</vt:lpstr>
      <vt:lpstr>Vnější politika Petra I</vt:lpstr>
      <vt:lpstr>Velké poselství po Evropě</vt:lpstr>
      <vt:lpstr>Návrat do Moskvy 1698</vt:lpstr>
      <vt:lpstr>Severní válka 1700 – 1721 </vt:lpstr>
      <vt:lpstr>Severní válka 1700 - 1721</vt:lpstr>
      <vt:lpstr>Založení Petrohradu</vt:lpstr>
      <vt:lpstr>Důsledky války</vt:lpstr>
      <vt:lpstr>Prezentace aplikace PowerPoint</vt:lpstr>
      <vt:lpstr>РЕФОРМЫ ПЕТРА I</vt:lpstr>
      <vt:lpstr>Městská a správní reforma </vt:lpstr>
      <vt:lpstr>Prezentace aplikace PowerPoint</vt:lpstr>
      <vt:lpstr>Změna hlavního města</vt:lpstr>
      <vt:lpstr>Reforma soudnictví </vt:lpstr>
      <vt:lpstr>Reforma samoděržaví</vt:lpstr>
      <vt:lpstr>Fiskální reforma</vt:lpstr>
      <vt:lpstr>Daňová reforma</vt:lpstr>
      <vt:lpstr>Školská reforma</vt:lpstr>
      <vt:lpstr>Kultura</vt:lpstr>
      <vt:lpstr>Kalendář</vt:lpstr>
      <vt:lpstr>Reforma církve</vt:lpstr>
      <vt:lpstr>Reforma armády a námořnictva </vt:lpstr>
      <vt:lpstr>Hospodářská reforma</vt:lpstr>
      <vt:lpstr>Tabulka hodností (Табель о рангах)</vt:lpstr>
      <vt:lpstr>Další reformy </vt:lpstr>
      <vt:lpstr>Prezentace aplikace PowerPoint</vt:lpstr>
      <vt:lpstr>Prezentace aplikace PowerPoint</vt:lpstr>
      <vt:lpstr>Manželství a děti</vt:lpstr>
      <vt:lpstr>Poslední léta vlády</vt:lpstr>
      <vt:lpstr>Prezentace aplikace PowerPoint</vt:lpstr>
      <vt:lpstr>Význam vlády Petra I. Velikého 1696 - 1725</vt:lpstr>
      <vt:lpstr>Jantarová komnata</vt:lpstr>
      <vt:lpstr>Prezentace aplikace PowerPoint</vt:lpstr>
      <vt:lpstr>Prezentace aplikace PowerPoint</vt:lpstr>
      <vt:lpstr>Prezentace aplikace PowerPoint</vt:lpstr>
      <vt:lpstr>Prezentace aplikace PowerPoint</vt:lpstr>
      <vt:lpstr>Zdroje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Petr I. Veliký</dc:title>
  <dc:creator>Hobzova</dc:creator>
  <cp:lastModifiedBy>Lektor</cp:lastModifiedBy>
  <cp:revision>58</cp:revision>
  <dcterms:created xsi:type="dcterms:W3CDTF">2015-03-21T08:43:26Z</dcterms:created>
  <dcterms:modified xsi:type="dcterms:W3CDTF">2018-11-12T16:57:31Z</dcterms:modified>
</cp:coreProperties>
</file>