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4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20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5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15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08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64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6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0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8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2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3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8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5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jazyk.cz/slovnicek-pojmu/slovanske-jazyky/#axzz5TcN80Be5" TargetMode="External"/><Relationship Id="rId2" Type="http://schemas.openxmlformats.org/officeDocument/2006/relationships/hyperlink" Target="https://is.muni.cz/el/1421/jaro2016/PLA103/Vychodoslovanske_jazyk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rajinstina.ukrajina.t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Ruština a východoslovanské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Lucie Krátká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151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is.muni.cz/el/1421/jaro2016/PLA103/Vychodoslovanske_jazyky.pdf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http://www.cesky-jazyk.cz/slovnicek-pojmu/slovanske-jazyky/#</a:t>
            </a:r>
            <a:r>
              <a:rPr lang="cs-CZ" dirty="0" smtClean="0">
                <a:hlinkClick r:id="rId3"/>
              </a:rPr>
              <a:t>axzz5TcN80Be5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ukrajinstina.ukrajina.tv/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13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/>
          <a:lstStyle/>
          <a:p>
            <a:r>
              <a:rPr lang="cs-CZ" dirty="0" smtClean="0"/>
              <a:t>Východoslovanské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6192"/>
            <a:ext cx="8915400" cy="437503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dirty="0" smtClean="0"/>
              <a:t>Tvoří </a:t>
            </a:r>
            <a:r>
              <a:rPr lang="cs-CZ" dirty="0"/>
              <a:t>skupinu </a:t>
            </a:r>
            <a:r>
              <a:rPr lang="cs-CZ" dirty="0" smtClean="0"/>
              <a:t>3 </a:t>
            </a:r>
            <a:r>
              <a:rPr lang="cs-CZ" dirty="0"/>
              <a:t>blízce příbuzných slovanských jazyků: </a:t>
            </a:r>
            <a:r>
              <a:rPr lang="cs-CZ" b="1" dirty="0"/>
              <a:t>běloruštiny, </a:t>
            </a:r>
            <a:r>
              <a:rPr lang="cs-CZ" b="1" dirty="0" smtClean="0"/>
              <a:t>ruštiny a ukrajinštiny</a:t>
            </a:r>
          </a:p>
          <a:p>
            <a:pPr>
              <a:lnSpc>
                <a:spcPct val="160000"/>
              </a:lnSpc>
            </a:pPr>
            <a:r>
              <a:rPr lang="cs-CZ" dirty="0"/>
              <a:t>V současné době jimi </a:t>
            </a:r>
            <a:r>
              <a:rPr lang="cs-CZ" dirty="0" smtClean="0"/>
              <a:t>mluví </a:t>
            </a:r>
            <a:r>
              <a:rPr lang="cs-CZ" dirty="0"/>
              <a:t>asi </a:t>
            </a:r>
            <a:r>
              <a:rPr lang="cs-CZ" b="1" dirty="0"/>
              <a:t>240 milionů </a:t>
            </a:r>
            <a:r>
              <a:rPr lang="cs-CZ" dirty="0"/>
              <a:t>lidí</a:t>
            </a:r>
            <a:r>
              <a:rPr lang="cs-CZ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cs-CZ" dirty="0"/>
              <a:t>Východoslovanské jazyky se </a:t>
            </a:r>
            <a:r>
              <a:rPr lang="cs-CZ" dirty="0" smtClean="0"/>
              <a:t>liší </a:t>
            </a:r>
            <a:r>
              <a:rPr lang="cs-CZ" dirty="0"/>
              <a:t>řadou hláskových typologických zvláštností</a:t>
            </a:r>
            <a:r>
              <a:rPr lang="cs-CZ" dirty="0" smtClean="0"/>
              <a:t>: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souhláskami </a:t>
            </a:r>
            <a:r>
              <a:rPr lang="cs-CZ" dirty="0"/>
              <a:t>/č/,/ ž/ tam, kde je v </a:t>
            </a:r>
            <a:r>
              <a:rPr lang="cs-CZ" dirty="0" err="1"/>
              <a:t>zsl</a:t>
            </a:r>
            <a:r>
              <a:rPr lang="cs-CZ" dirty="0"/>
              <a:t>. jazycích /c/,/ z/ </a:t>
            </a:r>
            <a:r>
              <a:rPr lang="cs-CZ" dirty="0" smtClean="0"/>
              <a:t>(</a:t>
            </a:r>
            <a:r>
              <a:rPr lang="cs-CZ" dirty="0" err="1" smtClean="0"/>
              <a:t>rus</a:t>
            </a:r>
            <a:r>
              <a:rPr lang="cs-CZ" dirty="0" smtClean="0"/>
              <a:t>. </a:t>
            </a:r>
            <a:r>
              <a:rPr lang="az-Cyrl-AZ" dirty="0" smtClean="0"/>
              <a:t>свеча, </a:t>
            </a:r>
            <a:r>
              <a:rPr lang="cs-CZ" dirty="0" err="1" smtClean="0"/>
              <a:t>ukr</a:t>
            </a:r>
            <a:r>
              <a:rPr lang="cs-CZ" dirty="0" smtClean="0"/>
              <a:t>. </a:t>
            </a:r>
            <a:r>
              <a:rPr lang="az-Cyrl-AZ" dirty="0" smtClean="0"/>
              <a:t>св</a:t>
            </a:r>
            <a:r>
              <a:rPr lang="cs-CZ" dirty="0" smtClean="0"/>
              <a:t>i</a:t>
            </a:r>
            <a:r>
              <a:rPr lang="az-Cyrl-AZ" dirty="0" smtClean="0"/>
              <a:t>ча, </a:t>
            </a:r>
            <a:r>
              <a:rPr lang="cs-CZ" dirty="0" err="1" smtClean="0"/>
              <a:t>blr</a:t>
            </a:r>
            <a:r>
              <a:rPr lang="cs-CZ" dirty="0" smtClean="0"/>
              <a:t>. </a:t>
            </a:r>
            <a:r>
              <a:rPr lang="az-Cyrl-AZ" dirty="0" smtClean="0"/>
              <a:t>свяча </a:t>
            </a:r>
            <a:r>
              <a:rPr lang="cs-CZ" dirty="0" smtClean="0"/>
              <a:t>x čes. svíce </a:t>
            </a:r>
            <a:r>
              <a:rPr lang="cs-CZ" dirty="0"/>
              <a:t>) </a:t>
            </a:r>
            <a:endParaRPr lang="cs-CZ" dirty="0" smtClean="0"/>
          </a:p>
          <a:p>
            <a:pPr>
              <a:lnSpc>
                <a:spcPct val="160000"/>
              </a:lnSpc>
            </a:pPr>
            <a:r>
              <a:rPr lang="cs-CZ" dirty="0" smtClean="0"/>
              <a:t>Základním písmem je azbuka.</a:t>
            </a:r>
          </a:p>
          <a:p>
            <a:pPr>
              <a:lnSpc>
                <a:spcPct val="160000"/>
              </a:lnSpc>
            </a:pPr>
            <a:r>
              <a:rPr lang="cs-CZ" dirty="0"/>
              <a:t>Staroruský jazyk se zformoval v období existence </a:t>
            </a:r>
            <a:r>
              <a:rPr lang="cs-CZ" b="1" dirty="0"/>
              <a:t>Kyjevské </a:t>
            </a:r>
            <a:r>
              <a:rPr lang="cs-CZ" b="1" dirty="0" smtClean="0"/>
              <a:t>Rusi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972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082"/>
          </a:xfrm>
        </p:spPr>
        <p:txBody>
          <a:bodyPr/>
          <a:lstStyle/>
          <a:p>
            <a:r>
              <a:rPr lang="cs-CZ" dirty="0" smtClean="0"/>
              <a:t>Historie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208"/>
            <a:ext cx="8915400" cy="424701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Přibližně </a:t>
            </a:r>
            <a:r>
              <a:rPr lang="cs-CZ" dirty="0"/>
              <a:t>v </a:t>
            </a:r>
            <a:r>
              <a:rPr lang="cs-CZ" dirty="0" smtClean="0"/>
              <a:t>2</a:t>
            </a:r>
            <a:r>
              <a:rPr lang="cs-CZ" dirty="0"/>
              <a:t>.–1. tisíciletí př. n. l. se vyčlenil jazykový </a:t>
            </a:r>
            <a:r>
              <a:rPr lang="cs-CZ" dirty="0" smtClean="0"/>
              <a:t>útvar– </a:t>
            </a:r>
            <a:r>
              <a:rPr lang="cs-CZ" dirty="0"/>
              <a:t>„</a:t>
            </a:r>
            <a:r>
              <a:rPr lang="cs-CZ" dirty="0" err="1"/>
              <a:t>protoslovanský</a:t>
            </a:r>
            <a:r>
              <a:rPr lang="cs-CZ" dirty="0"/>
              <a:t>“, označovaný jako </a:t>
            </a:r>
            <a:r>
              <a:rPr lang="cs-CZ" b="1" dirty="0"/>
              <a:t>praslovanština</a:t>
            </a:r>
            <a:r>
              <a:rPr lang="cs-CZ" dirty="0"/>
              <a:t>.</a:t>
            </a:r>
          </a:p>
          <a:p>
            <a:r>
              <a:rPr lang="cs-CZ" dirty="0"/>
              <a:t>Předkové východních Slovanů, </a:t>
            </a:r>
            <a:r>
              <a:rPr lang="cs-CZ" dirty="0" smtClean="0"/>
              <a:t>postupně </a:t>
            </a:r>
            <a:r>
              <a:rPr lang="cs-CZ" dirty="0"/>
              <a:t>migrovali na sever a východ, částečně na jih a jihovýchod. </a:t>
            </a:r>
          </a:p>
          <a:p>
            <a:r>
              <a:rPr lang="cs-CZ" dirty="0"/>
              <a:t>V 9. století žili východní Slované na rozsáhlém území horních toků </a:t>
            </a:r>
            <a:r>
              <a:rPr lang="cs-CZ" b="1" dirty="0"/>
              <a:t>Oky, Volhy a Donu</a:t>
            </a:r>
            <a:r>
              <a:rPr lang="cs-CZ" dirty="0"/>
              <a:t>, na západě až na území dnešní </a:t>
            </a:r>
            <a:r>
              <a:rPr lang="cs-CZ" b="1" dirty="0"/>
              <a:t>západní Ukrajiny </a:t>
            </a:r>
            <a:r>
              <a:rPr lang="cs-CZ" dirty="0"/>
              <a:t>a historického území </a:t>
            </a:r>
            <a:r>
              <a:rPr lang="cs-CZ" b="1" dirty="0"/>
              <a:t>Haliče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ýchodoslovanské </a:t>
            </a:r>
            <a:r>
              <a:rPr lang="cs-CZ" dirty="0"/>
              <a:t>jazyky </a:t>
            </a:r>
            <a:r>
              <a:rPr lang="cs-CZ" dirty="0" smtClean="0"/>
              <a:t>se lišily </a:t>
            </a:r>
            <a:r>
              <a:rPr lang="cs-CZ" dirty="0"/>
              <a:t>pouze na </a:t>
            </a:r>
            <a:r>
              <a:rPr lang="cs-CZ" b="1" dirty="0"/>
              <a:t>úrovni dialektů</a:t>
            </a:r>
            <a:r>
              <a:rPr lang="cs-CZ" dirty="0"/>
              <a:t>, nikoliv samostatných jazyků – mluví se o tzv. </a:t>
            </a:r>
            <a:r>
              <a:rPr lang="cs-CZ" b="1" i="1" dirty="0"/>
              <a:t>staroruském jazyce </a:t>
            </a:r>
            <a:endParaRPr lang="cs-CZ" b="1" i="1" dirty="0" smtClean="0"/>
          </a:p>
          <a:p>
            <a:r>
              <a:rPr lang="cs-CZ" dirty="0" smtClean="0"/>
              <a:t>Ve </a:t>
            </a:r>
            <a:r>
              <a:rPr lang="cs-CZ" dirty="0"/>
              <a:t>12 . stol. začíná proces postupného rozpadu Kyjevského státu, </a:t>
            </a:r>
            <a:r>
              <a:rPr lang="cs-CZ" dirty="0" smtClean="0"/>
              <a:t>začíná </a:t>
            </a:r>
            <a:r>
              <a:rPr lang="cs-CZ" dirty="0"/>
              <a:t>nářeční diferenciace jednotného východoslovanského jazyka. </a:t>
            </a:r>
          </a:p>
          <a:p>
            <a:r>
              <a:rPr lang="cs-CZ" dirty="0"/>
              <a:t>Kolem Moskvy, Kyjeva, a Litevského knížectví - probíhá formování ruského, ukrajinského a běloruského jazyka.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75096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8074"/>
          </a:xfrm>
        </p:spPr>
        <p:txBody>
          <a:bodyPr/>
          <a:lstStyle/>
          <a:p>
            <a:r>
              <a:rPr lang="cs-CZ" dirty="0" smtClean="0"/>
              <a:t>Ukrajinština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36776"/>
            <a:ext cx="8915400" cy="42744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Jeden </a:t>
            </a:r>
            <a:r>
              <a:rPr lang="cs-CZ" dirty="0"/>
              <a:t>z oficiálních státních jazyků Ukrajiny (společně s ruštinou).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Celosvětově </a:t>
            </a:r>
            <a:r>
              <a:rPr lang="cs-CZ" dirty="0"/>
              <a:t>ukrajinštinu používá téměř padesát miliónu </a:t>
            </a:r>
            <a:r>
              <a:rPr lang="cs-CZ" dirty="0" smtClean="0"/>
              <a:t>lidí.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Na většině </a:t>
            </a:r>
            <a:r>
              <a:rPr lang="cs-CZ" dirty="0"/>
              <a:t>území existuje faktický </a:t>
            </a:r>
            <a:r>
              <a:rPr lang="cs-CZ" dirty="0" smtClean="0"/>
              <a:t>bilingvizmus.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Ukrajinské </a:t>
            </a:r>
            <a:r>
              <a:rPr lang="cs-CZ" dirty="0"/>
              <a:t>písemnictví </a:t>
            </a:r>
            <a:r>
              <a:rPr lang="cs-CZ" dirty="0" smtClean="0"/>
              <a:t>se rozvíjelo </a:t>
            </a:r>
            <a:r>
              <a:rPr lang="cs-CZ" dirty="0"/>
              <a:t>na základě cyrilice</a:t>
            </a:r>
            <a:r>
              <a:rPr lang="cs-CZ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Mluvnice </a:t>
            </a:r>
            <a:r>
              <a:rPr lang="cs-CZ" dirty="0"/>
              <a:t>je blízká běloruské, slovní zásoba se blíží západoslovanským jazykům.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Píše </a:t>
            </a:r>
            <a:r>
              <a:rPr lang="cs-CZ" dirty="0"/>
              <a:t>se upravenou azbukou (fonetický pravopis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1615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514"/>
          </a:xfrm>
        </p:spPr>
        <p:txBody>
          <a:bodyPr/>
          <a:lstStyle/>
          <a:p>
            <a:r>
              <a:rPr lang="cs-CZ" dirty="0" smtClean="0"/>
              <a:t>Vývoj ukrajinštiny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208"/>
            <a:ext cx="8915400" cy="424701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raném období (14.-16. stol.)pokračovala v tradicích spisovného jazyka Kyjevské Rusi. </a:t>
            </a:r>
          </a:p>
          <a:p>
            <a:r>
              <a:rPr lang="cs-CZ" dirty="0"/>
              <a:t>Vedle jazyka, který vznikl na základě místních dialektů, existoval na území dnešní Ukrajiny spisovný knižní staroslověnština. </a:t>
            </a:r>
          </a:p>
          <a:p>
            <a:r>
              <a:rPr lang="cs-CZ" dirty="0"/>
              <a:t>V době, kdy </a:t>
            </a:r>
            <a:r>
              <a:rPr lang="cs-CZ" dirty="0" smtClean="0"/>
              <a:t>ukrajinská </a:t>
            </a:r>
            <a:r>
              <a:rPr lang="cs-CZ" dirty="0"/>
              <a:t>a běloruská území byla součástí </a:t>
            </a:r>
            <a:r>
              <a:rPr lang="cs-CZ" b="1" dirty="0"/>
              <a:t>Velkoknížectví litevského</a:t>
            </a:r>
            <a:r>
              <a:rPr lang="cs-CZ" dirty="0"/>
              <a:t> se začal formovat společný spisovný ukrajinsko-běloruský </a:t>
            </a:r>
            <a:r>
              <a:rPr lang="cs-CZ" dirty="0" smtClean="0"/>
              <a:t>jazyk.</a:t>
            </a:r>
          </a:p>
          <a:p>
            <a:r>
              <a:rPr lang="cs-CZ" dirty="0" smtClean="0"/>
              <a:t>Současně </a:t>
            </a:r>
            <a:r>
              <a:rPr lang="cs-CZ" dirty="0"/>
              <a:t>se v tomto období začaly utvářet specifické </a:t>
            </a:r>
            <a:r>
              <a:rPr lang="cs-CZ" dirty="0" smtClean="0"/>
              <a:t>rysy </a:t>
            </a:r>
            <a:r>
              <a:rPr lang="cs-CZ" dirty="0"/>
              <a:t>jazyka.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Existovali </a:t>
            </a:r>
            <a:r>
              <a:rPr lang="cs-CZ" dirty="0"/>
              <a:t>dva jazyky: „slovansko-ruský“ a tzv. „prosta </a:t>
            </a:r>
            <a:r>
              <a:rPr lang="cs-CZ" dirty="0" err="1"/>
              <a:t>mova</a:t>
            </a:r>
            <a:r>
              <a:rPr lang="cs-CZ" dirty="0"/>
              <a:t>“ („</a:t>
            </a:r>
            <a:r>
              <a:rPr lang="cs-CZ" dirty="0" err="1"/>
              <a:t>ruska</a:t>
            </a:r>
            <a:r>
              <a:rPr lang="cs-CZ" dirty="0"/>
              <a:t> </a:t>
            </a:r>
            <a:r>
              <a:rPr lang="cs-CZ" dirty="0" err="1"/>
              <a:t>mova</a:t>
            </a:r>
            <a:r>
              <a:rPr lang="cs-CZ" dirty="0"/>
              <a:t>“).</a:t>
            </a:r>
          </a:p>
          <a:p>
            <a:r>
              <a:rPr lang="cs-CZ" dirty="0"/>
              <a:t>Koncem 19. a na začátku 20. stol. bylo oficiální užívání u. omezováno a zakazováno, rozvoj </a:t>
            </a:r>
            <a:r>
              <a:rPr lang="cs-CZ" dirty="0" smtClean="0"/>
              <a:t>spisovného jazyka </a:t>
            </a:r>
            <a:r>
              <a:rPr lang="cs-CZ" dirty="0"/>
              <a:t>umožnila až revoluce 1917. </a:t>
            </a:r>
          </a:p>
        </p:txBody>
      </p:sp>
    </p:spTree>
    <p:extLst>
      <p:ext uri="{BB962C8B-B14F-4D97-AF65-F5344CB8AC3E}">
        <p14:creationId xmlns:p14="http://schemas.microsoft.com/office/powerpoint/2010/main" val="83778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cs-CZ" dirty="0" smtClean="0"/>
              <a:t>Běloruština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36776"/>
            <a:ext cx="8915400" cy="42744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Bělorusky mluví asi </a:t>
            </a:r>
            <a:r>
              <a:rPr lang="cs-CZ" b="1" dirty="0"/>
              <a:t>8</a:t>
            </a:r>
            <a:r>
              <a:rPr lang="cs-CZ" b="1" dirty="0" smtClean="0"/>
              <a:t> </a:t>
            </a:r>
            <a:r>
              <a:rPr lang="cs-CZ" b="1" dirty="0"/>
              <a:t>mil</a:t>
            </a:r>
            <a:r>
              <a:rPr lang="cs-CZ" dirty="0"/>
              <a:t>. osob v Běloruské </a:t>
            </a:r>
            <a:r>
              <a:rPr lang="cs-CZ" dirty="0" smtClean="0"/>
              <a:t>republice.</a:t>
            </a:r>
          </a:p>
          <a:p>
            <a:r>
              <a:rPr lang="cs-CZ" dirty="0"/>
              <a:t>Státními jazyky Běloruska jsou běloruština a </a:t>
            </a:r>
            <a:r>
              <a:rPr lang="cs-CZ" dirty="0" smtClean="0"/>
              <a:t>ruština.</a:t>
            </a:r>
          </a:p>
          <a:p>
            <a:r>
              <a:rPr lang="cs-CZ" dirty="0"/>
              <a:t>D</a:t>
            </a:r>
            <a:r>
              <a:rPr lang="cs-CZ" dirty="0" smtClean="0"/>
              <a:t>ělí </a:t>
            </a:r>
            <a:r>
              <a:rPr lang="cs-CZ" dirty="0"/>
              <a:t>na severovýchodní a jihozápadní dialekty, </a:t>
            </a:r>
            <a:r>
              <a:rPr lang="cs-CZ" dirty="0" err="1"/>
              <a:t>středoběloruská</a:t>
            </a:r>
            <a:r>
              <a:rPr lang="cs-CZ" dirty="0"/>
              <a:t> a </a:t>
            </a:r>
            <a:r>
              <a:rPr lang="cs-CZ" dirty="0" err="1"/>
              <a:t>poleská</a:t>
            </a:r>
            <a:r>
              <a:rPr lang="cs-CZ" dirty="0"/>
              <a:t> nářečí. 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láskový </a:t>
            </a:r>
            <a:r>
              <a:rPr lang="cs-CZ" dirty="0"/>
              <a:t>systém současné běloruštiny odráží historickou příbuznost s </a:t>
            </a:r>
            <a:r>
              <a:rPr lang="cs-CZ" dirty="0" smtClean="0"/>
              <a:t>ruštinou.</a:t>
            </a:r>
          </a:p>
          <a:p>
            <a:r>
              <a:rPr lang="cs-CZ" dirty="0" smtClean="0"/>
              <a:t>Typické je </a:t>
            </a:r>
            <a:r>
              <a:rPr lang="cs-CZ" dirty="0"/>
              <a:t>tzv. „</a:t>
            </a:r>
            <a:r>
              <a:rPr lang="cs-CZ" dirty="0" err="1"/>
              <a:t>dzekání</a:t>
            </a:r>
            <a:r>
              <a:rPr lang="cs-CZ" dirty="0"/>
              <a:t>“ a „cekání“ (ď, ť &gt; </a:t>
            </a:r>
            <a:r>
              <a:rPr lang="cs-CZ" dirty="0" err="1"/>
              <a:t>dz</a:t>
            </a:r>
            <a:r>
              <a:rPr lang="cs-CZ" dirty="0"/>
              <a:t>, c: </a:t>
            </a:r>
            <a:r>
              <a:rPr lang="cs-CZ" b="1" dirty="0"/>
              <a:t>děti = </a:t>
            </a:r>
            <a:r>
              <a:rPr lang="be-BY" altLang="cs-CZ" b="1" dirty="0">
                <a:solidFill>
                  <a:srgbClr val="212121"/>
                </a:solidFill>
                <a:latin typeface="inherit"/>
              </a:rPr>
              <a:t>дзеці</a:t>
            </a:r>
            <a:r>
              <a:rPr lang="cs-CZ" dirty="0" smtClean="0"/>
              <a:t>), </a:t>
            </a:r>
            <a:r>
              <a:rPr lang="cs-CZ" dirty="0"/>
              <a:t>„</a:t>
            </a:r>
            <a:r>
              <a:rPr lang="cs-CZ" dirty="0" err="1"/>
              <a:t>jakání</a:t>
            </a:r>
            <a:r>
              <a:rPr lang="cs-CZ" dirty="0"/>
              <a:t> (e &gt; </a:t>
            </a:r>
            <a:r>
              <a:rPr lang="cs-CZ" dirty="0" err="1"/>
              <a:t>ja</a:t>
            </a:r>
            <a:r>
              <a:rPr lang="cs-CZ" dirty="0"/>
              <a:t>: nesu = </a:t>
            </a:r>
            <a:r>
              <a:rPr lang="cs-CZ" dirty="0" err="1"/>
              <a:t>njasu</a:t>
            </a:r>
            <a:r>
              <a:rPr lang="cs-CZ" dirty="0"/>
              <a:t>), „</a:t>
            </a:r>
            <a:r>
              <a:rPr lang="cs-CZ" dirty="0" err="1"/>
              <a:t>akání</a:t>
            </a:r>
            <a:r>
              <a:rPr lang="cs-CZ" dirty="0"/>
              <a:t>“ (o &gt; a: noha = </a:t>
            </a:r>
            <a:r>
              <a:rPr lang="cs-CZ" dirty="0" err="1"/>
              <a:t>naga</a:t>
            </a:r>
            <a:r>
              <a:rPr lang="cs-CZ" dirty="0"/>
              <a:t>), dále zdvojování a </a:t>
            </a:r>
            <a:r>
              <a:rPr lang="cs-CZ" dirty="0" smtClean="0"/>
              <a:t>přechod </a:t>
            </a:r>
            <a:r>
              <a:rPr lang="cs-CZ" dirty="0"/>
              <a:t>g &gt; h atd</a:t>
            </a:r>
            <a:r>
              <a:rPr lang="cs-CZ" dirty="0" smtClean="0"/>
              <a:t>.</a:t>
            </a:r>
            <a:endParaRPr lang="cs-CZ" i="1" dirty="0" smtClean="0"/>
          </a:p>
          <a:p>
            <a:r>
              <a:rPr lang="cs-CZ" dirty="0" smtClean="0"/>
              <a:t>Slovní </a:t>
            </a:r>
            <a:r>
              <a:rPr lang="cs-CZ" dirty="0"/>
              <a:t>zásobou se blíží </a:t>
            </a:r>
            <a:r>
              <a:rPr lang="cs-CZ" dirty="0" smtClean="0"/>
              <a:t>západoslovanským </a:t>
            </a:r>
            <a:r>
              <a:rPr lang="cs-CZ" dirty="0"/>
              <a:t>jazykům, slova církevněslovanského (staroslověnského) původu většinou chybí. </a:t>
            </a:r>
          </a:p>
          <a:p>
            <a:r>
              <a:rPr lang="cs-CZ" dirty="0" smtClean="0"/>
              <a:t>Píše </a:t>
            </a:r>
            <a:r>
              <a:rPr lang="cs-CZ" dirty="0"/>
              <a:t>se upravenou azbukou s fonetickým pravopisem, který respektuje </a:t>
            </a:r>
            <a:r>
              <a:rPr lang="cs-CZ" b="1" dirty="0" err="1"/>
              <a:t>akání</a:t>
            </a:r>
            <a:r>
              <a:rPr lang="cs-CZ" dirty="0"/>
              <a:t> a </a:t>
            </a:r>
            <a:r>
              <a:rPr lang="cs-CZ" b="1" dirty="0" err="1"/>
              <a:t>jakání</a:t>
            </a:r>
            <a:r>
              <a:rPr lang="cs-CZ" dirty="0"/>
              <a:t>. </a:t>
            </a:r>
            <a:endParaRPr lang="cs-CZ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584" y="199094"/>
            <a:ext cx="28854" cy="590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alt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be-BY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17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9786"/>
          </a:xfrm>
        </p:spPr>
        <p:txBody>
          <a:bodyPr/>
          <a:lstStyle/>
          <a:p>
            <a:r>
              <a:rPr lang="cs-CZ" dirty="0" smtClean="0"/>
              <a:t>Vývoj běloruštiny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3110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Běloruština vzniká ve 14 stol., </a:t>
            </a:r>
            <a:r>
              <a:rPr lang="cs-CZ" dirty="0" smtClean="0"/>
              <a:t>ze </a:t>
            </a:r>
            <a:r>
              <a:rPr lang="cs-CZ" dirty="0"/>
              <a:t>staroruského jazyka společného všem východním Slovanům.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Počátky </a:t>
            </a:r>
            <a:r>
              <a:rPr lang="cs-CZ" dirty="0"/>
              <a:t>spisovné běloruštiny spadají do 16. stol., kdy byla státním jazykem </a:t>
            </a:r>
            <a:r>
              <a:rPr lang="cs-CZ" b="1" dirty="0"/>
              <a:t>Litevského velkoknížectví.</a:t>
            </a:r>
          </a:p>
          <a:p>
            <a:pPr>
              <a:lnSpc>
                <a:spcPct val="150000"/>
              </a:lnSpc>
            </a:pPr>
            <a:r>
              <a:rPr lang="cs-CZ" dirty="0"/>
              <a:t>V 17. stol. na území Běloruska dominovala v oficiální psané komunikaci polština (násilná polonizace</a:t>
            </a:r>
            <a:r>
              <a:rPr lang="cs-CZ" dirty="0" smtClean="0"/>
              <a:t>).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Plnoprávnosti dosáhla po r. 1917 v rámci SSSR. </a:t>
            </a:r>
          </a:p>
          <a:p>
            <a:pPr>
              <a:lnSpc>
                <a:spcPct val="150000"/>
              </a:lnSpc>
            </a:pPr>
            <a:r>
              <a:rPr lang="cs-CZ" dirty="0"/>
              <a:t>Od 30. let 20. stol. – násilný proces další </a:t>
            </a:r>
            <a:r>
              <a:rPr lang="cs-CZ" b="1" dirty="0"/>
              <a:t>rusifikace</a:t>
            </a:r>
            <a:r>
              <a:rPr lang="cs-CZ" dirty="0"/>
              <a:t> </a:t>
            </a:r>
            <a:r>
              <a:rPr lang="cs-CZ" dirty="0" smtClean="0"/>
              <a:t>běloruštiny, </a:t>
            </a:r>
            <a:r>
              <a:rPr lang="cs-CZ" dirty="0"/>
              <a:t>zejména po 2. světové válce. </a:t>
            </a:r>
          </a:p>
        </p:txBody>
      </p:sp>
    </p:spTree>
    <p:extLst>
      <p:ext uri="{BB962C8B-B14F-4D97-AF65-F5344CB8AC3E}">
        <p14:creationId xmlns:p14="http://schemas.microsoft.com/office/powerpoint/2010/main" val="180943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498"/>
          </a:xfrm>
        </p:spPr>
        <p:txBody>
          <a:bodyPr/>
          <a:lstStyle/>
          <a:p>
            <a:r>
              <a:rPr lang="cs-CZ" dirty="0" smtClean="0"/>
              <a:t>Ruština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73352"/>
            <a:ext cx="8915400" cy="423787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Rusky mluví </a:t>
            </a:r>
            <a:r>
              <a:rPr lang="cs-CZ" dirty="0"/>
              <a:t>asi </a:t>
            </a:r>
            <a:r>
              <a:rPr lang="cs-CZ" b="1" dirty="0"/>
              <a:t>150 mil.</a:t>
            </a:r>
            <a:r>
              <a:rPr lang="cs-CZ" dirty="0"/>
              <a:t> lidí na celém </a:t>
            </a:r>
            <a:r>
              <a:rPr lang="cs-CZ" dirty="0" smtClean="0"/>
              <a:t>světě.</a:t>
            </a:r>
          </a:p>
          <a:p>
            <a:r>
              <a:rPr lang="cs-CZ" dirty="0"/>
              <a:t>Obecně slovanský základ ruštiny byl v průběhu historického vývoje do značné míry formován cizojazyčnými </a:t>
            </a:r>
            <a:r>
              <a:rPr lang="cs-CZ" dirty="0" smtClean="0"/>
              <a:t>vlivy. </a:t>
            </a:r>
          </a:p>
          <a:p>
            <a:r>
              <a:rPr lang="cs-CZ" dirty="0" smtClean="0"/>
              <a:t>V </a:t>
            </a:r>
            <a:r>
              <a:rPr lang="cs-CZ" dirty="0"/>
              <a:t>současnosti se prosazuje zejména silný vliv angličtiny (terminologie, jazyk publicistiky, slang mládeže</a:t>
            </a:r>
            <a:r>
              <a:rPr lang="cs-CZ" dirty="0" smtClean="0"/>
              <a:t>).</a:t>
            </a:r>
          </a:p>
          <a:p>
            <a:r>
              <a:rPr lang="cs-CZ" dirty="0"/>
              <a:t>Některé typologické zvláštnosti: 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minulém čase nemá pomocné sloveso být (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napisal</a:t>
            </a:r>
            <a:r>
              <a:rPr lang="cs-CZ" dirty="0"/>
              <a:t> = napsal </a:t>
            </a:r>
            <a:r>
              <a:rPr lang="cs-CZ" dirty="0" smtClean="0"/>
              <a:t>jsem)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sloves používá osobních zájmen (on </a:t>
            </a:r>
            <a:r>
              <a:rPr lang="cs-CZ" dirty="0" err="1"/>
              <a:t>durak</a:t>
            </a:r>
            <a:r>
              <a:rPr lang="cs-CZ" dirty="0"/>
              <a:t> = je </a:t>
            </a:r>
            <a:r>
              <a:rPr lang="cs-CZ" dirty="0" smtClean="0"/>
              <a:t>hlupák)</a:t>
            </a:r>
            <a:endParaRPr lang="cs-CZ" dirty="0"/>
          </a:p>
          <a:p>
            <a:pPr lvl="1"/>
            <a:r>
              <a:rPr lang="cs-CZ" dirty="0" smtClean="0"/>
              <a:t>produktivita </a:t>
            </a:r>
            <a:r>
              <a:rPr lang="cs-CZ" dirty="0"/>
              <a:t>tvoření slov </a:t>
            </a:r>
            <a:r>
              <a:rPr lang="cs-CZ" dirty="0" smtClean="0"/>
              <a:t>skládáním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3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5506"/>
          </a:xfrm>
        </p:spPr>
        <p:txBody>
          <a:bodyPr/>
          <a:lstStyle/>
          <a:p>
            <a:r>
              <a:rPr lang="cs-CZ" dirty="0" smtClean="0"/>
              <a:t>Vývoj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99616"/>
            <a:ext cx="8915400" cy="441160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14. stol. až do 17. stol. se formuje samostatný jazyk </a:t>
            </a:r>
            <a:r>
              <a:rPr lang="cs-CZ" b="1" dirty="0"/>
              <a:t>Moskevské Rusi</a:t>
            </a:r>
            <a:r>
              <a:rPr lang="cs-CZ" dirty="0"/>
              <a:t>, jehož základem byly východoslovanské dialekty středního Ruska.</a:t>
            </a:r>
          </a:p>
          <a:p>
            <a:r>
              <a:rPr lang="cs-CZ" dirty="0"/>
              <a:t>V 18. a na poč. 19. stol. se začíná rozvíjet světské písemnictví, vědeckotechnická, vojenská a námořní terminologie.</a:t>
            </a:r>
          </a:p>
          <a:p>
            <a:r>
              <a:rPr lang="cs-CZ" dirty="0"/>
              <a:t>Různost vedla ke stanovení norem spisovného jazyka.</a:t>
            </a:r>
          </a:p>
          <a:p>
            <a:r>
              <a:rPr lang="cs-CZ" dirty="0"/>
              <a:t>Na vývoj a formování spisovné ruštiny měli velký vliv ruští spisovatelé 19.-20. stol.</a:t>
            </a:r>
          </a:p>
          <a:p>
            <a:r>
              <a:rPr lang="cs-CZ" dirty="0"/>
              <a:t>V 20. stol. </a:t>
            </a:r>
            <a:r>
              <a:rPr lang="cs-CZ" dirty="0" smtClean="0"/>
              <a:t>se </a:t>
            </a:r>
            <a:r>
              <a:rPr lang="cs-CZ" dirty="0"/>
              <a:t>spisovná ruština stává hlavním dorozumívacím prostředkem příslušníků ruského národa, ale také národů, žijících na území Sovětského svazu</a:t>
            </a:r>
            <a:r>
              <a:rPr lang="cs-CZ" dirty="0" smtClean="0"/>
              <a:t>.</a:t>
            </a:r>
          </a:p>
          <a:p>
            <a:r>
              <a:rPr lang="cs-CZ" dirty="0"/>
              <a:t>Od poloviny 80. let 20. stol. dochází v ruštině k dramatickým </a:t>
            </a:r>
            <a:r>
              <a:rPr lang="cs-CZ" dirty="0" smtClean="0"/>
              <a:t>změnám(změna </a:t>
            </a:r>
            <a:r>
              <a:rPr lang="cs-CZ" dirty="0"/>
              <a:t>stylových norem a míšení stylů, nové principy a formy komunikace, nové typy a formy mluvených i </a:t>
            </a:r>
            <a:r>
              <a:rPr lang="cs-CZ"/>
              <a:t>psaných </a:t>
            </a:r>
            <a:r>
              <a:rPr lang="cs-CZ" smtClean="0"/>
              <a:t>textů.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391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</TotalTime>
  <Words>836</Words>
  <Application>Microsoft Office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inherit</vt:lpstr>
      <vt:lpstr>Wingdings 3</vt:lpstr>
      <vt:lpstr>Stébla</vt:lpstr>
      <vt:lpstr>Ruština a východoslovanské jazyky</vt:lpstr>
      <vt:lpstr>Východoslovanské jazyky</vt:lpstr>
      <vt:lpstr>Historie </vt:lpstr>
      <vt:lpstr>Ukrajinština</vt:lpstr>
      <vt:lpstr>Vývoj ukrajinštiny</vt:lpstr>
      <vt:lpstr>Běloruština</vt:lpstr>
      <vt:lpstr>Vývoj běloruštiny</vt:lpstr>
      <vt:lpstr>Ruština</vt:lpstr>
      <vt:lpstr>Vývoj ruštiny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Ruština a východoslovanské jazyky</dc:title>
  <dc:creator>Lucie</dc:creator>
  <cp:lastModifiedBy>Bobrzykova</cp:lastModifiedBy>
  <cp:revision>47</cp:revision>
  <dcterms:created xsi:type="dcterms:W3CDTF">2018-10-11T09:49:46Z</dcterms:created>
  <dcterms:modified xsi:type="dcterms:W3CDTF">2018-10-22T14:14:03Z</dcterms:modified>
</cp:coreProperties>
</file>