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3" r:id="rId5"/>
    <p:sldId id="260" r:id="rId6"/>
    <p:sldId id="261" r:id="rId7"/>
    <p:sldId id="262" r:id="rId8"/>
    <p:sldId id="259" r:id="rId9"/>
    <p:sldId id="25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lavistika" TargetMode="External"/><Relationship Id="rId2" Type="http://schemas.openxmlformats.org/officeDocument/2006/relationships/hyperlink" Target="https://slovnik-cizich-slov.abz.cz/web.php/slovo/slavisti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Milo%C5%A1_Weingart" TargetMode="External"/><Relationship Id="rId5" Type="http://schemas.openxmlformats.org/officeDocument/2006/relationships/hyperlink" Target="https://infogram.com/dejiny-slavistiky-po-prvni-svetove-valce-do-soucasnosti-vyznamni-slaviste-1gyj725gzr4rp1l" TargetMode="External"/><Relationship Id="rId4" Type="http://schemas.openxmlformats.org/officeDocument/2006/relationships/hyperlink" Target="https://frankwollman.weebly.com/kdo-byl-frank-wollma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5A28A-111A-4FCF-A8C9-AD3F2A6EED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slavistika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8762B2-AF08-4FE3-AC1F-6E8494BC8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21" y="6167049"/>
            <a:ext cx="3331197" cy="648620"/>
          </a:xfrm>
        </p:spPr>
        <p:txBody>
          <a:bodyPr/>
          <a:lstStyle/>
          <a:p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Michal Jati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CE657C9-F7C8-476E-A058-E913588AB599}"/>
              </a:ext>
            </a:extLst>
          </p:cNvPr>
          <p:cNvSpPr txBox="1"/>
          <p:nvPr/>
        </p:nvSpPr>
        <p:spPr>
          <a:xfrm>
            <a:off x="10257184" y="6283610"/>
            <a:ext cx="31540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UČO: 457930</a:t>
            </a:r>
          </a:p>
        </p:txBody>
      </p:sp>
    </p:spTree>
    <p:extLst>
      <p:ext uri="{BB962C8B-B14F-4D97-AF65-F5344CB8AC3E}">
        <p14:creationId xmlns:p14="http://schemas.microsoft.com/office/powerpoint/2010/main" val="2061113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1C4327-0513-4205-9DC3-036A262FD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9602" y="2319498"/>
            <a:ext cx="8534400" cy="1507067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99444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6BD852-7B79-4F57-8349-E5982F6CB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1592061"/>
            <a:ext cx="11913704" cy="3615267"/>
          </a:xfrm>
        </p:spPr>
        <p:txBody>
          <a:bodyPr/>
          <a:lstStyle/>
          <a:p>
            <a:r>
              <a:rPr lang="cs-CZ" sz="2200" dirty="0">
                <a:solidFill>
                  <a:schemeClr val="bg1"/>
                </a:solidFill>
              </a:rPr>
              <a:t>Obor zabývající se jazykem, historií a kulturou slovanských národů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r>
              <a:rPr lang="cs-CZ" sz="2200" dirty="0">
                <a:solidFill>
                  <a:schemeClr val="bg1"/>
                </a:solidFill>
              </a:rPr>
              <a:t>Objevuje se koncem 18. století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r>
              <a:rPr lang="cs-CZ" sz="2200" dirty="0">
                <a:solidFill>
                  <a:schemeClr val="bg1"/>
                </a:solidFill>
              </a:rPr>
              <a:t>Osoby věnující se slavistice - SLAVISTÉ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2E64D49-835B-4B7A-844D-562BD041511C}"/>
              </a:ext>
            </a:extLst>
          </p:cNvPr>
          <p:cNvSpPr txBox="1"/>
          <p:nvPr/>
        </p:nvSpPr>
        <p:spPr>
          <a:xfrm>
            <a:off x="384313" y="945730"/>
            <a:ext cx="2541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SLAVISTIKA</a:t>
            </a:r>
          </a:p>
        </p:txBody>
      </p:sp>
    </p:spTree>
    <p:extLst>
      <p:ext uri="{BB962C8B-B14F-4D97-AF65-F5344CB8AC3E}">
        <p14:creationId xmlns:p14="http://schemas.microsoft.com/office/powerpoint/2010/main" val="86297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0A530-E60D-450C-848C-1A33B4AFD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53871"/>
            <a:ext cx="8534400" cy="1507067"/>
          </a:xfrm>
        </p:spPr>
        <p:txBody>
          <a:bodyPr/>
          <a:lstStyle/>
          <a:p>
            <a:r>
              <a:rPr lang="cs-CZ" dirty="0"/>
              <a:t>Slavistické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EF768B-C82D-4928-8D7A-8769EB7B4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447" y="2283790"/>
            <a:ext cx="8534400" cy="3615267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Český komitét slavistů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Mezinárodní komitét slavistů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Česká asociace slavistů 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Slavistická společnost Franka </a:t>
            </a:r>
            <a:r>
              <a:rPr lang="cs-CZ" dirty="0" err="1">
                <a:solidFill>
                  <a:schemeClr val="bg1"/>
                </a:solidFill>
              </a:rPr>
              <a:t>Wollmana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96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5E411-E464-4E78-BA71-30CBC06FD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102" y="0"/>
            <a:ext cx="8534400" cy="1507067"/>
          </a:xfrm>
        </p:spPr>
        <p:txBody>
          <a:bodyPr/>
          <a:lstStyle/>
          <a:p>
            <a:r>
              <a:rPr lang="cs-CZ" dirty="0"/>
              <a:t>Josef DOBROVSKÝ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DBD4F3-E881-46D4-B3E8-868568ED0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102" y="1812235"/>
            <a:ext cx="8534400" cy="3615267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Zakladatel slavistiky v českých zemích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Nepsal česky, nevěřil v budoucnost českého jazyka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Největší dílo: Základy jazyka staroslověnského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Vydával časopis Slavín a Slovanka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Pohřben v Brně (Starobrněnský -&gt; Ústřední)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098" name="Picture 2" descr="Jan VilÃ­mek - Josef DobrovskÃ½.jpg">
            <a:extLst>
              <a:ext uri="{FF2B5EF4-FFF2-40B4-BE49-F238E27FC236}">
                <a16:creationId xmlns:a16="http://schemas.microsoft.com/office/drawing/2014/main" id="{B6A8E618-062F-4069-93AB-F05343768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68" y="326750"/>
            <a:ext cx="2616960" cy="35695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3463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0A432-3F4D-4970-8009-EA76CDF99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421" y="193627"/>
            <a:ext cx="8534400" cy="1507067"/>
          </a:xfrm>
        </p:spPr>
        <p:txBody>
          <a:bodyPr/>
          <a:lstStyle/>
          <a:p>
            <a:r>
              <a:rPr lang="cs-CZ" dirty="0"/>
              <a:t>Frank </a:t>
            </a:r>
            <a:r>
              <a:rPr lang="cs-CZ" dirty="0" err="1"/>
              <a:t>wallman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A66D2A-C1B7-4758-8ADE-DED331F7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5" y="1709517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 </a:t>
            </a:r>
            <a:r>
              <a:rPr lang="cs-CZ" sz="2400" dirty="0">
                <a:solidFill>
                  <a:schemeClr val="bg1"/>
                </a:solidFill>
              </a:rPr>
              <a:t>zakladatel brněnské literárněvědné slavistiky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/>
              <a:t> </a:t>
            </a:r>
            <a:r>
              <a:rPr lang="cs-CZ" sz="2400" dirty="0">
                <a:solidFill>
                  <a:schemeClr val="bg1"/>
                </a:solidFill>
              </a:rPr>
              <a:t>děkan divadelní fakulty JAMU (1948-49)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>
                <a:solidFill>
                  <a:schemeClr val="bg1"/>
                </a:solidFill>
              </a:rPr>
              <a:t>Autor studie </a:t>
            </a:r>
            <a:r>
              <a:rPr lang="cs-CZ" sz="2400" i="1" dirty="0">
                <a:solidFill>
                  <a:schemeClr val="bg1"/>
                </a:solidFill>
              </a:rPr>
              <a:t>Slovesnost Slovanů</a:t>
            </a:r>
          </a:p>
          <a:p>
            <a:endParaRPr lang="cs-CZ" sz="2400" i="1" dirty="0">
              <a:solidFill>
                <a:schemeClr val="bg1"/>
              </a:solidFill>
            </a:endParaRPr>
          </a:p>
          <a:p>
            <a:r>
              <a:rPr lang="cs-CZ" sz="2400" i="1" dirty="0">
                <a:solidFill>
                  <a:schemeClr val="bg1"/>
                </a:solidFill>
              </a:rPr>
              <a:t>Otec S. </a:t>
            </a:r>
            <a:r>
              <a:rPr lang="cs-CZ" sz="2400" i="1" dirty="0" err="1">
                <a:solidFill>
                  <a:schemeClr val="bg1"/>
                </a:solidFill>
              </a:rPr>
              <a:t>Wallmana</a:t>
            </a:r>
            <a:r>
              <a:rPr lang="cs-CZ" sz="2400" i="1" dirty="0">
                <a:solidFill>
                  <a:schemeClr val="bg1"/>
                </a:solidFill>
              </a:rPr>
              <a:t> </a:t>
            </a:r>
            <a:endParaRPr lang="cs-CZ" sz="2400" dirty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frankwollman.weebly.com/uploads/4/8/2/5/48254661/83299_orig.jpg">
            <a:extLst>
              <a:ext uri="{FF2B5EF4-FFF2-40B4-BE49-F238E27FC236}">
                <a16:creationId xmlns:a16="http://schemas.microsoft.com/office/drawing/2014/main" id="{50FB5368-4FEC-45C0-87D7-49992DD71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977" y="355210"/>
            <a:ext cx="3371850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59570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9872B-69AA-468D-861A-46BAEB8AB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85" y="418914"/>
            <a:ext cx="8534400" cy="1507067"/>
          </a:xfrm>
        </p:spPr>
        <p:txBody>
          <a:bodyPr/>
          <a:lstStyle/>
          <a:p>
            <a:r>
              <a:rPr lang="cs-CZ" dirty="0"/>
              <a:t>Slavistická společnost Franka </a:t>
            </a:r>
            <a:r>
              <a:rPr lang="cs-CZ" dirty="0" err="1"/>
              <a:t>Wollmana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11379D-11DB-46B6-B694-FFCCF0C4E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19470"/>
            <a:ext cx="8534400" cy="3615267"/>
          </a:xfrm>
        </p:spPr>
        <p:txBody>
          <a:bodyPr/>
          <a:lstStyle/>
          <a:p>
            <a:r>
              <a:rPr lang="cs-CZ" dirty="0" err="1">
                <a:solidFill>
                  <a:schemeClr val="bg1"/>
                </a:solidFill>
              </a:rPr>
              <a:t>Zabýváí</a:t>
            </a:r>
            <a:r>
              <a:rPr lang="cs-CZ" dirty="0">
                <a:solidFill>
                  <a:schemeClr val="bg1"/>
                </a:solidFill>
              </a:rPr>
              <a:t> se srovnávací literárněvědnou slavistikou 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Založena roku 2001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Sídlo v Ústavu slavistiky na FF MU v Brně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2050" name="Picture 2" descr="SouvisejÃ­cÃ­ obrÃ¡zek">
            <a:extLst>
              <a:ext uri="{FF2B5EF4-FFF2-40B4-BE49-F238E27FC236}">
                <a16:creationId xmlns:a16="http://schemas.microsoft.com/office/drawing/2014/main" id="{908FCD89-0BC6-4F90-A3E9-324CC9C38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810" y="1523263"/>
            <a:ext cx="4433939" cy="295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343442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A5F01-823D-4D05-8E13-25AC021C4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6767" y="167786"/>
            <a:ext cx="8534400" cy="1507067"/>
          </a:xfrm>
        </p:spPr>
        <p:txBody>
          <a:bodyPr/>
          <a:lstStyle/>
          <a:p>
            <a:r>
              <a:rPr lang="cs-CZ" dirty="0" err="1"/>
              <a:t>Matija</a:t>
            </a:r>
            <a:r>
              <a:rPr lang="cs-CZ" dirty="0"/>
              <a:t> </a:t>
            </a:r>
            <a:r>
              <a:rPr lang="cs-CZ" dirty="0" err="1"/>
              <a:t>Murko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0753A6-AA0A-43C9-AA34-9CF7C3AB5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6767" y="1567880"/>
            <a:ext cx="8534400" cy="3615267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chemeClr val="bg1"/>
                </a:solidFill>
              </a:rPr>
              <a:t>Historický vývoj slovanských jazyků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r>
              <a:rPr lang="cs-CZ" sz="2200" dirty="0">
                <a:solidFill>
                  <a:schemeClr val="bg1"/>
                </a:solidFill>
              </a:rPr>
              <a:t>Zkoumání duchovního života slovanských národů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r>
              <a:rPr lang="cs-CZ" sz="2200" dirty="0">
                <a:solidFill>
                  <a:schemeClr val="bg1"/>
                </a:solidFill>
              </a:rPr>
              <a:t> Jeden z posledních tzv. renesančních slavistů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r>
              <a:rPr lang="cs-CZ" sz="2200" dirty="0">
                <a:solidFill>
                  <a:schemeClr val="bg1"/>
                </a:solidFill>
              </a:rPr>
              <a:t>Slovinec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endParaRPr lang="cs-CZ" sz="2200" dirty="0">
              <a:solidFill>
                <a:schemeClr val="bg1"/>
              </a:solidFill>
            </a:endParaRPr>
          </a:p>
        </p:txBody>
      </p:sp>
      <p:pic>
        <p:nvPicPr>
          <p:cNvPr id="3074" name="Picture 2" descr="Murko.jpg">
            <a:extLst>
              <a:ext uri="{FF2B5EF4-FFF2-40B4-BE49-F238E27FC236}">
                <a16:creationId xmlns:a16="http://schemas.microsoft.com/office/drawing/2014/main" id="{6C125B32-AC91-4789-BACB-2C00F5757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69" y="299715"/>
            <a:ext cx="2866924" cy="4667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59018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220D3-2B1F-4375-9665-34E76B3A9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-67734"/>
            <a:ext cx="8534400" cy="1507067"/>
          </a:xfrm>
        </p:spPr>
        <p:txBody>
          <a:bodyPr/>
          <a:lstStyle/>
          <a:p>
            <a:r>
              <a:rPr lang="cs-CZ" dirty="0"/>
              <a:t>Miloš </a:t>
            </a:r>
            <a:r>
              <a:rPr lang="cs-CZ" dirty="0" err="1"/>
              <a:t>Weingart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121A35F3-09FA-469A-B772-8EACAA3A71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91620" y="375390"/>
            <a:ext cx="3054675" cy="43987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A91AA076-9D91-41B3-8791-D65603D9359C}"/>
              </a:ext>
            </a:extLst>
          </p:cNvPr>
          <p:cNvSpPr txBox="1">
            <a:spLocks/>
          </p:cNvSpPr>
          <p:nvPr/>
        </p:nvSpPr>
        <p:spPr>
          <a:xfrm>
            <a:off x="684212" y="1264344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>
                <a:solidFill>
                  <a:schemeClr val="bg1"/>
                </a:solidFill>
              </a:rPr>
              <a:t>Působil v meziválečném období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r>
              <a:rPr lang="cs-CZ" sz="2200" dirty="0">
                <a:solidFill>
                  <a:schemeClr val="bg1"/>
                </a:solidFill>
              </a:rPr>
              <a:t>Slavistiku chápe jako samostatnou vědu 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r>
              <a:rPr lang="cs-CZ" dirty="0"/>
              <a:t> </a:t>
            </a:r>
            <a:r>
              <a:rPr lang="cs-CZ" dirty="0">
                <a:solidFill>
                  <a:schemeClr val="bg1"/>
                </a:solidFill>
              </a:rPr>
              <a:t>Věnoval pozornost dějinám a organizaci slavistiky</a:t>
            </a:r>
            <a:endParaRPr lang="cs-CZ" sz="2200" dirty="0">
              <a:solidFill>
                <a:schemeClr val="bg1"/>
              </a:solidFill>
            </a:endParaRPr>
          </a:p>
          <a:p>
            <a:endParaRPr lang="cs-CZ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229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7BBF8-7815-465F-B0FC-D99968187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994" y="0"/>
            <a:ext cx="8534400" cy="1507067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EC5C09-AA8F-4535-881A-897B5DA09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725" y="1388165"/>
            <a:ext cx="8534400" cy="3615267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2"/>
              </a:rPr>
              <a:t>https://slovnik-cizich-slov.abz.cz/web.php/slovo/slavistika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hlinkClick r:id="rId3"/>
              </a:rPr>
              <a:t>https://cs.wikipedia.org/wiki/Slavistika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hlinkClick r:id="rId4"/>
              </a:rPr>
              <a:t>https://frankwollman.weebly.com/kdo-byl-frank-wollman.html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hlinkClick r:id="rId5"/>
              </a:rPr>
              <a:t>https://infogram.com/dejiny-slavistiky-po-prvni-svetove-valce-do-soucasnosti-vyznamni-slaviste-1gyj725gzr4rp1l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hlinkClick r:id="rId6"/>
              </a:rPr>
              <a:t>https://cs.wikipedia.org/wiki/Milo%C5%A1_Weingart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772428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152</TotalTime>
  <Words>134</Words>
  <Application>Microsoft Office PowerPoint</Application>
  <PresentationFormat>Širokoúhlá obrazovka</PresentationFormat>
  <Paragraphs>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Řez</vt:lpstr>
      <vt:lpstr>slavistika</vt:lpstr>
      <vt:lpstr>Prezentace aplikace PowerPoint</vt:lpstr>
      <vt:lpstr>Slavistické organizace</vt:lpstr>
      <vt:lpstr>Josef DOBROVSKÝ</vt:lpstr>
      <vt:lpstr>Frank wallman</vt:lpstr>
      <vt:lpstr>Slavistická společnost Franka Wollmana</vt:lpstr>
      <vt:lpstr>Matija Murko </vt:lpstr>
      <vt:lpstr>Miloš Weingart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slavistika</dc:title>
  <dc:creator>Michal Jati</dc:creator>
  <cp:lastModifiedBy>Uživatel systému Windows</cp:lastModifiedBy>
  <cp:revision>13</cp:revision>
  <dcterms:created xsi:type="dcterms:W3CDTF">2018-10-08T19:00:23Z</dcterms:created>
  <dcterms:modified xsi:type="dcterms:W3CDTF">2018-12-21T10:21:05Z</dcterms:modified>
</cp:coreProperties>
</file>