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anek93.signaly.cz/1503/otce-nas-ve-staroslovenstin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7429" y="1046163"/>
            <a:ext cx="10080170" cy="2387600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 Light"/>
              </a:rPr>
              <a:t>STAROSLOVĚNŠTINA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/>
            </a:r>
            <a:b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</a:br>
            <a:r>
              <a:rPr lang="cs-CZ" b="1" dirty="0">
                <a:solidFill>
                  <a:schemeClr val="tx2"/>
                </a:solidFill>
                <a:cs typeface="Calibri Light"/>
              </a:rPr>
              <a:t> - první spisovný slovanský jazyk -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YAKOVETS YULIYA</a:t>
            </a:r>
          </a:p>
          <a:p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Seminář z úvodu do studia ruštiny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D5B044-D691-42A1-822F-244E0EEA2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12485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 Light"/>
              </a:rPr>
              <a:t>ZDROJE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 Ligh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4188603-A843-4514-A92E-4039F4B30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26924"/>
            <a:ext cx="9144000" cy="469287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l"/>
            <a:r>
              <a:rPr lang="cs-CZ" sz="44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 DAVIDOVÁ D., Základy slovanské filologie a staroslověnštiny. Ostrava: </a:t>
            </a:r>
          </a:p>
          <a:p>
            <a:pPr algn="l"/>
            <a:r>
              <a:rPr lang="cs-CZ" sz="44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Pedagogická fakulta v Ostravě, 1978</a:t>
            </a:r>
          </a:p>
          <a:p>
            <a:pPr algn="l"/>
            <a:endParaRPr lang="cs-CZ" sz="4400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sz="44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 HORÁLEK, K. – KURZ, J. - DOSTÁL, A. Základy staroslověnštiny. Praha: Státní pedagogické nakladatelství,1961</a:t>
            </a:r>
          </a:p>
          <a:p>
            <a:pPr algn="l"/>
            <a:endParaRPr lang="cs-CZ" sz="5100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sz="44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 http://www.cesky-jazyk.cz/slohovky/odborne-referaty/ukazka-staroslovenstiny.html</a:t>
            </a:r>
          </a:p>
          <a:p>
            <a:pPr algn="l"/>
            <a:r>
              <a:rPr lang="cs-CZ" sz="44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</a:t>
            </a:r>
            <a:r>
              <a:rPr lang="cs-CZ" sz="44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  <a:hlinkClick r:id="rId2"/>
              </a:rPr>
              <a:t>https://danek93.signaly.cz/1503/otce-nas-ve-staroslovenstine</a:t>
            </a:r>
            <a:endParaRPr lang="cs-CZ" sz="440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34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E220BB-1879-4358-BBB5-BD8AC5B1C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49"/>
            <a:ext cx="9144000" cy="1005115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 Light"/>
              </a:rPr>
              <a:t>ZÁKLADNÍ INFORMACE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FCF853C-D4AE-4E27-896F-5955E0829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18068"/>
            <a:ext cx="9960428" cy="534601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cs-CZ" sz="30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,,STARÁ CÍRKEVNÍ SLOVANŠTINA''</a:t>
            </a:r>
          </a:p>
          <a:p>
            <a:pPr algn="l"/>
            <a:endParaRPr lang="cs-CZ" sz="3000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sz="30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nejstarší spisovný SLOVANSKÝ jazyk</a:t>
            </a:r>
          </a:p>
          <a:p>
            <a:pPr algn="l"/>
            <a:endParaRPr lang="cs-CZ" sz="3000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sz="30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spisovná norma – vznik v 9. století, v okolí Soluně (Makedonie)</a:t>
            </a:r>
          </a:p>
          <a:p>
            <a:pPr algn="l"/>
            <a:endParaRPr lang="cs-CZ" sz="3000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sz="30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- 3. VELKÝ MEZINÁRODNÍ JAZYK V DĚJINÁCH EVROPSKÉ </a:t>
            </a:r>
          </a:p>
          <a:p>
            <a:pPr algn="l"/>
            <a:r>
              <a:rPr lang="cs-CZ" sz="30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     STŘEDOVĚKÉ VZDĚLANOSTI (po řečtině, latině)</a:t>
            </a:r>
          </a:p>
          <a:p>
            <a:pPr algn="l"/>
            <a:endParaRPr lang="cs-CZ" sz="3000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sz="30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jazyková rodina - SLOVANSKÉ JAZYKY + INDOEVROPSKÉ JAZYKY</a:t>
            </a:r>
          </a:p>
          <a:p>
            <a:pPr algn="l"/>
            <a:endParaRPr lang="cs-CZ" sz="3000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sz="30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neplést s NEJSTARŠÍ SLOVANŠTINOU - bez písemných záznamů  </a:t>
            </a:r>
          </a:p>
          <a:p>
            <a:pPr algn="l"/>
            <a:r>
              <a:rPr lang="cs-CZ" sz="30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  (předvídání)</a:t>
            </a:r>
            <a:r>
              <a:rPr lang="cs-CZ" sz="2600" dirty="0">
                <a:cs typeface="Calibri"/>
              </a:rPr>
              <a:t>-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65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xmlns="" id="{052C4C00-DCFB-42C2-86BD-11756523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31" y="636072"/>
            <a:ext cx="9519555" cy="5451021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xmlns="" id="{F7DA226C-6881-423B-8888-6C900B8A1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209DC9E5-ABAE-428C-A983-863ABD511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729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cs-CZ"/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10.-11.století </a:t>
            </a:r>
          </a:p>
        </p:txBody>
      </p:sp>
    </p:spTree>
    <p:extLst>
      <p:ext uri="{BB962C8B-B14F-4D97-AF65-F5344CB8AC3E}">
        <p14:creationId xmlns:p14="http://schemas.microsoft.com/office/powerpoint/2010/main" val="57097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909051-0816-4429-B38D-9202B0770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46762"/>
            <a:ext cx="9144000" cy="635001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 původní přepsaný hlaholský text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7B0A72B-BC9E-4D88-A636-B3F108628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317" y="1762563"/>
            <a:ext cx="9144001" cy="48126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-</a:t>
            </a: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-----------------</a:t>
            </a:r>
            <a:endParaRPr lang="cs-CZ" dirty="0"/>
          </a:p>
        </p:txBody>
      </p:sp>
      <p:pic>
        <p:nvPicPr>
          <p:cNvPr id="4" name="Obrázek 4" descr="Obsah obrázku text, osoba&#10;&#10;Popis vygenerovaný s vysokou mírou spolehlivosti">
            <a:extLst>
              <a:ext uri="{FF2B5EF4-FFF2-40B4-BE49-F238E27FC236}">
                <a16:creationId xmlns:a16="http://schemas.microsoft.com/office/drawing/2014/main" xmlns="" id="{51413829-1E84-4593-B0AB-0A8E220F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64965"/>
            <a:ext cx="9263742" cy="49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2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0D71C8-881D-4DFF-BDEB-5A1CC5538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307"/>
            <a:ext cx="9144000" cy="1179285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 Light"/>
              </a:rPr>
              <a:t>VZNIK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75F41B0-81E9-4B18-A6A9-20AD07788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14010"/>
            <a:ext cx="9144000" cy="5226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v písemnictví - KONSTANTIN FILOZOF a bratr METODĚJ </a:t>
            </a:r>
          </a:p>
          <a:p>
            <a:pPr algn="l"/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pro potřeby KŘESŤANSTVÍ </a:t>
            </a:r>
          </a:p>
          <a:p>
            <a:pPr algn="l"/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LITURGICKÝ JAZYK - velký význam + rozšíření do literatury</a:t>
            </a:r>
          </a:p>
          <a:p>
            <a:pPr algn="l"/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druhá polovina 9. STOLETÍ </a:t>
            </a:r>
          </a:p>
          <a:p>
            <a:pPr algn="l"/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ve SLOVANSKÉM světě sehrála stejnou roli jako LATINA v ZÁPADNÍM</a:t>
            </a:r>
          </a:p>
          <a:p>
            <a:pPr algn="l"/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opisy starších předloh - řecké, latinské náboženské texty (10.-11. st.)</a:t>
            </a:r>
          </a:p>
        </p:txBody>
      </p:sp>
    </p:spTree>
    <p:extLst>
      <p:ext uri="{BB962C8B-B14F-4D97-AF65-F5344CB8AC3E}">
        <p14:creationId xmlns:p14="http://schemas.microsoft.com/office/powerpoint/2010/main" val="420698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E5C1EE-0EF3-45F0-8D2F-C7AB0A217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5935"/>
            <a:ext cx="9144000" cy="1059543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 Light"/>
              </a:rPr>
              <a:t>PŘÍNOS STAROSLOVĚNŠTINY</a:t>
            </a:r>
            <a:endParaRPr lang="cs-CZ" b="1">
              <a:solidFill>
                <a:schemeClr val="tx2">
                  <a:lumMod val="40000"/>
                  <a:lumOff val="60000"/>
                </a:schemeClr>
              </a:solidFill>
              <a:cs typeface="Calibri Ligh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F61E4E-DF90-4148-AFBE-ACDBEF97F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372" y="1490210"/>
            <a:ext cx="11081656" cy="52480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přijetí a rozšíření křesťanství</a:t>
            </a:r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mezi Slovany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tvorba 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vlastního písemnictví </a:t>
            </a:r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Slovanů</a:t>
            </a:r>
          </a:p>
          <a:p>
            <a:pPr algn="l"/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význam pro 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vznik a vývoj spisovných jazyků </a:t>
            </a:r>
          </a:p>
          <a:p>
            <a:pPr algn="l"/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význam pro vznik 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vlastní literatury</a:t>
            </a:r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slovanských národů</a:t>
            </a:r>
          </a:p>
          <a:p>
            <a:pPr algn="l"/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rozšíření 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knižní vzdělanosti </a:t>
            </a:r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ke všem slovanským národům </a:t>
            </a:r>
          </a:p>
          <a:p>
            <a:pPr algn="l"/>
            <a:endParaRPr lang="cs-CZ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71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1B6F26-EBA6-40A5-B653-A566F5E62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621"/>
            <a:ext cx="9144000" cy="1070428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 Light"/>
              </a:rPr>
              <a:t>SÁZAVSKÝ KLÁŠTER</a:t>
            </a:r>
            <a:endParaRPr lang="cs-CZ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BDF6553-796E-4DF6-B60F-4567D468E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5781"/>
            <a:ext cx="4180115" cy="5117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11. STOLETÍ </a:t>
            </a:r>
            <a:endParaRPr lang="cs-CZ" b="1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vzdělávání literatury </a:t>
            </a: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v tomto jazyce</a:t>
            </a:r>
          </a:p>
          <a:p>
            <a:pPr algn="l"/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konec 11. století </a:t>
            </a: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(1097)</a:t>
            </a: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→ staroslověnština v Čechách 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ZAKÁZÁNA </a:t>
            </a: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(písemnictví potlačeno, </a:t>
            </a: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                               knihy zničeny) </a:t>
            </a:r>
          </a:p>
          <a:p>
            <a:pPr algn="l"/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4" name="Obrázek 4" descr="Obsah obrázku strom, exteriér, obloha, tráva&#10;&#10;Popis vygenerovaný s velmi vysokou mírou spolehlivosti">
            <a:extLst>
              <a:ext uri="{FF2B5EF4-FFF2-40B4-BE49-F238E27FC236}">
                <a16:creationId xmlns:a16="http://schemas.microsoft.com/office/drawing/2014/main" xmlns="" id="{A77E2FCA-6453-4857-9B21-31ECEAE51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976" y="1432832"/>
            <a:ext cx="63150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8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4F56E2-C2A3-4867-9D01-307C6E47A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563"/>
            <a:ext cx="9144000" cy="1211943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 Light"/>
              </a:rPr>
              <a:t>PÍSMO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BA4F47D-70D7-4722-9CB6-B801AD332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96296"/>
            <a:ext cx="9144000" cy="5378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- 10. století - HLAHOLICE + CYRILICE</a:t>
            </a:r>
          </a:p>
          <a:p>
            <a:pPr algn="l"/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HLAHOLICE</a:t>
            </a: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- *Konstantin - malá řecká abeceda, prvky abeced z </a:t>
            </a: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                                                   Východu (hebrejská)</a:t>
            </a:r>
          </a:p>
          <a:p>
            <a:pPr algn="l"/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 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CYRILICE</a:t>
            </a: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- nejdříve v Bulharsku - nápisy (hranatost) </a:t>
            </a:r>
          </a:p>
          <a:p>
            <a:pPr algn="l"/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                    - velké řecké písmo + litery pro slovanské potřeby</a:t>
            </a:r>
          </a:p>
          <a:p>
            <a:pPr algn="l"/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 algn="l"/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62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1B52C5-1B11-43B7-AC7C-800EBDBF2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EE852FF-9C8F-4C1F-80E5-094DDE5EB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vygenerovaný s velmi vysokou mírou spolehlivosti">
            <a:extLst>
              <a:ext uri="{FF2B5EF4-FFF2-40B4-BE49-F238E27FC236}">
                <a16:creationId xmlns:a16="http://schemas.microsoft.com/office/drawing/2014/main" xmlns="" id="{BDD77D10-B9BE-4D66-A664-F5BFE374E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8" y="61233"/>
            <a:ext cx="7368266" cy="68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802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Širokoúhlá obrazovka</PresentationFormat>
  <Paragraphs>75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systému Office</vt:lpstr>
      <vt:lpstr>STAROSLOVĚNŠTINA  - první spisovný slovanský jazyk -</vt:lpstr>
      <vt:lpstr>ZÁKLADNÍ INFORMACE</vt:lpstr>
      <vt:lpstr>Prezentace aplikace PowerPoint</vt:lpstr>
      <vt:lpstr> původní přepsaný hlaholský text</vt:lpstr>
      <vt:lpstr>VZNIK</vt:lpstr>
      <vt:lpstr>PŘÍNOS STAROSLOVĚNŠTINY</vt:lpstr>
      <vt:lpstr>SÁZAVSKÝ KLÁŠTER</vt:lpstr>
      <vt:lpstr>PÍSMO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507</cp:revision>
  <dcterms:created xsi:type="dcterms:W3CDTF">2012-08-16T00:56:33Z</dcterms:created>
  <dcterms:modified xsi:type="dcterms:W3CDTF">2018-11-15T09:43:11Z</dcterms:modified>
</cp:coreProperties>
</file>