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505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7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9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5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535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3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51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35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5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60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426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432E4B-49FF-4C19-9B5E-2BD3C0076816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2ED2C4-05A7-4B30-A420-0DF330B63D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6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cirna.cz/cestina/skladba_vetne_cleny_doplnek.php" TargetMode="External"/><Relationship Id="rId3" Type="http://schemas.openxmlformats.org/officeDocument/2006/relationships/hyperlink" Target="http://ccestina.blogspot.com/2012/05/syntax.html" TargetMode="External"/><Relationship Id="rId7" Type="http://schemas.openxmlformats.org/officeDocument/2006/relationships/hyperlink" Target="https://www.mojecestina.cz/article/2012092701-vetne-cleny-zakladni-prehled" TargetMode="External"/><Relationship Id="rId2" Type="http://schemas.openxmlformats.org/officeDocument/2006/relationships/hyperlink" Target="https://russky.info/cs/grammar/synta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ktatorek.cz/Scholasticus/Cesky-jazyk/Skladba/Souveti/Druhy-vedlejsich-vet-help.html" TargetMode="External"/><Relationship Id="rId5" Type="http://schemas.openxmlformats.org/officeDocument/2006/relationships/hyperlink" Target="https://www.studuju.cz/latka-442" TargetMode="External"/><Relationship Id="rId4" Type="http://schemas.openxmlformats.org/officeDocument/2006/relationships/hyperlink" Target="https://cesky-jazyk.okhelp.cz/gramatika/vetna-stavba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995F625-BE4F-4433-8290-5DF0E8589F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0102662-1FA4-4C7A-B144-19699DF43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55E224A-5F26-423E-949C-07A720F39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6F1DA18-4CA4-40CF-9ACA-105D8373B6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7A8B72-5298-4E46-B680-F84E5F928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cs-CZ" sz="6700"/>
              <a:t>SYNTAKTICKÉ POROVNÁNÍ RUSKÉHO A ČESKÉHO JAZYKA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57911CC-A6AA-4ACC-85BA-36F2FDEBE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/>
              <a:t>                          Nikol Rozsypálková, UČO 481899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C6D1B74-744B-4231-97DB-86B4C9C5E2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ABC98C72-9EDD-4426-B45A-84E06A7CD2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44887186-EE44-4AD3-BEFE-3478B4537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58EECC4E-F1C0-4C09-A7FD-4D623DACCC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47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D9108F-A19C-4091-9A00-E9846ED6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českém jazyce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B4F32C0-81F5-4715-BE2E-05C7336FE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- spojky poměru stupňovacího (ba, i, ba dokonce,…)</a:t>
            </a:r>
            <a:br>
              <a:rPr lang="cs-CZ" dirty="0"/>
            </a:br>
            <a:r>
              <a:rPr lang="cs-CZ" dirty="0"/>
              <a:t> - spojky poměru příčinného (neboť, vždyť, totiž,…) </a:t>
            </a:r>
            <a:br>
              <a:rPr lang="cs-CZ" dirty="0"/>
            </a:br>
            <a:r>
              <a:rPr lang="cs-CZ" dirty="0"/>
              <a:t> - spojky poměru důsledkového (a tak, tak, tudíž, a proto, proto,…)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2. Podřadná – 1 věta hlavní a libovolný počet vět vedlejších - Jana spala, aby mohl Jan cvičit.</a:t>
            </a:r>
            <a:br>
              <a:rPr lang="cs-CZ" dirty="0"/>
            </a:br>
            <a:r>
              <a:rPr lang="cs-CZ" dirty="0"/>
              <a:t>Vedlejší věty mohou být podmětné, předmětné, přísudkové, přívlastkové, doplňkové, příslovečné místní/časové/způsobové/účelové/příčinné/přípustkové/podmínkové/</a:t>
            </a:r>
            <a:br>
              <a:rPr lang="cs-CZ" dirty="0"/>
            </a:br>
            <a:r>
              <a:rPr lang="cs-CZ" dirty="0"/>
              <a:t>měrové.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30642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EF06CD-F452-4A6A-8AC8-DB833723A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českém jazyce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6317355-26DA-4406-8440-FE23E53BB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Český slovosled je volný, ne ale však libovolný. </a:t>
            </a:r>
            <a:br>
              <a:rPr lang="cs-CZ" dirty="0"/>
            </a:br>
            <a:r>
              <a:rPr lang="cs-CZ" dirty="0"/>
              <a:t>Základním typem je podmět – přísudek – předmět.</a:t>
            </a:r>
          </a:p>
          <a:p>
            <a:endParaRPr lang="cs-CZ" dirty="0"/>
          </a:p>
          <a:p>
            <a:r>
              <a:rPr lang="cs-CZ" dirty="0"/>
              <a:t>Existují </a:t>
            </a:r>
            <a:r>
              <a:rPr lang="cs-CZ" b="1" dirty="0"/>
              <a:t>odchylky od pravidelné větné stavby. </a:t>
            </a:r>
            <a:r>
              <a:rPr lang="cs-CZ" dirty="0"/>
              <a:t>Jsou to např.: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a) elipsa/výpustka = vynechání jednoho či více slov; např. Vlak odjíždí v 10 (</a:t>
            </a:r>
            <a:r>
              <a:rPr lang="cs-CZ" strike="sngStrike" dirty="0"/>
              <a:t>hodin</a:t>
            </a:r>
            <a:r>
              <a:rPr lang="cs-CZ" dirty="0"/>
              <a:t>).</a:t>
            </a:r>
            <a:br>
              <a:rPr lang="cs-CZ" dirty="0"/>
            </a:br>
            <a:r>
              <a:rPr lang="cs-CZ" dirty="0"/>
              <a:t>b) apoziopeze = nedokončená výpověď (…)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05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018A69-8E17-4B4E-BE73-6B6FB7CB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6153233-F2B4-4C70-B891-F855C22B1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https://russky.info/cs/grammar/syntax</a:t>
            </a:r>
            <a:endParaRPr lang="cs-CZ" dirty="0"/>
          </a:p>
          <a:p>
            <a:r>
              <a:rPr lang="cs-CZ" dirty="0">
                <a:hlinkClick r:id="rId3"/>
              </a:rPr>
              <a:t>http://ccestina.blogspot.com/2012/05/syntax.html</a:t>
            </a:r>
            <a:endParaRPr lang="cs-CZ" dirty="0"/>
          </a:p>
          <a:p>
            <a:r>
              <a:rPr lang="cs-CZ" dirty="0">
                <a:hlinkClick r:id="rId4"/>
              </a:rPr>
              <a:t>https://cesky-jazyk.okhelp.cz/gramatika/vetna-stavba.php</a:t>
            </a:r>
            <a:endParaRPr lang="cs-CZ" dirty="0"/>
          </a:p>
          <a:p>
            <a:r>
              <a:rPr lang="cs-CZ" dirty="0">
                <a:hlinkClick r:id="rId5"/>
              </a:rPr>
              <a:t>https://www.studuju.cz/latka-442</a:t>
            </a:r>
            <a:endParaRPr lang="cs-CZ" dirty="0"/>
          </a:p>
          <a:p>
            <a:r>
              <a:rPr lang="cs-CZ" dirty="0">
                <a:hlinkClick r:id="rId6"/>
              </a:rPr>
              <a:t>https://www.diktatorek.cz/Scholasticus/Cesky-jazyk/Skladba/Souveti/Druhy-vedlejsich-vet-help.html</a:t>
            </a:r>
            <a:endParaRPr lang="cs-CZ" dirty="0"/>
          </a:p>
          <a:p>
            <a:r>
              <a:rPr lang="cs-CZ" dirty="0">
                <a:hlinkClick r:id="rId7"/>
              </a:rPr>
              <a:t>https://www.mojecestina.cz/article/2012092701-vetne-cleny-zakladni-prehled</a:t>
            </a:r>
            <a:endParaRPr lang="cs-CZ" dirty="0"/>
          </a:p>
          <a:p>
            <a:r>
              <a:rPr lang="cs-CZ" dirty="0">
                <a:hlinkClick r:id="rId8"/>
              </a:rPr>
              <a:t>http://www.ucirna.cz/cestina/skladba_vetne_cleny_doplnek.php</a:t>
            </a:r>
            <a:endParaRPr lang="cs-CZ" dirty="0"/>
          </a:p>
          <a:p>
            <a:r>
              <a:rPr lang="cs-CZ" dirty="0"/>
              <a:t>Pojmy </a:t>
            </a:r>
            <a:r>
              <a:rPr lang="cs-CZ"/>
              <a:t>z knihy: </a:t>
            </a:r>
            <a:r>
              <a:rPr lang="cs-CZ" dirty="0"/>
              <a:t>Jazyk a jazykověda – František Čermák</a:t>
            </a:r>
          </a:p>
        </p:txBody>
      </p:sp>
    </p:spTree>
    <p:extLst>
      <p:ext uri="{BB962C8B-B14F-4D97-AF65-F5344CB8AC3E}">
        <p14:creationId xmlns:p14="http://schemas.microsoft.com/office/powerpoint/2010/main" val="273620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C07999-9165-49D8-B5BD-0C31B4218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r>
              <a:rPr lang="cs-CZ"/>
              <a:t>Co to je syntax?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75B74-896E-4016-89FB-27B8B9AC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/>
          <a:lstStyle/>
          <a:p>
            <a:r>
              <a:rPr lang="cs-CZ" dirty="0"/>
              <a:t>= větná skladba </a:t>
            </a:r>
          </a:p>
          <a:p>
            <a:r>
              <a:rPr lang="cs-CZ" dirty="0"/>
              <a:t>Nauka o mluvnické a významové stavbě věty, o stavbě souvětí či souvislých textů </a:t>
            </a:r>
          </a:p>
          <a:p>
            <a:r>
              <a:rPr lang="cs-CZ" dirty="0"/>
              <a:t>Zkoumá např. jednotlivé slovní druhy, skladební vztahy mezi jednotlivými větnými členy, větné vzorce a pravidla, slovosled, stavbu a pravidla souvětí, nepravidelnosti větné skladby,… </a:t>
            </a:r>
          </a:p>
          <a:p>
            <a:r>
              <a:rPr lang="cs-CZ" b="1" dirty="0"/>
              <a:t>Klasická skladba</a:t>
            </a:r>
            <a:r>
              <a:rPr lang="cs-CZ" dirty="0"/>
              <a:t>: popis skladebních vztahů a větných členů </a:t>
            </a:r>
          </a:p>
          <a:p>
            <a:r>
              <a:rPr lang="cs-CZ" b="1" dirty="0"/>
              <a:t>Valenční skladba: </a:t>
            </a:r>
            <a:r>
              <a:rPr lang="cs-CZ" dirty="0"/>
              <a:t>zájem o valenci (=schopnost především sloves na sebe vázat významově těsně určité výrazy; např. dítě spí) </a:t>
            </a:r>
          </a:p>
          <a:p>
            <a:r>
              <a:rPr lang="cs-CZ" b="1" dirty="0"/>
              <a:t>Textová skladba:</a:t>
            </a:r>
            <a:r>
              <a:rPr lang="cs-CZ" dirty="0"/>
              <a:t> zkoumá syntaktické prostředky použité v textu 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92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4F6972-66F3-4E2D-9770-F785AAAEF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6A4BA26-8709-4302-9D31-056D2D73C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se ze slov a slovních spojení, je vyjádřením určité myšlenky a základní jednotkou syntaxe</a:t>
            </a:r>
          </a:p>
          <a:p>
            <a:r>
              <a:rPr lang="cs-CZ" dirty="0"/>
              <a:t>Má stránku </a:t>
            </a:r>
            <a:r>
              <a:rPr lang="cs-CZ" b="1" dirty="0"/>
              <a:t>mluvnickou, významovou</a:t>
            </a:r>
            <a:r>
              <a:rPr lang="cs-CZ" dirty="0"/>
              <a:t> = vztahy mezi větnými členy, </a:t>
            </a:r>
            <a:r>
              <a:rPr lang="cs-CZ" b="1" dirty="0"/>
              <a:t>zvukovou </a:t>
            </a:r>
            <a:r>
              <a:rPr lang="cs-CZ" dirty="0"/>
              <a:t>= jako uzavřený zvukový celek a </a:t>
            </a:r>
            <a:r>
              <a:rPr lang="cs-CZ" b="1" dirty="0"/>
              <a:t>grafickou </a:t>
            </a:r>
            <a:r>
              <a:rPr lang="cs-CZ" dirty="0"/>
              <a:t>= na začátku velké písmeno a na konci interpunkční znaménko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1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1ECBF1-B989-43B5-9C8C-D1C7EBB5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ruském jazyce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89CABE7-AF45-4602-8751-6E282421D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Věta se skládá ze </a:t>
            </a:r>
            <a:r>
              <a:rPr lang="cs-CZ" b="1" dirty="0"/>
              <a:t>základních větných členů</a:t>
            </a:r>
            <a:r>
              <a:rPr lang="cs-CZ" dirty="0"/>
              <a:t> (podmětu a přísudku) nebo jen jednoho z nich (např.</a:t>
            </a:r>
            <a:r>
              <a:rPr lang="az-Cyrl-AZ" dirty="0"/>
              <a:t> </a:t>
            </a:r>
            <a:r>
              <a:rPr lang="az-Cyrl-AZ" dirty="0">
                <a:solidFill>
                  <a:schemeClr val="tx2"/>
                </a:solidFill>
              </a:rPr>
              <a:t>Начал</a:t>
            </a:r>
            <a:r>
              <a:rPr lang="az-Cyrl-AZ" u="sng" dirty="0">
                <a:solidFill>
                  <a:schemeClr val="tx2"/>
                </a:solidFill>
              </a:rPr>
              <a:t>а</a:t>
            </a:r>
            <a:r>
              <a:rPr lang="az-Cyrl-AZ" dirty="0">
                <a:solidFill>
                  <a:schemeClr val="tx2"/>
                </a:solidFill>
              </a:rPr>
              <a:t>сь весн</a:t>
            </a:r>
            <a:r>
              <a:rPr lang="az-Cyrl-AZ" u="sng" dirty="0">
                <a:solidFill>
                  <a:schemeClr val="tx2"/>
                </a:solidFill>
              </a:rPr>
              <a:t>а</a:t>
            </a:r>
            <a:r>
              <a:rPr lang="az-Cyrl-AZ" dirty="0">
                <a:solidFill>
                  <a:schemeClr val="tx2"/>
                </a:solidFill>
              </a:rPr>
              <a:t>.</a:t>
            </a:r>
            <a:r>
              <a:rPr lang="cs-CZ" dirty="0"/>
              <a:t> = Začalo jaro., </a:t>
            </a:r>
            <a:r>
              <a:rPr lang="az-Cyrl-AZ" dirty="0">
                <a:solidFill>
                  <a:schemeClr val="tx2"/>
                </a:solidFill>
              </a:rPr>
              <a:t>Вечер</a:t>
            </a:r>
            <a:r>
              <a:rPr lang="az-Cyrl-AZ" u="sng" dirty="0">
                <a:solidFill>
                  <a:schemeClr val="tx2"/>
                </a:solidFill>
              </a:rPr>
              <a:t>е</a:t>
            </a:r>
            <a:r>
              <a:rPr lang="az-Cyrl-AZ" dirty="0">
                <a:solidFill>
                  <a:schemeClr val="tx2"/>
                </a:solidFill>
              </a:rPr>
              <a:t>ет.</a:t>
            </a:r>
            <a:r>
              <a:rPr lang="cs-CZ" dirty="0"/>
              <a:t> = Táhne k večeru)</a:t>
            </a:r>
          </a:p>
          <a:p>
            <a:r>
              <a:rPr lang="cs-CZ" u="sng" dirty="0"/>
              <a:t>Podmět</a:t>
            </a:r>
            <a:r>
              <a:rPr lang="cs-CZ" dirty="0"/>
              <a:t> odpovídá na základní pádové otázky 1.pádu </a:t>
            </a:r>
            <a:r>
              <a:rPr lang="az-Cyrl-AZ" dirty="0">
                <a:solidFill>
                  <a:schemeClr val="tx2"/>
                </a:solidFill>
              </a:rPr>
              <a:t>кто</a:t>
            </a:r>
            <a:r>
              <a:rPr lang="ru-RU" dirty="0">
                <a:solidFill>
                  <a:schemeClr val="tx2"/>
                </a:solidFill>
              </a:rPr>
              <a:t>?</a:t>
            </a:r>
            <a:r>
              <a:rPr lang="ru-RU" dirty="0"/>
              <a:t> (= kdo?) nebo </a:t>
            </a:r>
            <a:r>
              <a:rPr lang="ru-RU" dirty="0">
                <a:solidFill>
                  <a:schemeClr val="tx2"/>
                </a:solidFill>
              </a:rPr>
              <a:t>что? </a:t>
            </a:r>
            <a:r>
              <a:rPr lang="ru-RU" dirty="0"/>
              <a:t>(= co?)</a:t>
            </a:r>
            <a:r>
              <a:rPr lang="cs-CZ" dirty="0"/>
              <a:t>, např. </a:t>
            </a:r>
            <a:r>
              <a:rPr lang="az-Cyrl-AZ" dirty="0"/>
              <a:t>Установилась хорошая </a:t>
            </a:r>
            <a:r>
              <a:rPr lang="az-Cyrl-AZ" dirty="0">
                <a:solidFill>
                  <a:schemeClr val="tx2"/>
                </a:solidFill>
              </a:rPr>
              <a:t>(что?)</a:t>
            </a:r>
            <a:r>
              <a:rPr lang="az-Cyrl-AZ" dirty="0"/>
              <a:t> погода.</a:t>
            </a:r>
            <a:endParaRPr lang="cs-CZ" dirty="0"/>
          </a:p>
          <a:p>
            <a:r>
              <a:rPr lang="cs-CZ" u="sng" dirty="0"/>
              <a:t>Přísudek</a:t>
            </a:r>
            <a:r>
              <a:rPr lang="cs-CZ" dirty="0"/>
              <a:t> odpovídá na otázky </a:t>
            </a:r>
            <a:r>
              <a:rPr lang="ru-RU" dirty="0">
                <a:solidFill>
                  <a:schemeClr val="tx2"/>
                </a:solidFill>
              </a:rPr>
              <a:t>что делает предмет?</a:t>
            </a:r>
            <a:r>
              <a:rPr lang="ru-RU" dirty="0"/>
              <a:t> (= co dělá předmět?) , </a:t>
            </a:r>
            <a:r>
              <a:rPr lang="ru-RU" dirty="0">
                <a:solidFill>
                  <a:schemeClr val="tx2"/>
                </a:solidFill>
              </a:rPr>
              <a:t>что с ним происходит?</a:t>
            </a:r>
            <a:r>
              <a:rPr lang="ru-RU" dirty="0"/>
              <a:t> (= co se s ním děje?) , </a:t>
            </a:r>
            <a:r>
              <a:rPr lang="ru-RU" dirty="0">
                <a:solidFill>
                  <a:schemeClr val="tx2"/>
                </a:solidFill>
              </a:rPr>
              <a:t>что он такое?</a:t>
            </a:r>
            <a:r>
              <a:rPr lang="ru-RU" dirty="0"/>
              <a:t> (= co je zač?) , </a:t>
            </a:r>
            <a:r>
              <a:rPr lang="ru-RU" dirty="0">
                <a:solidFill>
                  <a:schemeClr val="tx2"/>
                </a:solidFill>
              </a:rPr>
              <a:t>кто он такой?</a:t>
            </a:r>
            <a:r>
              <a:rPr lang="ru-RU" dirty="0"/>
              <a:t> (= co je zač?) aj</a:t>
            </a:r>
            <a:r>
              <a:rPr lang="cs-CZ" dirty="0"/>
              <a:t>.,např. </a:t>
            </a:r>
            <a:r>
              <a:rPr lang="ru-RU" dirty="0"/>
              <a:t>Студенты </a:t>
            </a:r>
            <a:r>
              <a:rPr lang="ru-RU" dirty="0">
                <a:solidFill>
                  <a:schemeClr val="tx2"/>
                </a:solidFill>
              </a:rPr>
              <a:t>(что делают?) </a:t>
            </a:r>
            <a:r>
              <a:rPr lang="ru-RU" dirty="0"/>
              <a:t>занимаются в читальном зале.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56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53E35E-E2A9-4877-9B44-9195260D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ruském jazyce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A1A8DF8-9D9D-426E-881C-F9E22CFA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Rozvíjející větné členy </a:t>
            </a:r>
            <a:r>
              <a:rPr lang="cs-CZ" dirty="0"/>
              <a:t>upřesňují základní větné členy</a:t>
            </a:r>
          </a:p>
          <a:p>
            <a:r>
              <a:rPr lang="cs-CZ" u="sng" dirty="0"/>
              <a:t>Předmět</a:t>
            </a:r>
            <a:r>
              <a:rPr lang="cs-CZ" dirty="0"/>
              <a:t> odpovídá na pádové otázky (kromě 1.pádu) a označuje objekt.</a:t>
            </a:r>
            <a:br>
              <a:rPr lang="cs-CZ" dirty="0"/>
            </a:br>
            <a:r>
              <a:rPr lang="cs-CZ" dirty="0"/>
              <a:t>Např. </a:t>
            </a:r>
            <a:r>
              <a:rPr lang="ru-RU" dirty="0"/>
              <a:t>Учитель дал </a:t>
            </a:r>
            <a:r>
              <a:rPr lang="ru-RU" dirty="0">
                <a:solidFill>
                  <a:schemeClr val="tx2"/>
                </a:solidFill>
              </a:rPr>
              <a:t>(кому?) </a:t>
            </a:r>
            <a:r>
              <a:rPr lang="ru-RU" dirty="0"/>
              <a:t>мне задание. </a:t>
            </a:r>
            <a:r>
              <a:rPr lang="cs-CZ" dirty="0"/>
              <a:t>= </a:t>
            </a:r>
            <a:r>
              <a:rPr lang="ru-RU" dirty="0"/>
              <a:t>Učitel dal </a:t>
            </a:r>
            <a:r>
              <a:rPr lang="ru-RU" dirty="0">
                <a:solidFill>
                  <a:schemeClr val="tx2"/>
                </a:solidFill>
              </a:rPr>
              <a:t>(komu?) </a:t>
            </a:r>
            <a:r>
              <a:rPr lang="ru-RU" dirty="0"/>
              <a:t>mě úkol.</a:t>
            </a:r>
            <a:endParaRPr lang="cs-CZ" u="sng" dirty="0"/>
          </a:p>
          <a:p>
            <a:r>
              <a:rPr lang="cs-CZ" u="sng" dirty="0"/>
              <a:t>Přívlastek</a:t>
            </a:r>
            <a:r>
              <a:rPr lang="cs-CZ" dirty="0"/>
              <a:t> odpovídá na otázky </a:t>
            </a:r>
            <a:r>
              <a:rPr lang="az-Cyrl-AZ" dirty="0">
                <a:solidFill>
                  <a:schemeClr val="tx2"/>
                </a:solidFill>
              </a:rPr>
              <a:t>какой?</a:t>
            </a:r>
            <a:r>
              <a:rPr lang="az-Cyrl-AZ" dirty="0"/>
              <a:t> (= </a:t>
            </a:r>
            <a:r>
              <a:rPr lang="cs-CZ" dirty="0"/>
              <a:t>jaký?) ,</a:t>
            </a:r>
            <a:r>
              <a:rPr lang="cs-CZ" dirty="0">
                <a:solidFill>
                  <a:schemeClr val="tx2"/>
                </a:solidFill>
              </a:rPr>
              <a:t> </a:t>
            </a:r>
            <a:r>
              <a:rPr lang="az-Cyrl-AZ" dirty="0">
                <a:solidFill>
                  <a:schemeClr val="tx2"/>
                </a:solidFill>
              </a:rPr>
              <a:t>чей?</a:t>
            </a:r>
            <a:r>
              <a:rPr lang="az-Cyrl-AZ" dirty="0"/>
              <a:t> (= </a:t>
            </a:r>
            <a:r>
              <a:rPr lang="cs-CZ" dirty="0"/>
              <a:t>čí?).</a:t>
            </a:r>
            <a:br>
              <a:rPr lang="cs-CZ" dirty="0"/>
            </a:br>
            <a:r>
              <a:rPr lang="cs-CZ" dirty="0"/>
              <a:t>Např.</a:t>
            </a:r>
            <a:r>
              <a:rPr lang="cs-CZ" b="1" dirty="0"/>
              <a:t> </a:t>
            </a:r>
            <a:r>
              <a:rPr lang="az-Cyrl-AZ" dirty="0"/>
              <a:t>У нас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(</a:t>
            </a:r>
            <a:r>
              <a:rPr lang="az-Cyrl-AZ" dirty="0">
                <a:solidFill>
                  <a:schemeClr val="tx2"/>
                </a:solidFill>
              </a:rPr>
              <a:t>какая?)</a:t>
            </a:r>
            <a:r>
              <a:rPr lang="az-Cyrl-AZ" dirty="0"/>
              <a:t> новая машина.</a:t>
            </a:r>
            <a:r>
              <a:rPr lang="cs-CZ" dirty="0"/>
              <a:t> = Máme </a:t>
            </a:r>
            <a:r>
              <a:rPr lang="cs-CZ" dirty="0">
                <a:solidFill>
                  <a:schemeClr val="tx2"/>
                </a:solidFill>
              </a:rPr>
              <a:t>(jaké?) </a:t>
            </a:r>
            <a:r>
              <a:rPr lang="cs-CZ" dirty="0"/>
              <a:t>nové auto.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u="sng" dirty="0"/>
              <a:t>Příslovečné určení</a:t>
            </a:r>
            <a:r>
              <a:rPr lang="cs-CZ" dirty="0"/>
              <a:t> odpovídá na otázky </a:t>
            </a:r>
            <a:r>
              <a:rPr lang="az-Cyrl-AZ" dirty="0">
                <a:solidFill>
                  <a:schemeClr val="tx2"/>
                </a:solidFill>
              </a:rPr>
              <a:t>как? </a:t>
            </a:r>
            <a:r>
              <a:rPr lang="az-Cyrl-AZ" dirty="0"/>
              <a:t>(= </a:t>
            </a:r>
            <a:r>
              <a:rPr lang="cs-CZ" dirty="0"/>
              <a:t>jak?), </a:t>
            </a:r>
            <a:r>
              <a:rPr lang="az-Cyrl-AZ" dirty="0">
                <a:solidFill>
                  <a:schemeClr val="tx2"/>
                </a:solidFill>
              </a:rPr>
              <a:t>каким образом?</a:t>
            </a:r>
            <a:r>
              <a:rPr lang="az-Cyrl-AZ" dirty="0"/>
              <a:t> (= </a:t>
            </a:r>
            <a:r>
              <a:rPr lang="cs-CZ" dirty="0"/>
              <a:t>kterak?), </a:t>
            </a:r>
            <a:r>
              <a:rPr lang="az-Cyrl-AZ" dirty="0">
                <a:solidFill>
                  <a:schemeClr val="tx2"/>
                </a:solidFill>
              </a:rPr>
              <a:t>где?</a:t>
            </a:r>
            <a:r>
              <a:rPr lang="az-Cyrl-AZ" dirty="0"/>
              <a:t> (= </a:t>
            </a:r>
            <a:r>
              <a:rPr lang="cs-CZ" dirty="0"/>
              <a:t>kde?), </a:t>
            </a:r>
            <a:r>
              <a:rPr lang="az-Cyrl-AZ" dirty="0">
                <a:solidFill>
                  <a:schemeClr val="tx2"/>
                </a:solidFill>
              </a:rPr>
              <a:t>куда?</a:t>
            </a:r>
            <a:r>
              <a:rPr lang="az-Cyrl-AZ" dirty="0"/>
              <a:t> (= </a:t>
            </a:r>
            <a:r>
              <a:rPr lang="cs-CZ" dirty="0"/>
              <a:t>kam?), </a:t>
            </a:r>
            <a:r>
              <a:rPr lang="az-Cyrl-AZ" dirty="0">
                <a:solidFill>
                  <a:schemeClr val="tx2"/>
                </a:solidFill>
              </a:rPr>
              <a:t>откуда?</a:t>
            </a:r>
            <a:r>
              <a:rPr lang="az-Cyrl-AZ" dirty="0"/>
              <a:t> (= </a:t>
            </a:r>
            <a:r>
              <a:rPr lang="cs-CZ" dirty="0"/>
              <a:t>odkud?), </a:t>
            </a:r>
            <a:r>
              <a:rPr lang="az-Cyrl-AZ" dirty="0">
                <a:solidFill>
                  <a:schemeClr val="tx2"/>
                </a:solidFill>
              </a:rPr>
              <a:t>зачем?</a:t>
            </a:r>
            <a:r>
              <a:rPr lang="az-Cyrl-AZ" dirty="0"/>
              <a:t> (= </a:t>
            </a:r>
            <a:r>
              <a:rPr lang="cs-CZ" dirty="0"/>
              <a:t>za jakým účelem?), </a:t>
            </a:r>
            <a:r>
              <a:rPr lang="az-Cyrl-AZ" dirty="0">
                <a:solidFill>
                  <a:schemeClr val="tx2"/>
                </a:solidFill>
              </a:rPr>
              <a:t>при каком условии?</a:t>
            </a:r>
            <a:r>
              <a:rPr lang="az-Cyrl-AZ" dirty="0"/>
              <a:t> (= </a:t>
            </a:r>
            <a:r>
              <a:rPr lang="cs-CZ" dirty="0"/>
              <a:t>za jaké podmínky?),</a:t>
            </a:r>
            <a:r>
              <a:rPr lang="cs-CZ" dirty="0">
                <a:solidFill>
                  <a:schemeClr val="tx2"/>
                </a:solidFill>
              </a:rPr>
              <a:t> </a:t>
            </a:r>
            <a:r>
              <a:rPr lang="az-Cyrl-AZ" dirty="0">
                <a:solidFill>
                  <a:schemeClr val="tx2"/>
                </a:solidFill>
              </a:rPr>
              <a:t>почему? </a:t>
            </a:r>
            <a:r>
              <a:rPr lang="az-Cyrl-AZ" dirty="0"/>
              <a:t>(= </a:t>
            </a:r>
            <a:r>
              <a:rPr lang="cs-CZ" dirty="0"/>
              <a:t>proč?), </a:t>
            </a:r>
            <a:r>
              <a:rPr lang="az-Cyrl-AZ" dirty="0">
                <a:solidFill>
                  <a:schemeClr val="tx2"/>
                </a:solidFill>
              </a:rPr>
              <a:t>отчего?</a:t>
            </a:r>
            <a:r>
              <a:rPr lang="az-Cyrl-AZ" dirty="0"/>
              <a:t> (= </a:t>
            </a:r>
            <a:r>
              <a:rPr lang="cs-CZ" dirty="0"/>
              <a:t>proč?), </a:t>
            </a:r>
            <a:r>
              <a:rPr lang="az-Cyrl-AZ" dirty="0">
                <a:solidFill>
                  <a:schemeClr val="tx2"/>
                </a:solidFill>
              </a:rPr>
              <a:t>как долго?</a:t>
            </a:r>
            <a:r>
              <a:rPr lang="az-Cyrl-AZ" dirty="0"/>
              <a:t> (= </a:t>
            </a:r>
            <a:r>
              <a:rPr lang="cs-CZ" dirty="0"/>
              <a:t>jak dlouho?), </a:t>
            </a:r>
            <a:r>
              <a:rPr lang="az-Cyrl-AZ" dirty="0">
                <a:solidFill>
                  <a:schemeClr val="tx2"/>
                </a:solidFill>
              </a:rPr>
              <a:t>когда?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(= kdy?)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dirty="0"/>
              <a:t> a jiné.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>
                <a:solidFill>
                  <a:schemeClr val="tx2"/>
                </a:solidFill>
              </a:rPr>
              <a:t>(</a:t>
            </a:r>
            <a:r>
              <a:rPr lang="az-Cyrl-AZ" dirty="0">
                <a:solidFill>
                  <a:schemeClr val="tx2"/>
                </a:solidFill>
              </a:rPr>
              <a:t>когда?)</a:t>
            </a:r>
            <a:r>
              <a:rPr lang="az-Cyrl-AZ" dirty="0"/>
              <a:t> Сегодня</a:t>
            </a:r>
            <a:r>
              <a:rPr lang="cs-CZ" dirty="0"/>
              <a:t> </a:t>
            </a:r>
            <a:r>
              <a:rPr lang="az-Cyrl-AZ" dirty="0"/>
              <a:t>я пойду в кино.</a:t>
            </a:r>
            <a:r>
              <a:rPr lang="cs-CZ" dirty="0"/>
              <a:t> = </a:t>
            </a:r>
            <a:r>
              <a:rPr lang="cs-CZ" dirty="0">
                <a:solidFill>
                  <a:schemeClr val="tx2"/>
                </a:solidFill>
              </a:rPr>
              <a:t>(kdy?)</a:t>
            </a:r>
            <a:r>
              <a:rPr lang="cs-CZ" dirty="0"/>
              <a:t> Dnes půjdu do kina.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720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059802-02F4-4D8E-AA0A-CFD98CE3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ruském jazyce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F13AEC4-DD3F-49A3-8B93-CC376B9A0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Věta jednoduchá</a:t>
            </a:r>
            <a:r>
              <a:rPr lang="cs-CZ" dirty="0"/>
              <a:t> může být složena z: </a:t>
            </a:r>
            <a:r>
              <a:rPr lang="cs-CZ" u="sng" dirty="0"/>
              <a:t/>
            </a:r>
            <a:br>
              <a:rPr lang="cs-CZ" u="sng" dirty="0"/>
            </a:br>
            <a:r>
              <a:rPr lang="cs-CZ" dirty="0"/>
              <a:t>1. podmětu a přísudku (</a:t>
            </a:r>
            <a:r>
              <a:rPr lang="ru-RU" dirty="0"/>
              <a:t>Кругом </a:t>
            </a:r>
            <a:r>
              <a:rPr lang="ru-RU" dirty="0">
                <a:solidFill>
                  <a:schemeClr val="tx2"/>
                </a:solidFill>
              </a:rPr>
              <a:t>лежит снег</a:t>
            </a:r>
            <a:r>
              <a:rPr lang="ru-RU" dirty="0"/>
              <a:t>. = Kolem </a:t>
            </a:r>
            <a:r>
              <a:rPr lang="ru-RU" dirty="0">
                <a:solidFill>
                  <a:schemeClr val="tx2"/>
                </a:solidFill>
              </a:rPr>
              <a:t>leží sníh</a:t>
            </a:r>
            <a:r>
              <a:rPr lang="ru-RU" dirty="0"/>
              <a:t>.)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2. z podmětu (</a:t>
            </a:r>
            <a:r>
              <a:rPr lang="az-Cyrl-AZ" dirty="0">
                <a:solidFill>
                  <a:schemeClr val="tx2"/>
                </a:solidFill>
              </a:rPr>
              <a:t>Зима.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= </a:t>
            </a:r>
            <a:r>
              <a:rPr lang="cs-CZ" dirty="0">
                <a:solidFill>
                  <a:schemeClr val="tx2"/>
                </a:solidFill>
              </a:rPr>
              <a:t>Je zima.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3. z přísudku (</a:t>
            </a:r>
            <a:r>
              <a:rPr lang="az-Cyrl-AZ" dirty="0">
                <a:solidFill>
                  <a:schemeClr val="tx2"/>
                </a:solidFill>
              </a:rPr>
              <a:t>Вечереет</a:t>
            </a:r>
            <a:r>
              <a:rPr lang="cs-CZ" dirty="0">
                <a:solidFill>
                  <a:schemeClr val="tx2"/>
                </a:solidFill>
              </a:rPr>
              <a:t>.</a:t>
            </a:r>
            <a:r>
              <a:rPr lang="cs-CZ" dirty="0"/>
              <a:t> = </a:t>
            </a:r>
            <a:r>
              <a:rPr lang="cs-CZ" dirty="0">
                <a:solidFill>
                  <a:schemeClr val="tx2"/>
                </a:solidFill>
              </a:rPr>
              <a:t>Táhne k večeru.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u="sng" dirty="0"/>
              <a:t>Souvětí</a:t>
            </a:r>
            <a:r>
              <a:rPr lang="cs-CZ" dirty="0"/>
              <a:t> dělíme na: </a:t>
            </a:r>
            <a:br>
              <a:rPr lang="cs-CZ" dirty="0"/>
            </a:br>
            <a:r>
              <a:rPr lang="cs-CZ" dirty="0"/>
              <a:t>1. Souřadná, kdy jsou jednoduché věty významově rovnocenné; typické spojky </a:t>
            </a:r>
            <a:r>
              <a:rPr lang="az-Cyrl-AZ" dirty="0"/>
              <a:t>и</a:t>
            </a:r>
            <a:r>
              <a:rPr lang="cs-CZ" dirty="0"/>
              <a:t>, a, </a:t>
            </a:r>
            <a:r>
              <a:rPr lang="az-Cyrl-AZ" dirty="0"/>
              <a:t>но</a:t>
            </a:r>
            <a:r>
              <a:rPr lang="cs-CZ" dirty="0"/>
              <a:t>, </a:t>
            </a:r>
            <a:r>
              <a:rPr lang="az-Cyrl-AZ" dirty="0"/>
              <a:t>да</a:t>
            </a:r>
            <a:r>
              <a:rPr lang="cs-CZ" dirty="0"/>
              <a:t>, </a:t>
            </a:r>
            <a:r>
              <a:rPr lang="az-Cyrl-AZ" dirty="0"/>
              <a:t>однако</a:t>
            </a:r>
            <a:r>
              <a:rPr lang="cs-CZ" dirty="0"/>
              <a:t>, </a:t>
            </a:r>
            <a:r>
              <a:rPr lang="az-Cyrl-AZ" dirty="0"/>
              <a:t>или</a:t>
            </a:r>
            <a:r>
              <a:rPr lang="cs-CZ" dirty="0"/>
              <a:t>, </a:t>
            </a:r>
            <a:r>
              <a:rPr lang="az-Cyrl-AZ" dirty="0"/>
              <a:t>ни... ни...</a:t>
            </a:r>
            <a:r>
              <a:rPr lang="cs-CZ" dirty="0"/>
              <a:t>, apod. </a:t>
            </a:r>
            <a:br>
              <a:rPr lang="cs-CZ" dirty="0"/>
            </a:br>
            <a:r>
              <a:rPr lang="cs-CZ" dirty="0"/>
              <a:t>(</a:t>
            </a:r>
            <a:r>
              <a:rPr lang="ru-RU" dirty="0"/>
              <a:t>Дождь кончился, </a:t>
            </a:r>
            <a:r>
              <a:rPr lang="ru-RU" b="1" dirty="0">
                <a:solidFill>
                  <a:schemeClr val="tx2"/>
                </a:solidFill>
              </a:rPr>
              <a:t>и</a:t>
            </a:r>
            <a:r>
              <a:rPr lang="ru-RU" dirty="0"/>
              <a:t> взошло солнце. </a:t>
            </a:r>
            <a:r>
              <a:rPr lang="cs-CZ" dirty="0"/>
              <a:t>= Přestalo pršet a vyšlo slunce).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- spojky poměru slučovacího (</a:t>
            </a:r>
            <a:r>
              <a:rPr lang="ru-RU" dirty="0"/>
              <a:t>и, да, ни… ни</a:t>
            </a:r>
            <a:r>
              <a:rPr lang="cs-CZ" dirty="0"/>
              <a:t>...</a:t>
            </a:r>
            <a:r>
              <a:rPr lang="ru-RU" dirty="0"/>
              <a:t>, тож</a:t>
            </a:r>
            <a:r>
              <a:rPr lang="cs-CZ" dirty="0"/>
              <a:t>e,…) </a:t>
            </a:r>
            <a:br>
              <a:rPr lang="cs-CZ" dirty="0"/>
            </a:br>
            <a:r>
              <a:rPr lang="cs-CZ" dirty="0"/>
              <a:t>- spojky poměru vylučovacího (</a:t>
            </a:r>
            <a:r>
              <a:rPr lang="ru-RU" dirty="0"/>
              <a:t>не то… не то</a:t>
            </a:r>
            <a:r>
              <a:rPr lang="cs-CZ" dirty="0"/>
              <a:t>...</a:t>
            </a:r>
            <a:r>
              <a:rPr lang="ru-RU" dirty="0"/>
              <a:t>, или, или… или</a:t>
            </a:r>
            <a:r>
              <a:rPr lang="cs-CZ" dirty="0"/>
              <a:t>,…)</a:t>
            </a:r>
            <a:r>
              <a:rPr lang="ru-RU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spojky poměru odporovacího (</a:t>
            </a:r>
            <a:r>
              <a:rPr lang="ru-RU" dirty="0"/>
              <a:t>а, но, да</a:t>
            </a:r>
            <a:r>
              <a:rPr lang="cs-CZ" dirty="0"/>
              <a:t>, </a:t>
            </a:r>
            <a:r>
              <a:rPr lang="az-Cyrl-AZ" dirty="0"/>
              <a:t>зато</a:t>
            </a:r>
            <a:r>
              <a:rPr lang="cs-CZ" dirty="0"/>
              <a:t>) </a:t>
            </a: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11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7D3867-658C-4727-BF66-5675E920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ruském jazyce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A84F8CC-91A1-4D14-9B01-F07585F27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2. Podřadná má větu hlavní a na ní závislé věty vedlejší; typické spojky </a:t>
            </a:r>
            <a:r>
              <a:rPr lang="az-Cyrl-AZ" dirty="0"/>
              <a:t>где</a:t>
            </a:r>
            <a:r>
              <a:rPr lang="cs-CZ" dirty="0"/>
              <a:t>, </a:t>
            </a:r>
            <a:r>
              <a:rPr lang="az-Cyrl-AZ" dirty="0"/>
              <a:t>когда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 </a:t>
            </a:r>
            <a:r>
              <a:rPr lang="az-Cyrl-AZ" dirty="0"/>
              <a:t>почему</a:t>
            </a:r>
            <a:r>
              <a:rPr lang="cs-CZ" dirty="0"/>
              <a:t>, </a:t>
            </a:r>
            <a:r>
              <a:rPr lang="az-Cyrl-AZ" dirty="0"/>
              <a:t>хотя</a:t>
            </a:r>
            <a:r>
              <a:rPr lang="cs-CZ" dirty="0"/>
              <a:t>, </a:t>
            </a:r>
            <a:r>
              <a:rPr lang="az-Cyrl-AZ" dirty="0"/>
              <a:t>поэтому</a:t>
            </a:r>
            <a:r>
              <a:rPr lang="cs-CZ" dirty="0"/>
              <a:t>, </a:t>
            </a:r>
            <a:r>
              <a:rPr lang="az-Cyrl-AZ" dirty="0"/>
              <a:t>который</a:t>
            </a:r>
            <a:r>
              <a:rPr lang="cs-CZ" dirty="0"/>
              <a:t>, </a:t>
            </a:r>
            <a:r>
              <a:rPr lang="az-Cyrl-AZ" dirty="0"/>
              <a:t>с тех пор как</a:t>
            </a:r>
            <a:r>
              <a:rPr lang="cs-CZ" dirty="0"/>
              <a:t>, apod.</a:t>
            </a:r>
            <a:br>
              <a:rPr lang="cs-CZ" dirty="0"/>
            </a:br>
            <a:r>
              <a:rPr lang="cs-CZ" dirty="0"/>
              <a:t> </a:t>
            </a:r>
            <a:r>
              <a:rPr lang="az-Cyrl-AZ" dirty="0"/>
              <a:t>Маша не хотела, </a:t>
            </a:r>
            <a:r>
              <a:rPr lang="az-Cyrl-AZ" dirty="0">
                <a:solidFill>
                  <a:schemeClr val="tx2"/>
                </a:solidFill>
              </a:rPr>
              <a:t>чтобы</a:t>
            </a:r>
            <a:r>
              <a:rPr lang="az-Cyrl-AZ" dirty="0"/>
              <a:t> её ждали. </a:t>
            </a:r>
            <a:br>
              <a:rPr lang="az-Cyrl-AZ" dirty="0"/>
            </a:br>
            <a:r>
              <a:rPr lang="cs-CZ" dirty="0"/>
              <a:t> = Máša nechtěla, </a:t>
            </a:r>
            <a:r>
              <a:rPr lang="cs-CZ" dirty="0">
                <a:solidFill>
                  <a:schemeClr val="tx2"/>
                </a:solidFill>
              </a:rPr>
              <a:t>aby </a:t>
            </a:r>
            <a:r>
              <a:rPr lang="cs-CZ" dirty="0"/>
              <a:t>na ni čekali.</a:t>
            </a:r>
            <a:br>
              <a:rPr lang="cs-CZ" dirty="0"/>
            </a:br>
            <a:r>
              <a:rPr lang="cs-CZ" dirty="0"/>
              <a:t> - Druhy vět (přívlastkové - </a:t>
            </a:r>
            <a:r>
              <a:rPr lang="az-Cyrl-AZ" dirty="0"/>
              <a:t>какой?</a:t>
            </a:r>
            <a:r>
              <a:rPr lang="cs-CZ" dirty="0"/>
              <a:t>, předmětná – pádové otázky, příslovečné: místní - </a:t>
            </a:r>
            <a:r>
              <a:rPr lang="az-Cyrl-AZ" dirty="0"/>
              <a:t>г г</a:t>
            </a:r>
            <a:r>
              <a:rPr lang="ru-RU" dirty="0"/>
              <a:t>де?, куда?, откуда? </a:t>
            </a:r>
            <a:r>
              <a:rPr lang="cs-CZ" dirty="0"/>
              <a:t>; časové - </a:t>
            </a:r>
            <a:r>
              <a:rPr lang="ru-RU" dirty="0"/>
              <a:t>когда?, с какого времени?, до какого времени</a:t>
            </a:r>
            <a:r>
              <a:rPr lang="cs-CZ" dirty="0"/>
              <a:t>?;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 3. </a:t>
            </a:r>
            <a:r>
              <a:rPr lang="cs-CZ" dirty="0" err="1"/>
              <a:t>Bezspojkové</a:t>
            </a:r>
            <a:r>
              <a:rPr lang="cs-CZ" dirty="0"/>
              <a:t> věty bez spojek nebo spojovacích výrazů. </a:t>
            </a:r>
            <a:br>
              <a:rPr lang="cs-CZ" dirty="0"/>
            </a:br>
            <a:r>
              <a:rPr lang="cs-CZ" dirty="0"/>
              <a:t> Např. </a:t>
            </a:r>
            <a:r>
              <a:rPr lang="az-Cyrl-AZ" dirty="0"/>
              <a:t>Машина резко тронулась, мотор заворчал, все откинулись на сиденья. </a:t>
            </a:r>
            <a:br>
              <a:rPr lang="az-Cyrl-AZ" dirty="0"/>
            </a:br>
            <a:r>
              <a:rPr lang="cs-CZ" dirty="0"/>
              <a:t>  = Auto se prudce rozjelo, motor zavrčel a všichni se opřeli o sedadla.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96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C80EE9-84BA-4E6B-97FF-97811D9C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ruském jazyce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5143DE7-21EE-466B-8D07-5D727C22C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Pořadí slov ve slovních spojeních: </a:t>
            </a:r>
            <a:r>
              <a:rPr lang="cs-CZ" dirty="0"/>
              <a:t>(Slovosled neutrální)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Přídavné jméno před podstatným jménem (</a:t>
            </a:r>
            <a:r>
              <a:rPr lang="az-Cyrl-AZ" dirty="0"/>
              <a:t>интересная выставка</a:t>
            </a:r>
            <a:r>
              <a:rPr lang="cs-CZ" dirty="0"/>
              <a:t>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Podmět před přísudkem (</a:t>
            </a:r>
            <a:r>
              <a:rPr lang="az-Cyrl-AZ" dirty="0"/>
              <a:t>Брат читает.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Na začátku věty je přívlastek (místo, čas), poté přísudek a podmět (</a:t>
            </a:r>
            <a:r>
              <a:rPr lang="ru-RU" dirty="0"/>
              <a:t>В городе есть театр</a:t>
            </a:r>
            <a:r>
              <a:rPr lang="cs-CZ" dirty="0"/>
              <a:t>.)</a:t>
            </a:r>
            <a:br>
              <a:rPr lang="cs-CZ" dirty="0"/>
            </a:br>
            <a:r>
              <a:rPr lang="cs-CZ" dirty="0"/>
              <a:t>Příslovce končící na </a:t>
            </a:r>
            <a:r>
              <a:rPr lang="cs-CZ" b="1" dirty="0"/>
              <a:t>-</a:t>
            </a:r>
            <a:r>
              <a:rPr lang="az-Cyrl-AZ" b="1" dirty="0"/>
              <a:t>о, -е</a:t>
            </a:r>
            <a:r>
              <a:rPr lang="az-Cyrl-AZ" dirty="0"/>
              <a:t>, </a:t>
            </a:r>
            <a:r>
              <a:rPr lang="cs-CZ" dirty="0"/>
              <a:t>předcházejí slovesu (</a:t>
            </a:r>
            <a:r>
              <a:rPr lang="az-Cyrl-AZ" dirty="0"/>
              <a:t>хорошо танцует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Příslovce s předponou </a:t>
            </a:r>
            <a:r>
              <a:rPr lang="az-Cyrl-AZ" b="1" dirty="0"/>
              <a:t>по-</a:t>
            </a:r>
            <a:r>
              <a:rPr lang="az-Cyrl-AZ" dirty="0"/>
              <a:t> </a:t>
            </a:r>
            <a:r>
              <a:rPr lang="cs-CZ" dirty="0"/>
              <a:t>a příponou </a:t>
            </a:r>
            <a:r>
              <a:rPr lang="cs-CZ" b="1" dirty="0"/>
              <a:t>-</a:t>
            </a:r>
            <a:r>
              <a:rPr lang="az-Cyrl-AZ" b="1" dirty="0"/>
              <a:t>ски</a:t>
            </a:r>
            <a:r>
              <a:rPr lang="az-Cyrl-AZ" dirty="0"/>
              <a:t> </a:t>
            </a:r>
            <a:r>
              <a:rPr lang="cs-CZ" dirty="0"/>
              <a:t>následují po slovese (</a:t>
            </a:r>
            <a:r>
              <a:rPr lang="az-Cyrl-AZ" dirty="0"/>
              <a:t>пишет по-русски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Podstatné jméno v jiném než prvním pádě následuje za slovesem (</a:t>
            </a:r>
            <a:r>
              <a:rPr lang="az-Cyrl-AZ" dirty="0"/>
              <a:t>пришёл в класс</a:t>
            </a:r>
            <a:r>
              <a:rPr lang="cs-CZ" dirty="0"/>
              <a:t>)</a:t>
            </a:r>
          </a:p>
          <a:p>
            <a:r>
              <a:rPr lang="cs-CZ" b="1" dirty="0"/>
              <a:t>Pořadí slov ve větě: </a:t>
            </a:r>
            <a:r>
              <a:rPr lang="cs-CZ" dirty="0"/>
              <a:t>(Slovosled neutrální)</a:t>
            </a:r>
            <a:br>
              <a:rPr lang="cs-CZ" dirty="0"/>
            </a:br>
            <a:r>
              <a:rPr lang="cs-CZ" dirty="0"/>
              <a:t>První podmět, poté přísudek (</a:t>
            </a:r>
            <a:r>
              <a:rPr lang="az-Cyrl-AZ" dirty="0"/>
              <a:t>Сестра пишет.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Přívlastek na začátku věty (</a:t>
            </a:r>
            <a:r>
              <a:rPr lang="az-Cyrl-AZ" dirty="0"/>
              <a:t>Зимой начались каникулы.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273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0BA8C80-8CBA-4ABB-9AB0-9BE43763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 v českém jazyce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06FCE4A-D66F-4022-8587-34BA26E2E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Základní větné členy</a:t>
            </a:r>
            <a:r>
              <a:rPr lang="cs-CZ" dirty="0"/>
              <a:t> jsou podmět a přísudek (dohromady základní stavební dvojice)</a:t>
            </a:r>
          </a:p>
          <a:p>
            <a:r>
              <a:rPr lang="cs-CZ" b="1" dirty="0"/>
              <a:t>Rozvíjející větné členy: </a:t>
            </a:r>
            <a:r>
              <a:rPr lang="cs-CZ" dirty="0"/>
              <a:t>přívlastek, předmět, příslovečné určení (jako v </a:t>
            </a:r>
            <a:r>
              <a:rPr lang="cs-CZ" dirty="0" err="1"/>
              <a:t>rj</a:t>
            </a:r>
            <a:r>
              <a:rPr lang="cs-CZ" dirty="0"/>
              <a:t>) a doplněk (závislý na slovesu i podstatnému jménu (Dívky přišly </a:t>
            </a:r>
            <a:r>
              <a:rPr lang="cs-CZ" i="1" dirty="0"/>
              <a:t>samy.</a:t>
            </a:r>
            <a:r>
              <a:rPr lang="cs-CZ" dirty="0"/>
              <a:t>)</a:t>
            </a:r>
          </a:p>
          <a:p>
            <a:r>
              <a:rPr lang="cs-CZ" b="1" dirty="0"/>
              <a:t>Věta jednoduchá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1. Holá (obsahuje jen základní skladební dvojici – Jana se učí.)</a:t>
            </a:r>
            <a:br>
              <a:rPr lang="cs-CZ" dirty="0"/>
            </a:br>
            <a:r>
              <a:rPr lang="cs-CZ" dirty="0"/>
              <a:t>2. Rozvitá (s rozvíjejícími větnými členy – Jana si hraje s Janem na hřišti.)</a:t>
            </a:r>
          </a:p>
          <a:p>
            <a:r>
              <a:rPr lang="cs-CZ" b="1" dirty="0"/>
              <a:t>Souvětí: </a:t>
            </a:r>
            <a:br>
              <a:rPr lang="cs-CZ" b="1" dirty="0"/>
            </a:br>
            <a:r>
              <a:rPr lang="cs-CZ" dirty="0"/>
              <a:t>1. Souřadná obsahuje minimálně 2 hlavní věty/řídící (libovolný počet </a:t>
            </a:r>
            <a:r>
              <a:rPr lang="cs-CZ" dirty="0" err="1"/>
              <a:t>vedlejších,které</a:t>
            </a:r>
            <a:r>
              <a:rPr lang="cs-CZ" dirty="0"/>
              <a:t> jsou závislé na větě řídící) – Jana spala a Jan cvičil.</a:t>
            </a:r>
            <a:br>
              <a:rPr lang="cs-CZ" dirty="0"/>
            </a:br>
            <a:r>
              <a:rPr lang="cs-CZ" dirty="0"/>
              <a:t>- spojky poměru slučovacího (a, i, ani, nebo, ani…ani, jednak,…) </a:t>
            </a:r>
            <a:br>
              <a:rPr lang="cs-CZ" dirty="0"/>
            </a:br>
            <a:r>
              <a:rPr lang="cs-CZ" dirty="0"/>
              <a:t>- spojky poměru vylučovacího (buď – nebo)</a:t>
            </a:r>
            <a:br>
              <a:rPr lang="cs-CZ" dirty="0"/>
            </a:br>
            <a:r>
              <a:rPr lang="cs-CZ" dirty="0"/>
              <a:t>- spojky poměru odporovacího (ale, avšak, však,…)</a:t>
            </a:r>
          </a:p>
        </p:txBody>
      </p:sp>
    </p:spTree>
    <p:extLst>
      <p:ext uri="{BB962C8B-B14F-4D97-AF65-F5344CB8AC3E}">
        <p14:creationId xmlns:p14="http://schemas.microsoft.com/office/powerpoint/2010/main" val="290878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362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Century Gothic</vt:lpstr>
      <vt:lpstr>Garamond</vt:lpstr>
      <vt:lpstr>Savon</vt:lpstr>
      <vt:lpstr>SYNTAKTICKÉ POROVNÁNÍ RUSKÉHO A ČESKÉHO JAZYKA </vt:lpstr>
      <vt:lpstr>Co to je syntax?</vt:lpstr>
      <vt:lpstr>Věta </vt:lpstr>
      <vt:lpstr>Syntax v ruském jazyce</vt:lpstr>
      <vt:lpstr>Syntax v ruském jazyce</vt:lpstr>
      <vt:lpstr>Syntax v ruském jazyce </vt:lpstr>
      <vt:lpstr>Syntax v ruském jazyce </vt:lpstr>
      <vt:lpstr>Syntax v ruském jazyce</vt:lpstr>
      <vt:lpstr>Syntax v českém jazyce</vt:lpstr>
      <vt:lpstr>Syntax v českém jazyce </vt:lpstr>
      <vt:lpstr>Syntax v českém jazyce</vt:lpstr>
      <vt:lpstr>Zdroje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SYNTAKTICKÉ POROVNÁNÍ RUSKÉHO A ČESKÉHO JAZYKA</dc:title>
  <dc:creator>Nikol Rozsypálková</dc:creator>
  <cp:lastModifiedBy>Bobrzykova</cp:lastModifiedBy>
  <cp:revision>26</cp:revision>
  <dcterms:created xsi:type="dcterms:W3CDTF">2018-10-24T12:18:15Z</dcterms:created>
  <dcterms:modified xsi:type="dcterms:W3CDTF">2018-11-15T09:39:24Z</dcterms:modified>
</cp:coreProperties>
</file>