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7" r:id="rId9"/>
    <p:sldId id="268" r:id="rId10"/>
    <p:sldId id="262" r:id="rId11"/>
    <p:sldId id="263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4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4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8E7B5-ECD7-49B9-B6CC-283E3FFD0927}" type="datetimeFigureOut">
              <a:rPr lang="cs-CZ" smtClean="0"/>
              <a:t>20.11.2018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66E60-BA06-472F-8FA0-921733107D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323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8E7B5-ECD7-49B9-B6CC-283E3FFD0927}" type="datetimeFigureOut">
              <a:rPr lang="cs-CZ" smtClean="0"/>
              <a:t>20.11.2018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66E60-BA06-472F-8FA0-921733107D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5914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8E7B5-ECD7-49B9-B6CC-283E3FFD0927}" type="datetimeFigureOut">
              <a:rPr lang="cs-CZ" smtClean="0"/>
              <a:t>20.11.2018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66E60-BA06-472F-8FA0-921733107D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5707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8E7B5-ECD7-49B9-B6CC-283E3FFD0927}" type="datetimeFigureOut">
              <a:rPr lang="cs-CZ" smtClean="0"/>
              <a:t>20.11.2018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66E60-BA06-472F-8FA0-921733107D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3092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8E7B5-ECD7-49B9-B6CC-283E3FFD0927}" type="datetimeFigureOut">
              <a:rPr lang="cs-CZ" smtClean="0"/>
              <a:t>20.11.2018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66E60-BA06-472F-8FA0-921733107D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209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8E7B5-ECD7-49B9-B6CC-283E3FFD0927}" type="datetimeFigureOut">
              <a:rPr lang="cs-CZ" smtClean="0"/>
              <a:t>20.11.2018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66E60-BA06-472F-8FA0-921733107D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5976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8E7B5-ECD7-49B9-B6CC-283E3FFD0927}" type="datetimeFigureOut">
              <a:rPr lang="cs-CZ" smtClean="0"/>
              <a:t>20.11.2018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66E60-BA06-472F-8FA0-921733107D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5815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8E7B5-ECD7-49B9-B6CC-283E3FFD0927}" type="datetimeFigureOut">
              <a:rPr lang="cs-CZ" smtClean="0"/>
              <a:t>20.11.2018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66E60-BA06-472F-8FA0-921733107D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0352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8E7B5-ECD7-49B9-B6CC-283E3FFD0927}" type="datetimeFigureOut">
              <a:rPr lang="cs-CZ" smtClean="0"/>
              <a:t>20.11.2018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66E60-BA06-472F-8FA0-921733107D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4586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8E7B5-ECD7-49B9-B6CC-283E3FFD0927}" type="datetimeFigureOut">
              <a:rPr lang="cs-CZ" smtClean="0"/>
              <a:t>20.11.2018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66E60-BA06-472F-8FA0-921733107D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3922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8E7B5-ECD7-49B9-B6CC-283E3FFD0927}" type="datetimeFigureOut">
              <a:rPr lang="cs-CZ" smtClean="0"/>
              <a:t>20.11.2018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66E60-BA06-472F-8FA0-921733107D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7266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8E7B5-ECD7-49B9-B6CC-283E3FFD0927}" type="datetimeFigureOut">
              <a:rPr lang="cs-CZ" smtClean="0"/>
              <a:t>20.11.2018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A66E60-BA06-472F-8FA0-921733107D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3155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th/220856/ff_m/diplomova_prace.pdf" TargetMode="External"/><Relationship Id="rId2" Type="http://schemas.openxmlformats.org/officeDocument/2006/relationships/hyperlink" Target="http://docplayer.ru/28164838-15-razvlekatelnye-elementy-igry-na-urokah-russkogo-yazyka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48730" y="1085293"/>
            <a:ext cx="7772400" cy="2387600"/>
          </a:xfrm>
        </p:spPr>
        <p:txBody>
          <a:bodyPr>
            <a:normAutofit fontScale="90000"/>
          </a:bodyPr>
          <a:lstStyle/>
          <a:p>
            <a:r>
              <a:rPr lang="ru-RU" dirty="0"/>
              <a:t>РАЗВЛЕКАТЕЛЬНЫЕ ЭЛЕМЕНТЫ (ИГРЫ) НА УРОКАХ РУССКОГО ЯЗЫКА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05930" y="4059237"/>
            <a:ext cx="6858000" cy="1655762"/>
          </a:xfrm>
        </p:spPr>
        <p:txBody>
          <a:bodyPr/>
          <a:lstStyle/>
          <a:p>
            <a:r>
              <a:rPr lang="cs-CZ" dirty="0" smtClean="0"/>
              <a:t>Mgr. Olga </a:t>
            </a:r>
            <a:r>
              <a:rPr lang="cs-CZ" dirty="0" err="1" smtClean="0"/>
              <a:t>Miklíčková</a:t>
            </a:r>
            <a:r>
              <a:rPr lang="ru-RU" dirty="0" smtClean="0"/>
              <a:t>, 376022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93418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715" y="500062"/>
            <a:ext cx="7886700" cy="1325563"/>
          </a:xfrm>
        </p:spPr>
        <p:txBody>
          <a:bodyPr/>
          <a:lstStyle/>
          <a:p>
            <a:r>
              <a:rPr lang="ru-RU" dirty="0" smtClean="0"/>
              <a:t>Источники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91580" y="2134544"/>
            <a:ext cx="7886700" cy="4351338"/>
          </a:xfrm>
        </p:spPr>
        <p:txBody>
          <a:bodyPr/>
          <a:lstStyle/>
          <a:p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docplayer.ru/28164838-15-razvlekatelnye-elementy-igry-na-urokah-russkogo-yazyka.html</a:t>
            </a:r>
            <a:endParaRPr lang="ru-RU" dirty="0" smtClean="0"/>
          </a:p>
          <a:p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is.muni.cz/th/220856/ff_m/diplomova_prace.pdf</a:t>
            </a:r>
            <a:endParaRPr lang="ru-RU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76591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31036" y="1236964"/>
            <a:ext cx="5911507" cy="3935025"/>
          </a:xfrm>
        </p:spPr>
        <p:txBody>
          <a:bodyPr/>
          <a:lstStyle/>
          <a:p>
            <a:r>
              <a:rPr lang="ru-RU" b="1" dirty="0" smtClean="0"/>
              <a:t>Спасибо </a:t>
            </a:r>
            <a:r>
              <a:rPr lang="ru-RU" b="1" dirty="0"/>
              <a:t>з</a:t>
            </a:r>
            <a:r>
              <a:rPr lang="ru-RU" b="1" dirty="0" smtClean="0"/>
              <a:t>а внимание</a:t>
            </a:r>
            <a:r>
              <a:rPr lang="cs-CZ" b="1" dirty="0" smtClean="0"/>
              <a:t>!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735154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4575" y="1507974"/>
            <a:ext cx="7886700" cy="994172"/>
          </a:xfrm>
        </p:spPr>
        <p:txBody>
          <a:bodyPr/>
          <a:lstStyle/>
          <a:p>
            <a:r>
              <a:rPr lang="ru-RU" dirty="0"/>
              <a:t>Дидактические игры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3937" y="3070879"/>
            <a:ext cx="7886700" cy="3263504"/>
          </a:xfrm>
        </p:spPr>
        <p:txBody>
          <a:bodyPr/>
          <a:lstStyle/>
          <a:p>
            <a:r>
              <a:rPr lang="ru-RU" dirty="0"/>
              <a:t>игры, которые используем на уроках как средство обучения </a:t>
            </a:r>
            <a:r>
              <a:rPr lang="ru-RU" dirty="0" smtClean="0"/>
              <a:t>языка</a:t>
            </a:r>
          </a:p>
          <a:p>
            <a:r>
              <a:rPr lang="ru-RU" dirty="0"/>
              <a:t>и</a:t>
            </a:r>
            <a:r>
              <a:rPr lang="ru-RU" dirty="0" smtClean="0"/>
              <a:t>гра </a:t>
            </a:r>
            <a:r>
              <a:rPr lang="ru-RU" dirty="0"/>
              <a:t>помагает </a:t>
            </a:r>
            <a:r>
              <a:rPr lang="ru-RU" dirty="0" smtClean="0"/>
              <a:t>преподавателю </a:t>
            </a:r>
            <a:r>
              <a:rPr lang="ru-RU" dirty="0"/>
              <a:t>обучать язык и </a:t>
            </a:r>
            <a:r>
              <a:rPr lang="ru-RU" dirty="0" smtClean="0"/>
              <a:t>речь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5797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39860" y="340413"/>
            <a:ext cx="7886700" cy="1325563"/>
          </a:xfrm>
        </p:spPr>
        <p:txBody>
          <a:bodyPr/>
          <a:lstStyle/>
          <a:p>
            <a:r>
              <a:rPr lang="ru-RU" dirty="0" smtClean="0"/>
              <a:t>Что такое игра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средство </a:t>
            </a:r>
            <a:r>
              <a:rPr lang="ru-RU" dirty="0"/>
              <a:t>мотивации и </a:t>
            </a:r>
            <a:r>
              <a:rPr lang="ru-RU" dirty="0" smtClean="0"/>
              <a:t>обучения </a:t>
            </a:r>
          </a:p>
          <a:p>
            <a:r>
              <a:rPr lang="ru-RU" dirty="0" smtClean="0"/>
              <a:t>снимает </a:t>
            </a:r>
            <a:r>
              <a:rPr lang="ru-RU" dirty="0"/>
              <a:t>напряжение </a:t>
            </a:r>
          </a:p>
          <a:p>
            <a:r>
              <a:rPr lang="ru-RU" dirty="0" smtClean="0"/>
              <a:t>вносит </a:t>
            </a:r>
            <a:r>
              <a:rPr lang="ru-RU" dirty="0"/>
              <a:t>разнообразие </a:t>
            </a:r>
          </a:p>
          <a:p>
            <a:r>
              <a:rPr lang="ru-RU" dirty="0" smtClean="0"/>
              <a:t>повышает </a:t>
            </a:r>
            <a:r>
              <a:rPr lang="ru-RU" dirty="0"/>
              <a:t>интерес к изучаемому предмету </a:t>
            </a:r>
          </a:p>
          <a:p>
            <a:r>
              <a:rPr lang="ru-RU" dirty="0" smtClean="0"/>
              <a:t>создаёт </a:t>
            </a:r>
            <a:r>
              <a:rPr lang="ru-RU" dirty="0"/>
              <a:t>атмосферу здорового соревнования </a:t>
            </a:r>
          </a:p>
          <a:p>
            <a:r>
              <a:rPr lang="ru-RU" dirty="0" smtClean="0"/>
              <a:t>тренирует </a:t>
            </a:r>
            <a:r>
              <a:rPr lang="ru-RU" dirty="0"/>
              <a:t>волю </a:t>
            </a:r>
            <a:r>
              <a:rPr lang="ru-RU" dirty="0" smtClean="0"/>
              <a:t>ребёнка</a:t>
            </a:r>
            <a:r>
              <a:rPr lang="ru-RU" dirty="0"/>
              <a:t>, его память </a:t>
            </a:r>
          </a:p>
          <a:p>
            <a:r>
              <a:rPr lang="ru-RU" dirty="0" smtClean="0"/>
              <a:t>улучшает </a:t>
            </a:r>
            <a:r>
              <a:rPr lang="ru-RU" dirty="0"/>
              <a:t>отношения между учениками и </a:t>
            </a:r>
            <a:r>
              <a:rPr lang="ru-RU" dirty="0" smtClean="0"/>
              <a:t>преподавателем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4960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660699"/>
            <a:ext cx="7886700" cy="1325563"/>
          </a:xfrm>
        </p:spPr>
        <p:txBody>
          <a:bodyPr/>
          <a:lstStyle/>
          <a:p>
            <a:r>
              <a:rPr lang="ru-RU" dirty="0" smtClean="0"/>
              <a:t>Выбор игры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2418749"/>
            <a:ext cx="7886700" cy="4351338"/>
          </a:xfrm>
        </p:spPr>
        <p:txBody>
          <a:bodyPr/>
          <a:lstStyle/>
          <a:p>
            <a:r>
              <a:rPr lang="ru-RU" dirty="0" smtClean="0"/>
              <a:t>насколько </a:t>
            </a:r>
            <a:r>
              <a:rPr lang="ru-RU" dirty="0"/>
              <a:t>ученики владеют русским </a:t>
            </a:r>
            <a:r>
              <a:rPr lang="ru-RU" dirty="0" smtClean="0"/>
              <a:t>языком</a:t>
            </a:r>
          </a:p>
          <a:p>
            <a:r>
              <a:rPr lang="ru-RU" dirty="0" smtClean="0"/>
              <a:t>возраст учеников</a:t>
            </a:r>
          </a:p>
          <a:p>
            <a:r>
              <a:rPr lang="ru-RU" dirty="0" smtClean="0"/>
              <a:t>игра </a:t>
            </a:r>
            <a:r>
              <a:rPr lang="ru-RU" dirty="0"/>
              <a:t>должна соотвествовать потребностям и интересам учащихся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1349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2217" y="377482"/>
            <a:ext cx="7886700" cy="1325563"/>
          </a:xfrm>
        </p:spPr>
        <p:txBody>
          <a:bodyPr/>
          <a:lstStyle/>
          <a:p>
            <a:r>
              <a:rPr lang="ru-RU" dirty="0"/>
              <a:t>Роль </a:t>
            </a:r>
            <a:r>
              <a:rPr lang="ru-RU" dirty="0" smtClean="0"/>
              <a:t>учителя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1072" y="1837982"/>
            <a:ext cx="7886700" cy="4351338"/>
          </a:xfrm>
        </p:spPr>
        <p:txBody>
          <a:bodyPr>
            <a:normAutofit lnSpcReduction="10000"/>
          </a:bodyPr>
          <a:lstStyle/>
          <a:p>
            <a:r>
              <a:rPr lang="ru-RU" dirty="0"/>
              <a:t>создать хорошую </a:t>
            </a:r>
            <a:r>
              <a:rPr lang="ru-RU" dirty="0" smtClean="0"/>
              <a:t>атмосферу</a:t>
            </a:r>
            <a:endParaRPr lang="cs-CZ" dirty="0" smtClean="0"/>
          </a:p>
          <a:p>
            <a:r>
              <a:rPr lang="ru-RU" dirty="0"/>
              <a:t>он не должен прерывать речь </a:t>
            </a:r>
            <a:r>
              <a:rPr lang="ru-RU" dirty="0" smtClean="0"/>
              <a:t>учащихся</a:t>
            </a:r>
            <a:endParaRPr lang="cs-CZ" dirty="0" smtClean="0"/>
          </a:p>
          <a:p>
            <a:r>
              <a:rPr lang="ru-RU" dirty="0"/>
              <a:t>во время игры </a:t>
            </a:r>
            <a:r>
              <a:rPr lang="ru-RU" dirty="0" smtClean="0"/>
              <a:t>помогает</a:t>
            </a:r>
            <a:endParaRPr lang="cs-CZ" dirty="0" smtClean="0"/>
          </a:p>
          <a:p>
            <a:r>
              <a:rPr lang="ru-RU" dirty="0"/>
              <a:t>обращает внимание на состав </a:t>
            </a:r>
            <a:r>
              <a:rPr lang="ru-RU" dirty="0" smtClean="0"/>
              <a:t>групп</a:t>
            </a:r>
            <a:endParaRPr lang="cs-CZ" dirty="0" smtClean="0"/>
          </a:p>
          <a:p>
            <a:r>
              <a:rPr lang="ru-RU" dirty="0" smtClean="0"/>
              <a:t>должен </a:t>
            </a:r>
            <a:r>
              <a:rPr lang="ru-RU" dirty="0"/>
              <a:t>сформировать ясную учебно-воспитательную </a:t>
            </a:r>
            <a:r>
              <a:rPr lang="ru-RU" dirty="0" smtClean="0"/>
              <a:t>цель</a:t>
            </a:r>
            <a:endParaRPr lang="cs-CZ" dirty="0" smtClean="0"/>
          </a:p>
          <a:p>
            <a:r>
              <a:rPr lang="ru-RU" dirty="0"/>
              <a:t>сообщает задачу и объясняет правила и цель </a:t>
            </a:r>
            <a:r>
              <a:rPr lang="ru-RU" dirty="0" smtClean="0"/>
              <a:t>игры</a:t>
            </a:r>
            <a:endParaRPr lang="cs-CZ" dirty="0" smtClean="0"/>
          </a:p>
          <a:p>
            <a:r>
              <a:rPr lang="ru-RU" dirty="0"/>
              <a:t>игры можно проводить на любом этапе обучения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02375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5147" y="436092"/>
            <a:ext cx="7886700" cy="1325563"/>
          </a:xfrm>
        </p:spPr>
        <p:txBody>
          <a:bodyPr/>
          <a:lstStyle/>
          <a:p>
            <a:r>
              <a:rPr lang="ru-RU" dirty="0" smtClean="0"/>
              <a:t>Группы языковых игр </a:t>
            </a:r>
            <a:r>
              <a:rPr lang="ru-RU" dirty="0"/>
              <a:t>с разных точек зрения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5147" y="1973906"/>
            <a:ext cx="7886700" cy="4351338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Игры облегчающие запоминание </a:t>
            </a:r>
            <a:r>
              <a:rPr lang="ru-RU" dirty="0" smtClean="0"/>
              <a:t>языкового </a:t>
            </a:r>
            <a:r>
              <a:rPr lang="ru-RU" dirty="0"/>
              <a:t>материала </a:t>
            </a:r>
            <a:endParaRPr lang="cs-CZ" dirty="0" smtClean="0"/>
          </a:p>
          <a:p>
            <a:r>
              <a:rPr lang="ru-RU" dirty="0" smtClean="0"/>
              <a:t>Игры </a:t>
            </a:r>
            <a:r>
              <a:rPr lang="ru-RU" dirty="0"/>
              <a:t>дла повторения лексики </a:t>
            </a:r>
            <a:endParaRPr lang="cs-CZ" dirty="0" smtClean="0"/>
          </a:p>
          <a:p>
            <a:r>
              <a:rPr lang="ru-RU" dirty="0" smtClean="0"/>
              <a:t>Игры </a:t>
            </a:r>
            <a:r>
              <a:rPr lang="ru-RU" dirty="0"/>
              <a:t>по грамматике </a:t>
            </a:r>
            <a:endParaRPr lang="cs-CZ" dirty="0" smtClean="0"/>
          </a:p>
          <a:p>
            <a:r>
              <a:rPr lang="ru-RU" dirty="0" smtClean="0"/>
              <a:t>Игры </a:t>
            </a:r>
            <a:r>
              <a:rPr lang="ru-RU" dirty="0"/>
              <a:t>для развития речи </a:t>
            </a:r>
            <a:endParaRPr lang="cs-CZ" dirty="0" smtClean="0"/>
          </a:p>
          <a:p>
            <a:r>
              <a:rPr lang="ru-RU" dirty="0" smtClean="0"/>
              <a:t>Игры </a:t>
            </a:r>
            <a:r>
              <a:rPr lang="ru-RU" dirty="0"/>
              <a:t>для обучения правильного произношения </a:t>
            </a:r>
            <a:r>
              <a:rPr lang="cs-CZ" dirty="0"/>
              <a:t>(</a:t>
            </a:r>
            <a:r>
              <a:rPr lang="ru-RU" dirty="0"/>
              <a:t>фонетика</a:t>
            </a:r>
            <a:r>
              <a:rPr lang="cs-CZ" dirty="0"/>
              <a:t>)</a:t>
            </a:r>
            <a:endParaRPr lang="cs-CZ" dirty="0" smtClean="0"/>
          </a:p>
          <a:p>
            <a:r>
              <a:rPr lang="ru-RU" dirty="0" smtClean="0"/>
              <a:t>Игры </a:t>
            </a:r>
            <a:r>
              <a:rPr lang="ru-RU" dirty="0"/>
              <a:t>для обучения правописанию, письменной речи </a:t>
            </a:r>
            <a:endParaRPr lang="cs-CZ" dirty="0" smtClean="0"/>
          </a:p>
          <a:p>
            <a:r>
              <a:rPr lang="ru-RU" dirty="0" smtClean="0"/>
              <a:t>Игры </a:t>
            </a:r>
            <a:r>
              <a:rPr lang="ru-RU" dirty="0"/>
              <a:t>с использованием различных предметов и подвижение игры </a:t>
            </a:r>
            <a:endParaRPr lang="cs-CZ" dirty="0" smtClean="0"/>
          </a:p>
          <a:p>
            <a:r>
              <a:rPr lang="ru-RU" dirty="0" smtClean="0"/>
              <a:t>Игры </a:t>
            </a:r>
            <a:r>
              <a:rPr lang="ru-RU" dirty="0"/>
              <a:t>– загадки </a:t>
            </a:r>
            <a:endParaRPr lang="cs-CZ" dirty="0" smtClean="0"/>
          </a:p>
          <a:p>
            <a:r>
              <a:rPr lang="ru-RU" dirty="0" smtClean="0"/>
              <a:t>Игры </a:t>
            </a:r>
            <a:r>
              <a:rPr lang="ru-RU" dirty="0"/>
              <a:t>– соревнования, кто быстрее, кто правильнее... </a:t>
            </a:r>
            <a:endParaRPr lang="cs-CZ" dirty="0" smtClean="0"/>
          </a:p>
          <a:p>
            <a:r>
              <a:rPr lang="ru-RU" dirty="0" smtClean="0"/>
              <a:t>Игры </a:t>
            </a:r>
            <a:r>
              <a:rPr lang="ru-RU" dirty="0"/>
              <a:t>с использованием таблиц и планов </a:t>
            </a:r>
            <a:endParaRPr lang="cs-CZ" dirty="0" smtClean="0"/>
          </a:p>
          <a:p>
            <a:r>
              <a:rPr lang="ru-RU" dirty="0" smtClean="0"/>
              <a:t>Игры </a:t>
            </a:r>
            <a:r>
              <a:rPr lang="ru-RU" dirty="0"/>
              <a:t>– </a:t>
            </a:r>
            <a:r>
              <a:rPr lang="ru-RU" dirty="0" smtClean="0"/>
              <a:t>дискуссии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15846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636974"/>
            <a:ext cx="7886700" cy="1325563"/>
          </a:xfrm>
        </p:spPr>
        <p:txBody>
          <a:bodyPr/>
          <a:lstStyle/>
          <a:p>
            <a:r>
              <a:rPr lang="ru-RU" dirty="0" err="1"/>
              <a:t>Д</a:t>
            </a:r>
            <a:r>
              <a:rPr lang="cs-CZ" dirty="0" err="1" smtClean="0"/>
              <a:t>ругие</a:t>
            </a:r>
            <a:r>
              <a:rPr lang="cs-CZ" dirty="0" smtClean="0"/>
              <a:t> </a:t>
            </a:r>
            <a:r>
              <a:rPr lang="cs-CZ" dirty="0" err="1"/>
              <a:t>средства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4001" y="2506662"/>
            <a:ext cx="7886700" cy="4351338"/>
          </a:xfrm>
        </p:spPr>
        <p:txBody>
          <a:bodyPr/>
          <a:lstStyle/>
          <a:p>
            <a:r>
              <a:rPr lang="ru-RU" dirty="0" smtClean="0"/>
              <a:t>упражнения</a:t>
            </a:r>
          </a:p>
          <a:p>
            <a:r>
              <a:rPr lang="ru-RU" dirty="0" smtClean="0"/>
              <a:t>Зарядка</a:t>
            </a:r>
          </a:p>
          <a:p>
            <a:r>
              <a:rPr lang="ru-RU" dirty="0" smtClean="0"/>
              <a:t>песни</a:t>
            </a:r>
          </a:p>
          <a:p>
            <a:r>
              <a:rPr lang="ru-RU" dirty="0" smtClean="0"/>
              <a:t>видео</a:t>
            </a:r>
          </a:p>
          <a:p>
            <a:r>
              <a:rPr lang="ru-RU" dirty="0" smtClean="0"/>
              <a:t>кроссворды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3631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7504" y="908823"/>
            <a:ext cx="7886700" cy="1325563"/>
          </a:xfrm>
        </p:spPr>
        <p:txBody>
          <a:bodyPr>
            <a:normAutofit/>
          </a:bodyPr>
          <a:lstStyle/>
          <a:p>
            <a:r>
              <a:rPr lang="ru-RU" dirty="0"/>
              <a:t>Игры дла повторения лексики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/>
              <a:t>Дежурная</a:t>
            </a:r>
            <a:r>
              <a:rPr lang="cs-CZ" dirty="0"/>
              <a:t> </a:t>
            </a:r>
            <a:r>
              <a:rPr lang="cs-CZ" dirty="0" err="1" smtClean="0"/>
              <a:t>буква</a:t>
            </a:r>
            <a:endParaRPr lang="ru-RU" dirty="0" smtClean="0"/>
          </a:p>
          <a:p>
            <a:r>
              <a:rPr lang="cs-CZ" dirty="0" err="1" smtClean="0"/>
              <a:t>Учитель</a:t>
            </a:r>
            <a:r>
              <a:rPr lang="cs-CZ" dirty="0" smtClean="0"/>
              <a:t> </a:t>
            </a:r>
            <a:r>
              <a:rPr lang="cs-CZ" dirty="0" err="1"/>
              <a:t>называет</a:t>
            </a:r>
            <a:r>
              <a:rPr lang="cs-CZ" dirty="0"/>
              <a:t> </a:t>
            </a:r>
            <a:r>
              <a:rPr lang="cs-CZ" dirty="0" err="1"/>
              <a:t>одну</a:t>
            </a:r>
            <a:r>
              <a:rPr lang="cs-CZ" dirty="0"/>
              <a:t> </a:t>
            </a:r>
            <a:r>
              <a:rPr lang="cs-CZ" dirty="0" err="1"/>
              <a:t>букву</a:t>
            </a:r>
            <a:r>
              <a:rPr lang="cs-CZ" dirty="0"/>
              <a:t>. </a:t>
            </a:r>
            <a:r>
              <a:rPr lang="cs-CZ" dirty="0" err="1"/>
              <a:t>По</a:t>
            </a:r>
            <a:r>
              <a:rPr lang="cs-CZ" dirty="0"/>
              <a:t> </a:t>
            </a:r>
            <a:r>
              <a:rPr lang="cs-CZ" dirty="0" err="1"/>
              <a:t>сигналу</a:t>
            </a:r>
            <a:r>
              <a:rPr lang="cs-CZ" dirty="0"/>
              <a:t> </a:t>
            </a:r>
            <a:r>
              <a:rPr lang="cs-CZ" dirty="0" err="1"/>
              <a:t>ученики</a:t>
            </a:r>
            <a:r>
              <a:rPr lang="cs-CZ" dirty="0"/>
              <a:t> </a:t>
            </a:r>
            <a:r>
              <a:rPr lang="cs-CZ" dirty="0" err="1"/>
              <a:t>записывают</a:t>
            </a:r>
            <a:r>
              <a:rPr lang="cs-CZ" dirty="0"/>
              <a:t> </a:t>
            </a:r>
            <a:r>
              <a:rPr lang="cs-CZ" dirty="0" err="1"/>
              <a:t>слова</a:t>
            </a:r>
            <a:r>
              <a:rPr lang="cs-CZ" dirty="0"/>
              <a:t>, </a:t>
            </a:r>
            <a:r>
              <a:rPr lang="cs-CZ" dirty="0" err="1"/>
              <a:t>которые</a:t>
            </a:r>
            <a:r>
              <a:rPr lang="cs-CZ" dirty="0"/>
              <a:t> </a:t>
            </a:r>
            <a:r>
              <a:rPr lang="cs-CZ" dirty="0" err="1"/>
              <a:t>начинаются</a:t>
            </a:r>
            <a:r>
              <a:rPr lang="cs-CZ" dirty="0"/>
              <a:t> с </a:t>
            </a:r>
            <a:r>
              <a:rPr lang="cs-CZ" dirty="0" err="1"/>
              <a:t>этой</a:t>
            </a:r>
            <a:r>
              <a:rPr lang="cs-CZ" dirty="0"/>
              <a:t> </a:t>
            </a:r>
            <a:r>
              <a:rPr lang="cs-CZ" dirty="0" err="1"/>
              <a:t>буквы</a:t>
            </a:r>
            <a:r>
              <a:rPr lang="cs-CZ" dirty="0"/>
              <a:t>. </a:t>
            </a:r>
            <a:r>
              <a:rPr lang="cs-CZ" dirty="0" err="1"/>
              <a:t>Через</a:t>
            </a:r>
            <a:r>
              <a:rPr lang="cs-CZ" dirty="0"/>
              <a:t> 2-3 </a:t>
            </a:r>
            <a:r>
              <a:rPr lang="cs-CZ" dirty="0" err="1"/>
              <a:t>минуты</a:t>
            </a:r>
            <a:r>
              <a:rPr lang="cs-CZ" dirty="0"/>
              <a:t> </a:t>
            </a:r>
            <a:r>
              <a:rPr lang="cs-CZ" dirty="0" err="1"/>
              <a:t>по</a:t>
            </a:r>
            <a:r>
              <a:rPr lang="cs-CZ" dirty="0"/>
              <a:t> </a:t>
            </a:r>
            <a:r>
              <a:rPr lang="cs-CZ" dirty="0" err="1"/>
              <a:t>сигналу</a:t>
            </a:r>
            <a:r>
              <a:rPr lang="cs-CZ" dirty="0"/>
              <a:t> «</a:t>
            </a:r>
            <a:r>
              <a:rPr lang="cs-CZ" dirty="0" err="1"/>
              <a:t>Закончили</a:t>
            </a:r>
            <a:r>
              <a:rPr lang="cs-CZ" dirty="0"/>
              <a:t>» </a:t>
            </a:r>
            <a:r>
              <a:rPr lang="cs-CZ" dirty="0" err="1"/>
              <a:t>все</a:t>
            </a:r>
            <a:r>
              <a:rPr lang="cs-CZ" dirty="0"/>
              <a:t> </a:t>
            </a:r>
            <a:r>
              <a:rPr lang="cs-CZ" dirty="0" err="1"/>
              <a:t>прекращают</a:t>
            </a:r>
            <a:r>
              <a:rPr lang="cs-CZ" dirty="0"/>
              <a:t> </a:t>
            </a:r>
            <a:r>
              <a:rPr lang="cs-CZ" dirty="0" err="1"/>
              <a:t>писать</a:t>
            </a:r>
            <a:r>
              <a:rPr lang="cs-CZ" dirty="0"/>
              <a:t>. </a:t>
            </a:r>
            <a:r>
              <a:rPr lang="cs-CZ" dirty="0" err="1"/>
              <a:t>Выигрывает</a:t>
            </a:r>
            <a:r>
              <a:rPr lang="cs-CZ" dirty="0"/>
              <a:t> </a:t>
            </a:r>
            <a:r>
              <a:rPr lang="cs-CZ" dirty="0" err="1"/>
              <a:t>тот</a:t>
            </a:r>
            <a:r>
              <a:rPr lang="cs-CZ" dirty="0"/>
              <a:t>, </a:t>
            </a:r>
            <a:r>
              <a:rPr lang="cs-CZ" dirty="0" err="1"/>
              <a:t>кто</a:t>
            </a:r>
            <a:r>
              <a:rPr lang="cs-CZ" dirty="0"/>
              <a:t> </a:t>
            </a:r>
            <a:r>
              <a:rPr lang="cs-CZ" dirty="0" err="1"/>
              <a:t>написал</a:t>
            </a:r>
            <a:r>
              <a:rPr lang="cs-CZ" dirty="0"/>
              <a:t> </a:t>
            </a:r>
            <a:r>
              <a:rPr lang="cs-CZ" dirty="0" err="1"/>
              <a:t>правильно</a:t>
            </a:r>
            <a:r>
              <a:rPr lang="cs-CZ" dirty="0"/>
              <a:t> </a:t>
            </a:r>
            <a:r>
              <a:rPr lang="cs-CZ" dirty="0" err="1"/>
              <a:t>больше</a:t>
            </a:r>
            <a:r>
              <a:rPr lang="cs-CZ" dirty="0"/>
              <a:t> </a:t>
            </a:r>
            <a:r>
              <a:rPr lang="cs-CZ" dirty="0" err="1"/>
              <a:t>слов</a:t>
            </a:r>
            <a:r>
              <a:rPr lang="cs-CZ" dirty="0"/>
              <a:t> </a:t>
            </a:r>
            <a:r>
              <a:rPr lang="cs-CZ" dirty="0" err="1"/>
              <a:t>на</a:t>
            </a:r>
            <a:r>
              <a:rPr lang="cs-CZ" dirty="0"/>
              <a:t> </a:t>
            </a:r>
            <a:r>
              <a:rPr lang="cs-CZ" dirty="0" err="1"/>
              <a:t>данную</a:t>
            </a:r>
            <a:r>
              <a:rPr lang="cs-CZ" dirty="0"/>
              <a:t> </a:t>
            </a:r>
            <a:r>
              <a:rPr lang="cs-CZ" dirty="0" err="1"/>
              <a:t>букву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79747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Игры для развития речи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Солитёр</a:t>
            </a:r>
            <a:r>
              <a:rPr lang="cs-CZ" dirty="0" smtClean="0"/>
              <a:t> (Tasemnice)</a:t>
            </a:r>
          </a:p>
          <a:p>
            <a:pPr marL="0" indent="0">
              <a:buNone/>
            </a:pPr>
            <a:r>
              <a:rPr lang="ru-RU" dirty="0" smtClean="0"/>
              <a:t>Учитель скажет первое предложение и ученики его дальше развивают.</a:t>
            </a:r>
            <a:endParaRPr lang="cs-CZ" dirty="0" smtClean="0"/>
          </a:p>
          <a:p>
            <a:r>
              <a:rPr lang="ru-RU" dirty="0" smtClean="0"/>
              <a:t>Надо </a:t>
            </a:r>
            <a:r>
              <a:rPr lang="ru-RU" dirty="0"/>
              <a:t>отметить день рождения. Чтобы отметить день рождения, надо купить подарок. Чтобы купить подарок, надо идти в магазин</a:t>
            </a:r>
            <a:r>
              <a:rPr lang="cs-CZ" dirty="0"/>
              <a:t>.</a:t>
            </a:r>
            <a:r>
              <a:rPr lang="ru-RU" dirty="0"/>
              <a:t> Для  того, чтобы идти в магазин и купить подарок, надо иметь деньги. Чтобы иметь деньги, надо </a:t>
            </a:r>
            <a:r>
              <a:rPr lang="ru-RU" dirty="0" smtClean="0"/>
              <a:t>их</a:t>
            </a:r>
            <a:r>
              <a:rPr lang="cs-CZ" dirty="0" smtClean="0"/>
              <a:t> </a:t>
            </a:r>
            <a:r>
              <a:rPr lang="ru-RU" dirty="0" smtClean="0"/>
              <a:t>заработать</a:t>
            </a:r>
            <a:r>
              <a:rPr lang="ru-RU" dirty="0"/>
              <a:t>. Чтобы их заработать...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1997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220</TotalTime>
  <Words>324</Words>
  <Application>Microsoft Office PowerPoint</Application>
  <PresentationFormat>Předvádění na obrazovce (4:3)</PresentationFormat>
  <Paragraphs>54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РАЗВЛЕКАТЕЛЬНЫЕ ЭЛЕМЕНТЫ (ИГРЫ) НА УРОКАХ РУССКОГО ЯЗЫКА </vt:lpstr>
      <vt:lpstr>Дидактические игры </vt:lpstr>
      <vt:lpstr>Что такое игра</vt:lpstr>
      <vt:lpstr>Выбор игры </vt:lpstr>
      <vt:lpstr>Роль учителя</vt:lpstr>
      <vt:lpstr>Группы языковых игр с разных точек зрения</vt:lpstr>
      <vt:lpstr>Другие средства</vt:lpstr>
      <vt:lpstr>Игры дла повторения лексики  </vt:lpstr>
      <vt:lpstr>Игры для развития речи </vt:lpstr>
      <vt:lpstr>Источники</vt:lpstr>
      <vt:lpstr>Спасибо за внимание!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РАЗВЛЕКАТЕЛЬНЫЕ ЭЛЕМЕНТЫ (ИГРЫ) НА УРОКАХ РУССКОГО ЯЗЫКА</dc:title>
  <dc:creator>Olga</dc:creator>
  <cp:lastModifiedBy>Lektor</cp:lastModifiedBy>
  <cp:revision>17</cp:revision>
  <dcterms:created xsi:type="dcterms:W3CDTF">2017-12-02T17:22:39Z</dcterms:created>
  <dcterms:modified xsi:type="dcterms:W3CDTF">2018-11-20T07:33:49Z</dcterms:modified>
</cp:coreProperties>
</file>