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8" r:id="rId11"/>
    <p:sldId id="267" r:id="rId12"/>
    <p:sldId id="266" r:id="rId13"/>
    <p:sldId id="269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0" autoAdjust="0"/>
    <p:restoredTop sz="94660"/>
  </p:normalViewPr>
  <p:slideViewPr>
    <p:cSldViewPr snapToGrid="0">
      <p:cViewPr>
        <p:scale>
          <a:sx n="74" d="100"/>
          <a:sy n="74" d="100"/>
        </p:scale>
        <p:origin x="-9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Борис Пастернак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Биография, творчество, роман </a:t>
            </a:r>
            <a:r>
              <a:rPr lang="cs-CZ" dirty="0" smtClean="0"/>
              <a:t>„</a:t>
            </a:r>
            <a:r>
              <a:rPr lang="ru-RU" dirty="0" smtClean="0"/>
              <a:t>Доктор </a:t>
            </a:r>
            <a:r>
              <a:rPr lang="ru-RU" dirty="0" err="1" smtClean="0"/>
              <a:t>живаго</a:t>
            </a:r>
            <a:r>
              <a:rPr lang="cs-CZ" dirty="0" smtClean="0"/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707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011981"/>
            <a:ext cx="10058400" cy="7596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Сборник </a:t>
            </a:r>
            <a:r>
              <a:rPr lang="cs-CZ" sz="2800" b="1" dirty="0" smtClean="0"/>
              <a:t>„</a:t>
            </a:r>
            <a:r>
              <a:rPr lang="ru-RU" sz="2800" b="1" dirty="0"/>
              <a:t>П</a:t>
            </a:r>
            <a:r>
              <a:rPr lang="ru-RU" sz="2800" b="1" dirty="0" smtClean="0"/>
              <a:t>оверх барьеров</a:t>
            </a:r>
            <a:r>
              <a:rPr lang="cs-CZ" sz="2800" b="1" dirty="0" smtClean="0"/>
              <a:t>“</a:t>
            </a:r>
            <a:r>
              <a:rPr lang="ru-RU" sz="2800" b="1" dirty="0" smtClean="0"/>
              <a:t> 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573" y="2066931"/>
            <a:ext cx="2494590" cy="39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0227" y="1268046"/>
            <a:ext cx="4062473" cy="38164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200" i="1" dirty="0">
                <a:solidFill>
                  <a:schemeClr val="tx1"/>
                </a:solidFill>
              </a:rPr>
              <a:t>Евгения Лурье, </a:t>
            </a:r>
            <a:r>
              <a:rPr lang="ru-RU" sz="3200" i="1" dirty="0" smtClean="0">
                <a:solidFill>
                  <a:schemeClr val="tx1"/>
                </a:solidFill>
              </a:rPr>
              <a:t/>
            </a:r>
            <a:br>
              <a:rPr lang="ru-RU" sz="3200" i="1" dirty="0" smtClean="0">
                <a:solidFill>
                  <a:schemeClr val="tx1"/>
                </a:solidFill>
              </a:rPr>
            </a:br>
            <a:r>
              <a:rPr lang="ru-RU" sz="3200" i="1" dirty="0" smtClean="0">
                <a:solidFill>
                  <a:schemeClr val="tx1"/>
                </a:solidFill>
              </a:rPr>
              <a:t>Борис Пастернак </a:t>
            </a:r>
            <a:r>
              <a:rPr lang="ru-RU" sz="3200" i="1" dirty="0">
                <a:solidFill>
                  <a:schemeClr val="tx1"/>
                </a:solidFill>
              </a:rPr>
              <a:t>и Евгений Пастернак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61" y="122862"/>
            <a:ext cx="4464496" cy="6106792"/>
          </a:xfrm>
        </p:spPr>
      </p:pic>
    </p:spTree>
    <p:extLst>
      <p:ext uri="{BB962C8B-B14F-4D97-AF65-F5344CB8AC3E}">
        <p14:creationId xmlns:p14="http://schemas.microsoft.com/office/powerpoint/2010/main" val="31732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Творчество в 2</a:t>
            </a:r>
            <a:r>
              <a:rPr lang="cs-CZ" dirty="0" smtClean="0"/>
              <a:t>0</a:t>
            </a:r>
            <a:r>
              <a:rPr lang="ru-RU" dirty="0" smtClean="0"/>
              <a:t>-е годы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1666" y="1833206"/>
            <a:ext cx="5115630" cy="40233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dirty="0" smtClean="0"/>
              <a:t>„</a:t>
            </a:r>
            <a:r>
              <a:rPr lang="ru-RU" dirty="0" smtClean="0"/>
              <a:t>Сестра моя – жизнь</a:t>
            </a:r>
            <a:r>
              <a:rPr lang="cs-CZ" dirty="0" smtClean="0"/>
              <a:t>“</a:t>
            </a:r>
            <a:endParaRPr lang="ru-RU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dirty="0" smtClean="0"/>
              <a:t>„</a:t>
            </a:r>
            <a:r>
              <a:rPr lang="ru-RU" dirty="0" smtClean="0"/>
              <a:t>Темы и вариации</a:t>
            </a:r>
            <a:r>
              <a:rPr lang="cs-CZ" dirty="0" smtClean="0"/>
              <a:t>“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dirty="0" smtClean="0"/>
              <a:t>„</a:t>
            </a:r>
            <a:r>
              <a:rPr lang="ru-RU" dirty="0" smtClean="0"/>
              <a:t>Девятьсот пятый год</a:t>
            </a:r>
            <a:r>
              <a:rPr lang="cs-CZ" dirty="0" smtClean="0"/>
              <a:t>“</a:t>
            </a:r>
            <a:endParaRPr lang="ru-RU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dirty="0" smtClean="0"/>
              <a:t>„</a:t>
            </a:r>
            <a:r>
              <a:rPr lang="ru-RU" dirty="0" smtClean="0"/>
              <a:t>Лейтенант Шмидт</a:t>
            </a:r>
            <a:r>
              <a:rPr lang="cs-CZ" dirty="0" smtClean="0"/>
              <a:t>“</a:t>
            </a:r>
            <a:endParaRPr lang="ru-RU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dirty="0" smtClean="0"/>
              <a:t>„</a:t>
            </a:r>
            <a:r>
              <a:rPr lang="ru-RU" dirty="0" smtClean="0"/>
              <a:t>Охранная грамота</a:t>
            </a:r>
            <a:r>
              <a:rPr lang="cs-CZ" dirty="0" smtClean="0"/>
              <a:t>“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Obdélník 3"/>
          <p:cNvSpPr/>
          <p:nvPr/>
        </p:nvSpPr>
        <p:spPr>
          <a:xfrm>
            <a:off x="6978911" y="32447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dirty="0"/>
              <a:t>Официальное признание творчества</a:t>
            </a:r>
            <a:r>
              <a:rPr lang="ru-RU" dirty="0" smtClean="0"/>
              <a:t>,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деятельность </a:t>
            </a:r>
            <a:r>
              <a:rPr lang="ru-RU" dirty="0"/>
              <a:t>в Союзе писателей СССР</a:t>
            </a:r>
          </a:p>
        </p:txBody>
      </p:sp>
    </p:spTree>
    <p:extLst>
      <p:ext uri="{BB962C8B-B14F-4D97-AF65-F5344CB8AC3E}">
        <p14:creationId xmlns:p14="http://schemas.microsoft.com/office/powerpoint/2010/main" val="179102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32656"/>
            <a:ext cx="3556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0193" y="1726781"/>
            <a:ext cx="3600400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i="1" dirty="0"/>
              <a:t>Зинаида Николаевна, Борис  Леонидович и Леонид</a:t>
            </a:r>
          </a:p>
        </p:txBody>
      </p:sp>
    </p:spTree>
    <p:extLst>
      <p:ext uri="{BB962C8B-B14F-4D97-AF65-F5344CB8AC3E}">
        <p14:creationId xmlns:p14="http://schemas.microsoft.com/office/powerpoint/2010/main" val="6390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Творчество в </a:t>
            </a:r>
            <a:r>
              <a:rPr lang="cs-CZ" dirty="0" smtClean="0"/>
              <a:t>30-</a:t>
            </a:r>
            <a:r>
              <a:rPr lang="ru-RU" dirty="0" smtClean="0"/>
              <a:t>е годы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dirty="0" smtClean="0"/>
              <a:t>„</a:t>
            </a:r>
            <a:r>
              <a:rPr lang="ru-RU" dirty="0" smtClean="0"/>
              <a:t>Грузинские лирики</a:t>
            </a:r>
            <a:r>
              <a:rPr lang="cs-CZ" dirty="0" smtClean="0"/>
              <a:t>“</a:t>
            </a:r>
            <a:endParaRPr lang="ru-RU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Переводы произведений </a:t>
            </a:r>
          </a:p>
          <a:p>
            <a:r>
              <a:rPr lang="ru-RU" dirty="0" smtClean="0"/>
              <a:t>Шекспира, Гёте, Шиллера</a:t>
            </a:r>
            <a:endParaRPr lang="cs-CZ" dirty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49" y="2167002"/>
            <a:ext cx="4080831" cy="30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61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орис Пастернак - Никогда Ни О Чем Не Жалейте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2552" y="4815164"/>
            <a:ext cx="609600" cy="609600"/>
          </a:xfrm>
          <a:prstGeom prst="rect">
            <a:avLst/>
          </a:prstGeom>
        </p:spPr>
      </p:pic>
      <p:pic>
        <p:nvPicPr>
          <p:cNvPr id="2050" name="Picture 2" descr="Bildergebnis fÃ¼r Ð´Ð¾ÐºÑÐ¾Ñ Ð¶Ð¸Ð²Ð°Ð³Ð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87" y="321972"/>
            <a:ext cx="3695723" cy="58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32552" y="798490"/>
            <a:ext cx="4920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 октября 1958 года Борису Пастернаку была присуждена Нобелевская премия с формулировкой «за значительные достижения в современной лирической поэзии, а также за продолжение традиций великого русского эпического романа». </a:t>
            </a:r>
            <a:endParaRPr lang="ru-RU" dirty="0" smtClean="0"/>
          </a:p>
          <a:p>
            <a:r>
              <a:rPr lang="ru-RU" dirty="0" smtClean="0"/>
              <a:t>Власти </a:t>
            </a:r>
            <a:r>
              <a:rPr lang="ru-RU" dirty="0"/>
              <a:t>СССР во главе с Н. С. Хрущёвым восприняли это событие с негодованием, поскольку сочли роман антисоветским. Из-за развернувшейся в СССР травли Пастернак вынужден был отказаться от получения премии. Лишь 9 декабря 1989 года Нобелевский диплом и медаль были вручены в Стокгольме сыну писателя Евгению Пастернаку.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072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Ð´Ð¾ÐºÑÐ¾Ñ Ð¶Ð¸Ð²Ð°Ð³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531" y="412124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ildergebnis fÃ¼r Ð´Ð¾ÐºÑÐ¾Ñ Ð¶Ð¸Ð²Ð°Ð³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Bildergebnis fÃ¼r Ð´Ð¾ÐºÑÐ¾Ñ Ð¶Ð¸Ð²Ð°Ð³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03" y="2092012"/>
            <a:ext cx="1800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559121" y="132615"/>
            <a:ext cx="622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Реабилитация поэта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2775" y="681181"/>
            <a:ext cx="70594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Негативное отношение советских властей к Пастернаку постепенно менялось после его </a:t>
            </a:r>
            <a:r>
              <a:rPr lang="ru-RU" dirty="0" smtClean="0"/>
              <a:t>смерти (</a:t>
            </a:r>
            <a:r>
              <a:rPr lang="cs-CZ" dirty="0"/>
              <a:t>30 </a:t>
            </a:r>
            <a:r>
              <a:rPr lang="cs-CZ" dirty="0" err="1"/>
              <a:t>мая</a:t>
            </a:r>
            <a:r>
              <a:rPr lang="cs-CZ" dirty="0"/>
              <a:t> 1960, </a:t>
            </a:r>
            <a:r>
              <a:rPr lang="cs-CZ" dirty="0" err="1"/>
              <a:t>Переделкино</a:t>
            </a:r>
            <a:r>
              <a:rPr lang="cs-CZ" dirty="0"/>
              <a:t>, </a:t>
            </a:r>
            <a:r>
              <a:rPr lang="cs-CZ" dirty="0" err="1"/>
              <a:t>Московская</a:t>
            </a:r>
            <a:r>
              <a:rPr lang="cs-CZ" dirty="0"/>
              <a:t> </a:t>
            </a:r>
            <a:r>
              <a:rPr lang="cs-CZ" dirty="0" err="1" smtClean="0"/>
              <a:t>область</a:t>
            </a:r>
            <a:r>
              <a:rPr lang="ru-RU" dirty="0" smtClean="0"/>
              <a:t>). </a:t>
            </a:r>
          </a:p>
          <a:p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1965 г. в серии «Библиотека поэта» было опубликовано почти полное стихотворное наследие поэта.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В СССР до 1989 года в школьной программе по литературе о творчестве Пастернака, и вообще о его существовании, не было никаких упоминаний.</a:t>
            </a:r>
          </a:p>
          <a:p>
            <a:endParaRPr lang="ru-RU" dirty="0"/>
          </a:p>
          <a:p>
            <a:r>
              <a:rPr lang="ru-RU" dirty="0"/>
              <a:t>В 1987 году решение об исключении Пастернака из Союза писателей было отменено.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1988 году роман «Доктор Живаго» впервые был напечатан в СССР («Новый мир»).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Летом </a:t>
            </a:r>
            <a:r>
              <a:rPr lang="ru-RU" dirty="0"/>
              <a:t>1988 года был выписан диплом Нобелевской премии Пастернака.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224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99" y="566671"/>
            <a:ext cx="4082602" cy="53140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284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031484" y="1987756"/>
            <a:ext cx="7766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/>
              <a:t>Русский </a:t>
            </a:r>
            <a:r>
              <a:rPr lang="ru-RU" sz="2400" dirty="0"/>
              <a:t>писатель, поэт, переводчик; </a:t>
            </a:r>
            <a:endParaRPr lang="ru-RU" sz="2400" dirty="0" smtClean="0"/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один </a:t>
            </a:r>
            <a:r>
              <a:rPr lang="ru-RU" sz="2400" dirty="0"/>
              <a:t>из крупнейших поэтов XX века</a:t>
            </a:r>
            <a:r>
              <a:rPr lang="ru-RU" sz="24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Лауреат Нобелевской премии 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за </a:t>
            </a:r>
            <a:r>
              <a:rPr lang="ru-RU" sz="2400" dirty="0"/>
              <a:t>значительные достижения </a:t>
            </a:r>
            <a:endParaRPr lang="ru-RU" sz="2400" dirty="0" smtClean="0"/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в </a:t>
            </a:r>
            <a:r>
              <a:rPr lang="ru-RU" sz="2400" dirty="0"/>
              <a:t>современной лирической поэзии, </a:t>
            </a:r>
            <a:endParaRPr lang="ru-RU" sz="2400" dirty="0" smtClean="0"/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а </a:t>
            </a:r>
            <a:r>
              <a:rPr lang="ru-RU" sz="2400" dirty="0"/>
              <a:t>также за продолжение традиций </a:t>
            </a:r>
            <a:endParaRPr lang="ru-RU" sz="2400" dirty="0" smtClean="0"/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великого </a:t>
            </a:r>
            <a:r>
              <a:rPr lang="ru-RU" sz="2400" dirty="0"/>
              <a:t>русского эпического романа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2342936" y="520785"/>
            <a:ext cx="7995266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err="1"/>
              <a:t>Бори́с</a:t>
            </a:r>
            <a:r>
              <a:rPr lang="ru-RU" sz="3200" b="1" dirty="0"/>
              <a:t> </a:t>
            </a:r>
            <a:r>
              <a:rPr lang="ru-RU" sz="3200" b="1" dirty="0" err="1"/>
              <a:t>Леони́дович</a:t>
            </a:r>
            <a:r>
              <a:rPr lang="ru-RU" sz="3200" b="1" dirty="0"/>
              <a:t> </a:t>
            </a:r>
            <a:r>
              <a:rPr lang="ru-RU" sz="3200" b="1" dirty="0" err="1"/>
              <a:t>Пастерна́к</a:t>
            </a:r>
            <a:r>
              <a:rPr lang="ru-RU" sz="3200" b="1" dirty="0"/>
              <a:t> (1890 —1960)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2523528"/>
            <a:ext cx="3133811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Розалия </a:t>
            </a:r>
            <a:r>
              <a:rPr lang="ru-RU" sz="3600" i="1" dirty="0" err="1" smtClean="0">
                <a:solidFill>
                  <a:schemeClr val="tx1"/>
                </a:solidFill>
              </a:rPr>
              <a:t>Исидоровна</a:t>
            </a:r>
            <a:r>
              <a:rPr lang="ru-RU" sz="3600" i="1" dirty="0" smtClean="0">
                <a:solidFill>
                  <a:schemeClr val="tx1"/>
                </a:solidFill>
              </a:rPr>
              <a:t> и Леонид Осипович – родители Б. Пастернака</a:t>
            </a:r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09" y="2091046"/>
            <a:ext cx="6426712" cy="41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рахманинов за роял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79" y="312102"/>
            <a:ext cx="6657975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984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пастернак за роял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79" y="865632"/>
            <a:ext cx="8022336" cy="458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Марбурский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648619"/>
            <a:ext cx="4699000" cy="3524250"/>
          </a:xfrm>
        </p:spPr>
      </p:pic>
    </p:spTree>
    <p:extLst>
      <p:ext uri="{BB962C8B-B14F-4D97-AF65-F5344CB8AC3E}">
        <p14:creationId xmlns:p14="http://schemas.microsoft.com/office/powerpoint/2010/main" val="324514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err="1" smtClean="0">
                <a:solidFill>
                  <a:schemeClr val="tx1"/>
                </a:solidFill>
              </a:rPr>
              <a:t>Ида</a:t>
            </a:r>
            <a:r>
              <a:rPr lang="ru-RU" i="1" dirty="0" smtClean="0">
                <a:solidFill>
                  <a:schemeClr val="tx1"/>
                </a:solidFill>
              </a:rPr>
              <a:t> Давыдовна Высоцкая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5826600" y="1828824"/>
            <a:ext cx="4900040" cy="45700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Я вздрагивал. Я загорался и гас.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Я трясся. Я сделал сейчас предложенье,-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Но поздно, я сдрейфил, и вот мне - отказ.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Как жаль ее слез! Я святого </a:t>
            </a:r>
            <a:r>
              <a:rPr lang="ru-RU" sz="1200" i="1" dirty="0" err="1">
                <a:solidFill>
                  <a:schemeClr val="tx1"/>
                </a:solidFill>
              </a:rPr>
              <a:t>блаженней</a:t>
            </a:r>
            <a:r>
              <a:rPr lang="ru-RU" sz="1200" i="1" dirty="0" smtClean="0">
                <a:solidFill>
                  <a:schemeClr val="tx1"/>
                </a:solidFill>
              </a:rPr>
              <a:t>.</a:t>
            </a:r>
            <a:endParaRPr lang="ru-RU" sz="1200" i="1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Я вышел на площадь. Я мог быть сочтен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Вторично родившимся. Каждая малость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Жила и, не ставя меня ни во что,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B прощальном </a:t>
            </a:r>
            <a:r>
              <a:rPr lang="ru-RU" sz="1200" i="1" dirty="0" err="1">
                <a:solidFill>
                  <a:schemeClr val="tx1"/>
                </a:solidFill>
              </a:rPr>
              <a:t>значеньи</a:t>
            </a:r>
            <a:r>
              <a:rPr lang="ru-RU" sz="1200" i="1" dirty="0">
                <a:solidFill>
                  <a:schemeClr val="tx1"/>
                </a:solidFill>
              </a:rPr>
              <a:t> своем подымалась</a:t>
            </a:r>
            <a:r>
              <a:rPr lang="ru-RU" sz="1200" i="1" dirty="0" smtClean="0">
                <a:solidFill>
                  <a:schemeClr val="tx1"/>
                </a:solidFill>
              </a:rPr>
              <a:t>.</a:t>
            </a:r>
            <a:endParaRPr lang="ru-RU" sz="1200" i="1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Плитняк раскалялся, и улицы лоб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Был смугл, и на небо глядел исподлобья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Булыжник, и ветер, как лодочник, греб</a:t>
            </a:r>
          </a:p>
          <a:p>
            <a:r>
              <a:rPr lang="ru-RU" sz="1200" i="1" dirty="0">
                <a:solidFill>
                  <a:schemeClr val="tx1"/>
                </a:solidFill>
              </a:rPr>
              <a:t>По лицам. И все это были подобья.</a:t>
            </a:r>
          </a:p>
          <a:p>
            <a:r>
              <a:rPr lang="ru-RU" sz="1600" i="1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11" name="Анатолий Герасименко - Марбург ( Борис Пастенак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4272" y="5661248"/>
            <a:ext cx="609600" cy="609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73" y="2059311"/>
            <a:ext cx="3584759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7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0848" y="237835"/>
            <a:ext cx="10058400" cy="1450757"/>
          </a:xfrm>
        </p:spPr>
        <p:txBody>
          <a:bodyPr/>
          <a:lstStyle/>
          <a:p>
            <a:r>
              <a:rPr lang="ru-RU" sz="3000" i="1" dirty="0" smtClean="0">
                <a:solidFill>
                  <a:schemeClr val="tx1"/>
                </a:solidFill>
              </a:rPr>
              <a:t>1913 г</a:t>
            </a:r>
            <a:r>
              <a:rPr lang="ru-RU" sz="3000" i="1" dirty="0">
                <a:solidFill>
                  <a:schemeClr val="tx1"/>
                </a:solidFill>
              </a:rPr>
              <a:t>. Первая публикация стихов в коллективном сборнике группы «Лирика»</a:t>
            </a:r>
            <a:r>
              <a:rPr lang="ru-RU" i="1" dirty="0">
                <a:solidFill>
                  <a:schemeClr val="tx1"/>
                </a:solidFill>
              </a:rPr>
              <a:t/>
            </a:r>
            <a:br>
              <a:rPr lang="ru-RU" i="1" dirty="0">
                <a:solidFill>
                  <a:schemeClr val="tx1"/>
                </a:solidFill>
              </a:rPr>
            </a:br>
            <a:endParaRPr lang="cs-CZ" sz="3000" i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036320" y="1990344"/>
            <a:ext cx="3657600" cy="3950208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tx1"/>
                </a:solidFill>
              </a:rPr>
              <a:t>«Февраль»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tx1"/>
                </a:solidFill>
              </a:rPr>
              <a:t>«Сегодня мы исполним грусть его»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tx1"/>
                </a:solidFill>
              </a:rPr>
              <a:t>«Сумерки»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tx1"/>
                </a:solidFill>
              </a:rPr>
              <a:t>«Я в мысль глухую о себе»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tx1"/>
                </a:solidFill>
              </a:rPr>
              <a:t>«Как бронзовой золой </a:t>
            </a:r>
            <a:r>
              <a:rPr lang="ru-RU" i="1" dirty="0" err="1" smtClean="0">
                <a:solidFill>
                  <a:schemeClr val="tx1"/>
                </a:solidFill>
              </a:rPr>
              <a:t>жаровень</a:t>
            </a:r>
            <a:r>
              <a:rPr lang="ru-RU" i="1" dirty="0" smtClean="0">
                <a:solidFill>
                  <a:schemeClr val="tx1"/>
                </a:solidFill>
              </a:rPr>
              <a:t>»</a:t>
            </a:r>
            <a:endParaRPr lang="ru-RU" i="1" dirty="0">
              <a:solidFill>
                <a:schemeClr val="tx1"/>
              </a:solidFill>
            </a:endParaRPr>
          </a:p>
          <a:p>
            <a:endParaRPr lang="cs-CZ" i="1" dirty="0">
              <a:solidFill>
                <a:schemeClr val="tx1"/>
              </a:solidFill>
            </a:endParaRPr>
          </a:p>
        </p:txBody>
      </p:sp>
      <p:pic>
        <p:nvPicPr>
          <p:cNvPr id="5" name="Б. Л. Пастернак - Февраль. Достать чернил и плакать!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3944" y="211880"/>
            <a:ext cx="609600" cy="6096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590360" y="2478024"/>
            <a:ext cx="3096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Где, как обугленные груши,</a:t>
            </a:r>
          </a:p>
          <a:p>
            <a:r>
              <a:rPr lang="ru-RU" sz="1600" dirty="0"/>
              <a:t>С деревьев тысячи грачей</a:t>
            </a:r>
          </a:p>
          <a:p>
            <a:r>
              <a:rPr lang="ru-RU" sz="1600" dirty="0"/>
              <a:t>Сорвутся в лужи и обрушат</a:t>
            </a:r>
          </a:p>
          <a:p>
            <a:r>
              <a:rPr lang="ru-RU" sz="1600" dirty="0"/>
              <a:t>Сухую грусть на дно очей.</a:t>
            </a:r>
          </a:p>
          <a:p>
            <a:endParaRPr lang="ru-RU" sz="1600" dirty="0"/>
          </a:p>
          <a:p>
            <a:r>
              <a:rPr lang="ru-RU" sz="1600" dirty="0"/>
              <a:t>Под ней проталины чернеют,</a:t>
            </a:r>
          </a:p>
          <a:p>
            <a:r>
              <a:rPr lang="ru-RU" sz="1600" dirty="0"/>
              <a:t>И ветер криками изрыт,</a:t>
            </a:r>
          </a:p>
          <a:p>
            <a:r>
              <a:rPr lang="ru-RU" sz="1600" dirty="0"/>
              <a:t>И чем </a:t>
            </a:r>
            <a:r>
              <a:rPr lang="ru-RU" sz="1600" dirty="0" err="1"/>
              <a:t>случайней</a:t>
            </a:r>
            <a:r>
              <a:rPr lang="ru-RU" sz="1600" dirty="0"/>
              <a:t>, тем вернее</a:t>
            </a:r>
          </a:p>
          <a:p>
            <a:r>
              <a:rPr lang="ru-RU" sz="1600" dirty="0"/>
              <a:t>Слагаются стихи навзрыд.</a:t>
            </a:r>
          </a:p>
        </p:txBody>
      </p:sp>
      <p:sp>
        <p:nvSpPr>
          <p:cNvPr id="8" name="Obdélník 7"/>
          <p:cNvSpPr/>
          <p:nvPr/>
        </p:nvSpPr>
        <p:spPr>
          <a:xfrm>
            <a:off x="5266943" y="247802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Достать чернил и плакать!</a:t>
            </a:r>
          </a:p>
          <a:p>
            <a:r>
              <a:rPr lang="ru-RU" sz="1600" dirty="0"/>
              <a:t>Писать о феврале навзрыд,</a:t>
            </a:r>
          </a:p>
          <a:p>
            <a:r>
              <a:rPr lang="ru-RU" sz="1600" dirty="0"/>
              <a:t>Пока грохочущая слякоть</a:t>
            </a:r>
          </a:p>
          <a:p>
            <a:r>
              <a:rPr lang="ru-RU" sz="1600" dirty="0"/>
              <a:t>Весною черною горит.</a:t>
            </a:r>
          </a:p>
          <a:p>
            <a:endParaRPr lang="ru-RU" sz="1600" dirty="0"/>
          </a:p>
          <a:p>
            <a:r>
              <a:rPr lang="ru-RU" sz="1600" dirty="0"/>
              <a:t>Достать пролетку. За шесть гривен,</a:t>
            </a:r>
          </a:p>
          <a:p>
            <a:r>
              <a:rPr lang="ru-RU" sz="1600" dirty="0"/>
              <a:t>Чрез благовест, чрез клик колес,</a:t>
            </a:r>
          </a:p>
          <a:p>
            <a:r>
              <a:rPr lang="ru-RU" sz="1600" dirty="0"/>
              <a:t>Перенестись туда, где ливень</a:t>
            </a:r>
          </a:p>
          <a:p>
            <a:r>
              <a:rPr lang="ru-RU" sz="1600" dirty="0"/>
              <a:t>Еще шумней чернил и слез.</a:t>
            </a:r>
          </a:p>
        </p:txBody>
      </p:sp>
      <p:sp>
        <p:nvSpPr>
          <p:cNvPr id="9" name="Obdélník 8"/>
          <p:cNvSpPr/>
          <p:nvPr/>
        </p:nvSpPr>
        <p:spPr>
          <a:xfrm>
            <a:off x="7800219" y="1898642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424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Первая книга </a:t>
            </a:r>
            <a:r>
              <a:rPr lang="cs-CZ" dirty="0" smtClean="0"/>
              <a:t>„</a:t>
            </a:r>
            <a:r>
              <a:rPr lang="ru-RU" dirty="0" smtClean="0"/>
              <a:t>Близнец в тучах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71" y="1962693"/>
            <a:ext cx="2912192" cy="37851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201" y="1962693"/>
            <a:ext cx="2835332" cy="378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5875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</TotalTime>
  <Words>547</Words>
  <Application>Microsoft Office PowerPoint</Application>
  <PresentationFormat>Vlastní</PresentationFormat>
  <Paragraphs>84</Paragraphs>
  <Slides>17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Retrospektiva</vt:lpstr>
      <vt:lpstr>Борис Пастернак</vt:lpstr>
      <vt:lpstr>Prezentace aplikace PowerPoint</vt:lpstr>
      <vt:lpstr>Розалия Исидоровна и Леонид Осипович – родители Б. Пастернака</vt:lpstr>
      <vt:lpstr>Prezentace aplikace PowerPoint</vt:lpstr>
      <vt:lpstr>Prezentace aplikace PowerPoint</vt:lpstr>
      <vt:lpstr>Марбурский университет</vt:lpstr>
      <vt:lpstr>Ида Давыдовна Высоцкая</vt:lpstr>
      <vt:lpstr>1913 г. Первая публикация стихов в коллективном сборнике группы «Лирика» </vt:lpstr>
      <vt:lpstr>Первая книга „Близнец в тучах“</vt:lpstr>
      <vt:lpstr> </vt:lpstr>
      <vt:lpstr>Евгения Лурье,  Борис Пастернак и Евгений Пастернак</vt:lpstr>
      <vt:lpstr>Творчество в 20-е годы</vt:lpstr>
      <vt:lpstr>Prezentace aplikace PowerPoint</vt:lpstr>
      <vt:lpstr>Творчество в 30-е годы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Борис Пастернак</dc:title>
  <dc:creator>JANA</dc:creator>
  <cp:lastModifiedBy>Malenova</cp:lastModifiedBy>
  <cp:revision>8</cp:revision>
  <dcterms:created xsi:type="dcterms:W3CDTF">2016-10-23T15:31:19Z</dcterms:created>
  <dcterms:modified xsi:type="dcterms:W3CDTF">2018-09-19T10:54:37Z</dcterms:modified>
</cp:coreProperties>
</file>