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t>10/31/2016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dirty="0"/>
              <a:t>10/31/2016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dirty="0"/>
              <a:t>10/31/2016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dirty="0"/>
              <a:t>10/31/2016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dirty="0"/>
              <a:t>10/31/2016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dirty="0"/>
              <a:t>10/31/2016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dirty="0"/>
              <a:t>10/31/2016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dirty="0"/>
              <a:t>10/31/2016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dirty="0"/>
              <a:t>10/31/2016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dirty="0"/>
              <a:t>10/31/2016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dirty="0"/>
              <a:t>10/31/2016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t>10/31/2016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rLUg52rGDe0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Сергей </a:t>
            </a:r>
            <a:r>
              <a:rPr lang="ru-RU" b="1" dirty="0">
                <a:solidFill>
                  <a:schemeClr val="tx1"/>
                </a:solidFill>
              </a:rPr>
              <a:t>Александрович </a:t>
            </a:r>
            <a:r>
              <a:rPr lang="ru-RU" b="1" dirty="0" smtClean="0">
                <a:solidFill>
                  <a:schemeClr val="tx1"/>
                </a:solidFill>
              </a:rPr>
              <a:t>ЕСЕНИН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/>
              <a:t>(1895-1925)</a:t>
            </a:r>
            <a:endParaRPr lang="cs-CZ" sz="4800" b="1" dirty="0"/>
          </a:p>
        </p:txBody>
      </p:sp>
    </p:spTree>
    <p:extLst>
      <p:ext uri="{BB962C8B-B14F-4D97-AF65-F5344CB8AC3E}">
        <p14:creationId xmlns:p14="http://schemas.microsoft.com/office/powerpoint/2010/main" val="255691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1924 - 1925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2328334"/>
            <a:ext cx="10058400" cy="4897966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chemeClr val="tx1"/>
                </a:solidFill>
              </a:rPr>
              <a:t>Цикл </a:t>
            </a:r>
            <a:r>
              <a:rPr lang="cs-CZ" sz="2400" b="1" dirty="0" smtClean="0">
                <a:solidFill>
                  <a:schemeClr val="tx1"/>
                </a:solidFill>
              </a:rPr>
              <a:t>„</a:t>
            </a:r>
            <a:r>
              <a:rPr lang="ru-RU" sz="2400" b="1" dirty="0" smtClean="0">
                <a:solidFill>
                  <a:schemeClr val="tx1"/>
                </a:solidFill>
              </a:rPr>
              <a:t>Персидские мотивы</a:t>
            </a:r>
            <a:r>
              <a:rPr lang="cs-CZ" sz="2400" b="1" dirty="0" smtClean="0">
                <a:solidFill>
                  <a:schemeClr val="tx1"/>
                </a:solidFill>
              </a:rPr>
              <a:t>“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sz="2400" b="1" dirty="0" smtClean="0">
                <a:solidFill>
                  <a:schemeClr val="tx1"/>
                </a:solidFill>
              </a:rPr>
              <a:t>„</a:t>
            </a:r>
            <a:r>
              <a:rPr lang="ru-RU" sz="2400" b="1" dirty="0" smtClean="0">
                <a:solidFill>
                  <a:schemeClr val="tx1"/>
                </a:solidFill>
              </a:rPr>
              <a:t>Баллада о 26</a:t>
            </a:r>
            <a:r>
              <a:rPr lang="cs-CZ" sz="2400" b="1" dirty="0" smtClean="0">
                <a:solidFill>
                  <a:schemeClr val="tx1"/>
                </a:solidFill>
              </a:rPr>
              <a:t>“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chemeClr val="tx1"/>
                </a:solidFill>
              </a:rPr>
              <a:t>Цикла </a:t>
            </a:r>
            <a:r>
              <a:rPr lang="cs-CZ" sz="2400" b="1" dirty="0" smtClean="0">
                <a:solidFill>
                  <a:schemeClr val="tx1"/>
                </a:solidFill>
              </a:rPr>
              <a:t>„</a:t>
            </a:r>
            <a:r>
              <a:rPr lang="ru-RU" sz="2400" b="1" dirty="0" smtClean="0">
                <a:solidFill>
                  <a:schemeClr val="tx1"/>
                </a:solidFill>
              </a:rPr>
              <a:t>Москва кабацкая</a:t>
            </a:r>
            <a:r>
              <a:rPr lang="cs-CZ" sz="2400" b="1" dirty="0" smtClean="0">
                <a:solidFill>
                  <a:schemeClr val="tx1"/>
                </a:solidFill>
              </a:rPr>
              <a:t>“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chemeClr val="tx1"/>
                </a:solidFill>
              </a:rPr>
              <a:t>Поэма </a:t>
            </a:r>
            <a:r>
              <a:rPr lang="cs-CZ" sz="2400" b="1" dirty="0" smtClean="0">
                <a:solidFill>
                  <a:schemeClr val="tx1"/>
                </a:solidFill>
              </a:rPr>
              <a:t>„</a:t>
            </a:r>
            <a:r>
              <a:rPr lang="ru-RU" sz="2400" b="1" dirty="0" smtClean="0">
                <a:solidFill>
                  <a:schemeClr val="tx1"/>
                </a:solidFill>
              </a:rPr>
              <a:t>Чёрный человек</a:t>
            </a:r>
            <a:r>
              <a:rPr lang="cs-CZ" sz="2400" b="1" dirty="0" smtClean="0">
                <a:solidFill>
                  <a:schemeClr val="tx1"/>
                </a:solidFill>
              </a:rPr>
              <a:t>“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2400" b="1" dirty="0" smtClean="0">
              <a:solidFill>
                <a:schemeClr val="tx1"/>
              </a:solidFill>
            </a:endParaRPr>
          </a:p>
          <a:p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359396" y="2506794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000" i="1" dirty="0" smtClean="0">
                <a:hlinkClick r:id="rId2"/>
              </a:rPr>
              <a:t>„</a:t>
            </a:r>
            <a:r>
              <a:rPr lang="ru-RU" sz="2000" i="1" dirty="0" smtClean="0">
                <a:hlinkClick r:id="rId2"/>
              </a:rPr>
              <a:t>Мне </a:t>
            </a:r>
            <a:r>
              <a:rPr lang="ru-RU" sz="2000" i="1" dirty="0">
                <a:hlinkClick r:id="rId2"/>
              </a:rPr>
              <a:t>осталась одна забава:</a:t>
            </a:r>
          </a:p>
          <a:p>
            <a:r>
              <a:rPr lang="ru-RU" sz="2000" i="1" dirty="0">
                <a:hlinkClick r:id="rId2"/>
              </a:rPr>
              <a:t>Пальцы в рот — и веселый свист.</a:t>
            </a:r>
          </a:p>
          <a:p>
            <a:r>
              <a:rPr lang="ru-RU" sz="2000" i="1" dirty="0">
                <a:hlinkClick r:id="rId2"/>
              </a:rPr>
              <a:t>Прокатилась дурная слава,</a:t>
            </a:r>
          </a:p>
          <a:p>
            <a:r>
              <a:rPr lang="ru-RU" sz="2000" i="1" dirty="0">
                <a:hlinkClick r:id="rId2"/>
              </a:rPr>
              <a:t>Что </a:t>
            </a:r>
            <a:r>
              <a:rPr lang="ru-RU" sz="2000" i="1" dirty="0" err="1">
                <a:hlinkClick r:id="rId2"/>
              </a:rPr>
              <a:t>похабник</a:t>
            </a:r>
            <a:r>
              <a:rPr lang="ru-RU" sz="2000" i="1" dirty="0">
                <a:hlinkClick r:id="rId2"/>
              </a:rPr>
              <a:t> я и скандалист.</a:t>
            </a:r>
          </a:p>
          <a:p>
            <a:endParaRPr lang="ru-RU" sz="2000" i="1" dirty="0">
              <a:hlinkClick r:id="rId2"/>
            </a:endParaRPr>
          </a:p>
          <a:p>
            <a:r>
              <a:rPr lang="ru-RU" sz="2000" i="1" dirty="0">
                <a:hlinkClick r:id="rId2"/>
              </a:rPr>
              <a:t>Ах! какая смешная потеря!</a:t>
            </a:r>
          </a:p>
          <a:p>
            <a:r>
              <a:rPr lang="ru-RU" sz="2000" i="1" dirty="0">
                <a:hlinkClick r:id="rId2"/>
              </a:rPr>
              <a:t>Много в жизни смешных потерь.</a:t>
            </a:r>
          </a:p>
          <a:p>
            <a:r>
              <a:rPr lang="ru-RU" sz="2000" i="1" dirty="0">
                <a:hlinkClick r:id="rId2"/>
              </a:rPr>
              <a:t>Стыдно мне, что я в бога верил.</a:t>
            </a:r>
          </a:p>
          <a:p>
            <a:r>
              <a:rPr lang="ru-RU" sz="2000" i="1" dirty="0">
                <a:hlinkClick r:id="rId2"/>
              </a:rPr>
              <a:t>Горько мне, что не верю </a:t>
            </a:r>
            <a:r>
              <a:rPr lang="ru-RU" sz="2000" i="1" dirty="0" smtClean="0">
                <a:hlinkClick r:id="rId2"/>
              </a:rPr>
              <a:t>теперь…</a:t>
            </a:r>
            <a:r>
              <a:rPr lang="cs-CZ" sz="2000" i="1" dirty="0" smtClean="0">
                <a:hlinkClick r:id="rId2"/>
              </a:rPr>
              <a:t>“</a:t>
            </a:r>
            <a:endParaRPr lang="cs-CZ" sz="2000" i="1" dirty="0"/>
          </a:p>
        </p:txBody>
      </p:sp>
    </p:spTree>
    <p:extLst>
      <p:ext uri="{BB962C8B-B14F-4D97-AF65-F5344CB8AC3E}">
        <p14:creationId xmlns:p14="http://schemas.microsoft.com/office/powerpoint/2010/main" val="173043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/>
              <a:t>Основные </a:t>
            </a:r>
            <a:r>
              <a:rPr lang="ru-RU" sz="3600" b="1" dirty="0" smtClean="0"/>
              <a:t>мотивы творчества :</a:t>
            </a: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 smtClean="0"/>
              <a:t>(</a:t>
            </a:r>
            <a:r>
              <a:rPr lang="cs-CZ" sz="3600" b="1" dirty="0"/>
              <a:t>1924 - 1925</a:t>
            </a:r>
            <a:r>
              <a:rPr lang="ru-RU" sz="3600" b="1" dirty="0" smtClean="0"/>
              <a:t>)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2174918"/>
            <a:ext cx="10058400" cy="4023360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	- </a:t>
            </a:r>
            <a:r>
              <a:rPr lang="ru-RU" sz="3200" b="1" dirty="0"/>
              <a:t>одиночество,</a:t>
            </a:r>
          </a:p>
          <a:p>
            <a:pPr marL="0" indent="0">
              <a:buNone/>
            </a:pPr>
            <a:r>
              <a:rPr lang="ru-RU" sz="3200" b="1" dirty="0"/>
              <a:t>	- тоска,</a:t>
            </a:r>
          </a:p>
          <a:p>
            <a:pPr marL="0" indent="0">
              <a:buNone/>
            </a:pPr>
            <a:r>
              <a:rPr lang="ru-RU" sz="3200" b="1" dirty="0"/>
              <a:t>	- обречённость,</a:t>
            </a:r>
          </a:p>
          <a:p>
            <a:pPr marL="0" indent="0">
              <a:buNone/>
            </a:pPr>
            <a:r>
              <a:rPr lang="ru-RU" sz="3200" b="1" dirty="0"/>
              <a:t>	- переосмысление </a:t>
            </a:r>
            <a:r>
              <a:rPr lang="ru-RU" sz="3200" b="1" dirty="0" smtClean="0"/>
              <a:t>прошлого,</a:t>
            </a:r>
          </a:p>
          <a:p>
            <a:pPr marL="0" indent="0">
              <a:buNone/>
            </a:pPr>
            <a:r>
              <a:rPr lang="ru-RU" sz="3200" b="1" dirty="0"/>
              <a:t>	</a:t>
            </a:r>
            <a:r>
              <a:rPr lang="ru-RU" sz="3200" b="1" dirty="0" smtClean="0"/>
              <a:t>- подведение итогов.</a:t>
            </a:r>
            <a:endParaRPr lang="ru-RU" sz="32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223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произведения (</a:t>
            </a:r>
            <a:r>
              <a:rPr lang="cs-CZ" dirty="0"/>
              <a:t>1924 - 1925</a:t>
            </a:r>
            <a:r>
              <a:rPr lang="ru-RU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endParaRPr lang="ru-RU" dirty="0" smtClean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cs-CZ" sz="2400" dirty="0" smtClean="0">
                <a:solidFill>
                  <a:schemeClr val="tx1"/>
                </a:solidFill>
              </a:rPr>
              <a:t>„</a:t>
            </a:r>
            <a:r>
              <a:rPr lang="ru-RU" sz="2400" dirty="0" smtClean="0">
                <a:solidFill>
                  <a:schemeClr val="tx1"/>
                </a:solidFill>
              </a:rPr>
              <a:t>Отговорила роща золотая…</a:t>
            </a:r>
            <a:r>
              <a:rPr lang="cs-CZ" sz="2400" dirty="0" smtClean="0">
                <a:solidFill>
                  <a:schemeClr val="tx1"/>
                </a:solidFill>
              </a:rPr>
              <a:t>“</a:t>
            </a:r>
            <a:endParaRPr lang="ru-RU" sz="2400" dirty="0" smtClean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cs-CZ" sz="2400" dirty="0" smtClean="0">
                <a:solidFill>
                  <a:schemeClr val="tx1"/>
                </a:solidFill>
              </a:rPr>
              <a:t>„</a:t>
            </a:r>
            <a:r>
              <a:rPr lang="ru-RU" sz="2400" dirty="0" smtClean="0">
                <a:solidFill>
                  <a:schemeClr val="tx1"/>
                </a:solidFill>
              </a:rPr>
              <a:t>Письмо к матери</a:t>
            </a:r>
            <a:r>
              <a:rPr lang="cs-CZ" sz="2400" dirty="0" smtClean="0">
                <a:solidFill>
                  <a:schemeClr val="tx1"/>
                </a:solidFill>
              </a:rPr>
              <a:t>“</a:t>
            </a:r>
            <a:endParaRPr lang="ru-RU" sz="2400" dirty="0" smtClean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cs-CZ" sz="2400" dirty="0" smtClean="0">
                <a:solidFill>
                  <a:schemeClr val="tx1"/>
                </a:solidFill>
              </a:rPr>
              <a:t>„</a:t>
            </a:r>
            <a:r>
              <a:rPr lang="ru-RU" sz="2400" dirty="0" smtClean="0">
                <a:solidFill>
                  <a:schemeClr val="tx1"/>
                </a:solidFill>
              </a:rPr>
              <a:t>Письмо к женщине</a:t>
            </a:r>
            <a:r>
              <a:rPr lang="cs-CZ" sz="2400" dirty="0" smtClean="0">
                <a:solidFill>
                  <a:schemeClr val="tx1"/>
                </a:solidFill>
              </a:rPr>
              <a:t>“</a:t>
            </a:r>
            <a:endParaRPr lang="ru-RU" sz="2400" dirty="0" smtClean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cs-CZ" sz="2400" dirty="0" smtClean="0">
                <a:solidFill>
                  <a:schemeClr val="tx1"/>
                </a:solidFill>
              </a:rPr>
              <a:t>„</a:t>
            </a:r>
            <a:r>
              <a:rPr lang="ru-RU" sz="2400" dirty="0" smtClean="0">
                <a:solidFill>
                  <a:schemeClr val="tx1"/>
                </a:solidFill>
              </a:rPr>
              <a:t>Цветы мне говорят </a:t>
            </a:r>
            <a:r>
              <a:rPr lang="ru-RU" sz="2400" i="1" dirty="0" smtClean="0">
                <a:solidFill>
                  <a:schemeClr val="tx1"/>
                </a:solidFill>
              </a:rPr>
              <a:t>Прощай</a:t>
            </a:r>
            <a:r>
              <a:rPr lang="cs-CZ" sz="2400" dirty="0" smtClean="0">
                <a:solidFill>
                  <a:schemeClr val="tx1"/>
                </a:solidFill>
              </a:rPr>
              <a:t>“</a:t>
            </a:r>
            <a:endParaRPr lang="cs-CZ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68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англете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335" y="1210056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12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Детство и юность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Родился в с. Константиново (</a:t>
            </a:r>
            <a:r>
              <a:rPr lang="ru-RU" dirty="0">
                <a:solidFill>
                  <a:schemeClr val="tx1"/>
                </a:solidFill>
              </a:rPr>
              <a:t>Р</a:t>
            </a:r>
            <a:r>
              <a:rPr lang="ru-RU" dirty="0" smtClean="0">
                <a:solidFill>
                  <a:schemeClr val="tx1"/>
                </a:solidFill>
              </a:rPr>
              <a:t>язанская губерния)</a:t>
            </a: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tx1"/>
                </a:solidFill>
              </a:rPr>
              <a:t>Духовная литература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tx1"/>
                </a:solidFill>
              </a:rPr>
              <a:t>Народная поэзия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7" name="Picture 2" descr="Výsledek obrázku pro дом есенина константинов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873" y="2672462"/>
            <a:ext cx="4801807" cy="319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36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Дореволюционное творчество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cs-CZ" sz="2800" dirty="0" smtClean="0">
                <a:solidFill>
                  <a:schemeClr val="tx1"/>
                </a:solidFill>
              </a:rPr>
              <a:t>1914 – </a:t>
            </a:r>
            <a:r>
              <a:rPr lang="ru-RU" sz="2800" dirty="0" smtClean="0">
                <a:solidFill>
                  <a:schemeClr val="tx1"/>
                </a:solidFill>
              </a:rPr>
              <a:t>первые публикации в московских журналах</a:t>
            </a:r>
            <a:endParaRPr lang="ru-RU" sz="280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cs-CZ" sz="2800" dirty="0" smtClean="0">
                <a:solidFill>
                  <a:schemeClr val="tx1"/>
                </a:solidFill>
              </a:rPr>
              <a:t>1915 – </a:t>
            </a:r>
            <a:r>
              <a:rPr lang="ru-RU" sz="2800" dirty="0" smtClean="0">
                <a:solidFill>
                  <a:schemeClr val="tx1"/>
                </a:solidFill>
              </a:rPr>
              <a:t>знакомство с А. Блоком, С. Городецким, Н. Клюевым</a:t>
            </a:r>
            <a:endParaRPr lang="cs-CZ" sz="2800" dirty="0" smtClean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cs-CZ" sz="2800" dirty="0" smtClean="0">
                <a:solidFill>
                  <a:schemeClr val="tx1"/>
                </a:solidFill>
              </a:rPr>
              <a:t>1916</a:t>
            </a:r>
            <a:r>
              <a:rPr lang="ru-RU" sz="2800" dirty="0" smtClean="0">
                <a:solidFill>
                  <a:schemeClr val="tx1"/>
                </a:solidFill>
              </a:rPr>
              <a:t> – первый сборник </a:t>
            </a:r>
            <a:r>
              <a:rPr lang="cs-CZ" sz="2800" dirty="0" smtClean="0">
                <a:solidFill>
                  <a:schemeClr val="tx1"/>
                </a:solidFill>
              </a:rPr>
              <a:t>„</a:t>
            </a:r>
            <a:r>
              <a:rPr lang="ru-RU" sz="2800" dirty="0" smtClean="0">
                <a:solidFill>
                  <a:schemeClr val="tx1"/>
                </a:solidFill>
              </a:rPr>
              <a:t>Радуница</a:t>
            </a:r>
            <a:r>
              <a:rPr lang="cs-CZ" sz="2800" dirty="0" smtClean="0">
                <a:solidFill>
                  <a:schemeClr val="tx1"/>
                </a:solidFill>
              </a:rPr>
              <a:t>“</a:t>
            </a:r>
            <a:endParaRPr lang="ru-RU" sz="2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300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Знакомство с Александром Блоком</a:t>
            </a:r>
            <a:endParaRPr lang="cs-CZ" dirty="0"/>
          </a:p>
        </p:txBody>
      </p:sp>
      <p:pic>
        <p:nvPicPr>
          <p:cNvPr id="4" name="Blok + Eseni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7938" y="1846263"/>
            <a:ext cx="7156450" cy="4022725"/>
          </a:xfrm>
        </p:spPr>
      </p:pic>
    </p:spTree>
    <p:extLst>
      <p:ext uri="{BB962C8B-B14F-4D97-AF65-F5344CB8AC3E}">
        <p14:creationId xmlns:p14="http://schemas.microsoft.com/office/powerpoint/2010/main" val="275770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Основные темы и образы поэзии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</a:rPr>
              <a:t>Родина </a:t>
            </a:r>
            <a:r>
              <a:rPr lang="ru-RU" sz="2800" i="1" dirty="0">
                <a:solidFill>
                  <a:schemeClr val="tx1"/>
                </a:solidFill>
              </a:rPr>
              <a:t>– центральный образ на всех этапах </a:t>
            </a:r>
            <a:r>
              <a:rPr lang="ru-RU" sz="2800" i="1" dirty="0" smtClean="0">
                <a:solidFill>
                  <a:schemeClr val="tx1"/>
                </a:solidFill>
              </a:rPr>
              <a:t>творчества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</a:rPr>
              <a:t>Природа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</a:rPr>
              <a:t>Деревня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</a:rPr>
              <a:t>Любовь</a:t>
            </a:r>
            <a:endParaRPr lang="cs-CZ" sz="2800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405" y="2753332"/>
            <a:ext cx="4486275" cy="3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7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Петербург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2624" y="1967654"/>
            <a:ext cx="10058400" cy="4023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tx1"/>
                </a:solidFill>
              </a:rPr>
              <a:t>Служба в царской армии</a:t>
            </a:r>
            <a:r>
              <a:rPr lang="cs-CZ" sz="2800" dirty="0" smtClean="0">
                <a:solidFill>
                  <a:schemeClr val="tx1"/>
                </a:solidFill>
              </a:rPr>
              <a:t>, </a:t>
            </a:r>
            <a:r>
              <a:rPr lang="ru-RU" sz="2800" dirty="0" smtClean="0">
                <a:solidFill>
                  <a:schemeClr val="tx1"/>
                </a:solidFill>
              </a:rPr>
              <a:t>знакомство с царской семьёй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tx1"/>
                </a:solidFill>
              </a:rPr>
              <a:t>Поэмы </a:t>
            </a:r>
            <a:r>
              <a:rPr lang="cs-CZ" sz="2800" dirty="0">
                <a:solidFill>
                  <a:schemeClr val="tx1"/>
                </a:solidFill>
              </a:rPr>
              <a:t>«</a:t>
            </a:r>
            <a:r>
              <a:rPr lang="cs-CZ" sz="2800" dirty="0" err="1">
                <a:solidFill>
                  <a:schemeClr val="tx1"/>
                </a:solidFill>
              </a:rPr>
              <a:t>Преображение</a:t>
            </a:r>
            <a:r>
              <a:rPr lang="cs-CZ" sz="2800" dirty="0">
                <a:solidFill>
                  <a:schemeClr val="tx1"/>
                </a:solidFill>
              </a:rPr>
              <a:t>», «</a:t>
            </a:r>
            <a:r>
              <a:rPr lang="cs-CZ" sz="2800" dirty="0" err="1">
                <a:solidFill>
                  <a:schemeClr val="tx1"/>
                </a:solidFill>
              </a:rPr>
              <a:t>Октоих</a:t>
            </a:r>
            <a:r>
              <a:rPr lang="cs-CZ" sz="2800" dirty="0">
                <a:solidFill>
                  <a:schemeClr val="tx1"/>
                </a:solidFill>
              </a:rPr>
              <a:t>», «</a:t>
            </a:r>
            <a:r>
              <a:rPr lang="cs-CZ" sz="2800" dirty="0" err="1">
                <a:solidFill>
                  <a:schemeClr val="tx1"/>
                </a:solidFill>
              </a:rPr>
              <a:t>Инония</a:t>
            </a:r>
            <a:r>
              <a:rPr lang="cs-CZ" dirty="0" smtClean="0">
                <a:solidFill>
                  <a:schemeClr val="tx1"/>
                </a:solidFill>
              </a:rPr>
              <a:t>»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583" y="3194304"/>
            <a:ext cx="4423097" cy="297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С. Есенин и революция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9872" y="2020042"/>
            <a:ext cx="10058400" cy="4185686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</a:rPr>
              <a:t>Принял революцию с надеждой на перемены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</a:rPr>
              <a:t>Описывает противостояние города и деревни –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cs-CZ" sz="2400" i="1" dirty="0" smtClean="0">
                <a:solidFill>
                  <a:schemeClr val="tx1"/>
                </a:solidFill>
              </a:rPr>
              <a:t>„</a:t>
            </a:r>
            <a:r>
              <a:rPr lang="ru-RU" sz="2400" i="1" dirty="0" smtClean="0">
                <a:solidFill>
                  <a:schemeClr val="tx1"/>
                </a:solidFill>
              </a:rPr>
              <a:t>Конь стальной победил коня живого…</a:t>
            </a:r>
            <a:r>
              <a:rPr lang="cs-CZ" sz="2400" i="1" dirty="0" smtClean="0">
                <a:solidFill>
                  <a:schemeClr val="tx1"/>
                </a:solidFill>
              </a:rPr>
              <a:t>“</a:t>
            </a:r>
            <a:endParaRPr lang="ru-RU" sz="2400" i="1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</a:rPr>
              <a:t>Духовный кризис, разочарование в революции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400" i="1" dirty="0" smtClean="0">
                <a:solidFill>
                  <a:schemeClr val="tx1"/>
                </a:solidFill>
              </a:rPr>
              <a:t>„</a:t>
            </a:r>
            <a:r>
              <a:rPr lang="ru-RU" sz="2400" i="1" dirty="0" smtClean="0">
                <a:solidFill>
                  <a:schemeClr val="tx1"/>
                </a:solidFill>
              </a:rPr>
              <a:t>Последний поэт деревни</a:t>
            </a:r>
            <a:r>
              <a:rPr lang="cs-CZ" sz="2400" i="1" dirty="0" smtClean="0">
                <a:solidFill>
                  <a:schemeClr val="tx1"/>
                </a:solidFill>
              </a:rPr>
              <a:t>“</a:t>
            </a:r>
            <a:endParaRPr lang="ru-RU" sz="2400" i="1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</a:rPr>
              <a:t>Поэмы </a:t>
            </a:r>
            <a:r>
              <a:rPr lang="cs-CZ" sz="2400" dirty="0" smtClean="0">
                <a:solidFill>
                  <a:schemeClr val="tx1"/>
                </a:solidFill>
              </a:rPr>
              <a:t>„</a:t>
            </a:r>
            <a:r>
              <a:rPr lang="ru-RU" sz="2400" dirty="0" smtClean="0">
                <a:solidFill>
                  <a:schemeClr val="tx1"/>
                </a:solidFill>
              </a:rPr>
              <a:t>Пугачёв</a:t>
            </a:r>
            <a:r>
              <a:rPr lang="cs-CZ" sz="2400" dirty="0" smtClean="0">
                <a:solidFill>
                  <a:schemeClr val="tx1"/>
                </a:solidFill>
              </a:rPr>
              <a:t>“, „</a:t>
            </a:r>
            <a:r>
              <a:rPr lang="ru-RU" sz="2400" dirty="0" smtClean="0">
                <a:solidFill>
                  <a:schemeClr val="tx1"/>
                </a:solidFill>
              </a:rPr>
              <a:t>Исповедь хулигана</a:t>
            </a:r>
            <a:r>
              <a:rPr lang="cs-CZ" sz="2400" dirty="0" smtClean="0">
                <a:solidFill>
                  <a:schemeClr val="tx1"/>
                </a:solidFill>
              </a:rPr>
              <a:t>“</a:t>
            </a:r>
            <a:endParaRPr lang="ru-RU" sz="24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158" y="2020042"/>
            <a:ext cx="4206614" cy="384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9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1921 – 1923 </a:t>
            </a:r>
            <a:r>
              <a:rPr lang="ru-RU" dirty="0" smtClean="0"/>
              <a:t>гг.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tx1"/>
                </a:solidFill>
              </a:rPr>
              <a:t>Знакомство и свадьба с Айседорой Дункан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tx1"/>
                </a:solidFill>
              </a:rPr>
              <a:t>Поездки за границу</a:t>
            </a:r>
            <a:endParaRPr lang="cs-CZ" sz="2800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2560504"/>
            <a:ext cx="5127497" cy="341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„</a:t>
            </a:r>
            <a:r>
              <a:rPr lang="ru-RU" dirty="0" smtClean="0"/>
              <a:t>Вернулся я в родимый дом</a:t>
            </a:r>
            <a:r>
              <a:rPr lang="cs-CZ" dirty="0" smtClean="0"/>
              <a:t>“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</a:rPr>
              <a:t>Произведения о России:</a:t>
            </a:r>
          </a:p>
          <a:p>
            <a:pPr lvl="1">
              <a:lnSpc>
                <a:spcPct val="150000"/>
              </a:lnSpc>
            </a:pPr>
            <a:r>
              <a:rPr lang="cs-CZ" sz="2400" dirty="0" smtClean="0">
                <a:solidFill>
                  <a:schemeClr val="tx1"/>
                </a:solidFill>
              </a:rPr>
              <a:t>„</a:t>
            </a:r>
            <a:r>
              <a:rPr lang="ru-RU" sz="2400" dirty="0" smtClean="0">
                <a:solidFill>
                  <a:schemeClr val="tx1"/>
                </a:solidFill>
              </a:rPr>
              <a:t>Русь уходящая</a:t>
            </a:r>
            <a:r>
              <a:rPr lang="cs-CZ" sz="2400" dirty="0" smtClean="0">
                <a:solidFill>
                  <a:schemeClr val="tx1"/>
                </a:solidFill>
              </a:rPr>
              <a:t>“</a:t>
            </a:r>
            <a:endParaRPr lang="ru-RU" sz="2400" dirty="0" smtClean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</a:pPr>
            <a:r>
              <a:rPr lang="cs-CZ" sz="2400" dirty="0" smtClean="0">
                <a:solidFill>
                  <a:schemeClr val="tx1"/>
                </a:solidFill>
              </a:rPr>
              <a:t>„</a:t>
            </a:r>
            <a:r>
              <a:rPr lang="ru-RU" sz="2400" dirty="0" smtClean="0">
                <a:solidFill>
                  <a:schemeClr val="tx1"/>
                </a:solidFill>
              </a:rPr>
              <a:t>Русь советская</a:t>
            </a:r>
            <a:r>
              <a:rPr lang="cs-CZ" sz="2400" dirty="0" smtClean="0">
                <a:solidFill>
                  <a:schemeClr val="tx1"/>
                </a:solidFill>
              </a:rPr>
              <a:t>“ </a:t>
            </a:r>
            <a:endParaRPr lang="ru-RU" sz="2400" dirty="0" smtClean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</a:pPr>
            <a:r>
              <a:rPr lang="cs-CZ" sz="2400" dirty="0" smtClean="0">
                <a:solidFill>
                  <a:schemeClr val="tx1"/>
                </a:solidFill>
              </a:rPr>
              <a:t>„</a:t>
            </a:r>
            <a:r>
              <a:rPr lang="ru-RU" sz="2400" dirty="0" smtClean="0">
                <a:solidFill>
                  <a:schemeClr val="tx1"/>
                </a:solidFill>
              </a:rPr>
              <a:t>Возвращение на родину</a:t>
            </a:r>
            <a:r>
              <a:rPr lang="cs-CZ" sz="2400" dirty="0" smtClean="0">
                <a:solidFill>
                  <a:schemeClr val="tx1"/>
                </a:solidFill>
              </a:rPr>
              <a:t>“</a:t>
            </a:r>
            <a:endParaRPr lang="ru-RU" sz="2400" dirty="0" smtClean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</a:pPr>
            <a:r>
              <a:rPr lang="ru-RU" sz="2400" dirty="0" smtClean="0">
                <a:solidFill>
                  <a:schemeClr val="tx1"/>
                </a:solidFill>
              </a:rPr>
              <a:t>Поэма </a:t>
            </a:r>
            <a:r>
              <a:rPr lang="cs-CZ" sz="2400" dirty="0" smtClean="0">
                <a:solidFill>
                  <a:schemeClr val="tx1"/>
                </a:solidFill>
              </a:rPr>
              <a:t>„</a:t>
            </a:r>
            <a:r>
              <a:rPr lang="ru-RU" sz="2400" dirty="0" smtClean="0">
                <a:solidFill>
                  <a:schemeClr val="tx1"/>
                </a:solidFill>
              </a:rPr>
              <a:t>Анна </a:t>
            </a:r>
            <a:r>
              <a:rPr lang="ru-RU" sz="2400" dirty="0" err="1" smtClean="0">
                <a:solidFill>
                  <a:schemeClr val="tx1"/>
                </a:solidFill>
              </a:rPr>
              <a:t>Снегина</a:t>
            </a:r>
            <a:r>
              <a:rPr lang="cs-CZ" sz="2400" dirty="0" smtClean="0">
                <a:solidFill>
                  <a:schemeClr val="tx1"/>
                </a:solidFill>
              </a:rPr>
              <a:t>“</a:t>
            </a:r>
            <a:endParaRPr lang="ru-RU" sz="24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</a:rPr>
              <a:t>Цикл </a:t>
            </a:r>
            <a:r>
              <a:rPr lang="cs-CZ" sz="2400" dirty="0" smtClean="0">
                <a:solidFill>
                  <a:schemeClr val="tx1"/>
                </a:solidFill>
              </a:rPr>
              <a:t>„</a:t>
            </a:r>
            <a:r>
              <a:rPr lang="ru-RU" sz="2400" dirty="0" smtClean="0">
                <a:solidFill>
                  <a:schemeClr val="tx1"/>
                </a:solidFill>
              </a:rPr>
              <a:t>Любовь хулигана</a:t>
            </a:r>
            <a:r>
              <a:rPr lang="cs-CZ" sz="2400" dirty="0" smtClean="0">
                <a:solidFill>
                  <a:schemeClr val="tx1"/>
                </a:solidFill>
              </a:rPr>
              <a:t>“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endParaRPr lang="cs-CZ" sz="2400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9075" y="1845734"/>
            <a:ext cx="3836605" cy="376256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956834" y="5716673"/>
            <a:ext cx="2561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/>
              <a:t>Августа </a:t>
            </a:r>
            <a:r>
              <a:rPr lang="ru-RU" i="1" dirty="0" err="1"/>
              <a:t>Миклашевская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414190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880</TotalTime>
  <Words>298</Words>
  <Application>Microsoft Office PowerPoint</Application>
  <PresentationFormat>Širokoúhlá obrazovka</PresentationFormat>
  <Paragraphs>67</Paragraphs>
  <Slides>13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Retrospektiva</vt:lpstr>
      <vt:lpstr>Сергей Александрович ЕСЕНИН</vt:lpstr>
      <vt:lpstr>Детство и юность</vt:lpstr>
      <vt:lpstr>Дореволюционное творчество</vt:lpstr>
      <vt:lpstr>Знакомство с Александром Блоком</vt:lpstr>
      <vt:lpstr>Основные темы и образы поэзии</vt:lpstr>
      <vt:lpstr>Петербург </vt:lpstr>
      <vt:lpstr>С. Есенин и революция</vt:lpstr>
      <vt:lpstr>1921 – 1923 гг.</vt:lpstr>
      <vt:lpstr>„Вернулся я в родимый дом“</vt:lpstr>
      <vt:lpstr>1924 - 1925</vt:lpstr>
      <vt:lpstr>Основные мотивы творчества : (1924 - 1925)</vt:lpstr>
      <vt:lpstr>Основные произведения (1924 - 1925)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Сергей Александрович ЕСЕНИН</dc:title>
  <dc:creator>JANA</dc:creator>
  <cp:lastModifiedBy>JANA</cp:lastModifiedBy>
  <cp:revision>19</cp:revision>
  <dcterms:created xsi:type="dcterms:W3CDTF">2016-10-30T15:23:20Z</dcterms:created>
  <dcterms:modified xsi:type="dcterms:W3CDTF">2016-10-31T09:02:59Z</dcterms:modified>
</cp:coreProperties>
</file>