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82" r:id="rId20"/>
    <p:sldId id="273" r:id="rId21"/>
    <p:sldId id="274" r:id="rId22"/>
    <p:sldId id="283" r:id="rId23"/>
    <p:sldId id="284" r:id="rId24"/>
    <p:sldId id="275" r:id="rId25"/>
    <p:sldId id="276" r:id="rId26"/>
    <p:sldId id="277" r:id="rId27"/>
    <p:sldId id="278" r:id="rId28"/>
    <p:sldId id="279" r:id="rId29"/>
    <p:sldId id="280" r:id="rId30"/>
    <p:sldId id="285" r:id="rId31"/>
    <p:sldId id="28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25AF55D-03D9-4F60-8F52-763986043945}" type="datetimeFigureOut">
              <a:rPr lang="cs-CZ" smtClean="0"/>
              <a:pPr/>
              <a:t>13.10.2018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01449C9-85B2-48A0-B070-740FBA8B988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URVR-27Ue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z/maps/place/Petrohrad,+Rusko/@59.9171483,30.0448854,10z/data=!3m1!4b1!4m5!3m4!1s0x4696378cc74a65ed:0x6dc7673fab848eff!8m2!3d59.9342802!4d30.3350986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Санкт-Петербург</a:t>
            </a:r>
            <a:endParaRPr lang="cs-CZ" sz="8000" dirty="0"/>
          </a:p>
        </p:txBody>
      </p:sp>
      <p:pic>
        <p:nvPicPr>
          <p:cNvPr id="4098" name="Picture 2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429000"/>
            <a:ext cx="3020219" cy="3236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Промышленность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352928" cy="4572000"/>
          </a:xfrm>
        </p:spPr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снова </a:t>
            </a:r>
            <a:r>
              <a:rPr lang="ru-RU" dirty="0"/>
              <a:t>промышленности Санкт-Петербурга — тяжёлая </a:t>
            </a:r>
            <a:r>
              <a:rPr lang="ru-RU" dirty="0" smtClean="0"/>
              <a:t>индустрия – судостроительные предприятия (</a:t>
            </a:r>
            <a:r>
              <a:rPr lang="ru-RU" dirty="0"/>
              <a:t>корабли для ВМФ, танкеры, подводные </a:t>
            </a:r>
            <a:r>
              <a:rPr lang="ru-RU" dirty="0" smtClean="0"/>
              <a:t>лодки, ледоколы)</a:t>
            </a:r>
          </a:p>
          <a:p>
            <a:r>
              <a:rPr lang="ru-RU" dirty="0" smtClean="0"/>
              <a:t>предприятия</a:t>
            </a:r>
            <a:r>
              <a:rPr lang="ru-RU" dirty="0"/>
              <a:t> </a:t>
            </a:r>
            <a:r>
              <a:rPr lang="ru-RU" dirty="0" smtClean="0"/>
              <a:t>машиностроения (</a:t>
            </a:r>
            <a:r>
              <a:rPr lang="ru-RU" dirty="0"/>
              <a:t>компрессорное оборудование, нефтегазовое </a:t>
            </a:r>
            <a:r>
              <a:rPr lang="ru-RU" dirty="0" smtClean="0"/>
              <a:t>оборудование и др., </a:t>
            </a:r>
            <a:r>
              <a:rPr lang="ru-RU" dirty="0"/>
              <a:t>вагоны для железных дорог и </a:t>
            </a:r>
            <a:r>
              <a:rPr lang="ru-RU" dirty="0" smtClean="0"/>
              <a:t>метрополитена)</a:t>
            </a:r>
          </a:p>
          <a:p>
            <a:r>
              <a:rPr lang="ru-RU" dirty="0"/>
              <a:t>автомобильные заводы компаний </a:t>
            </a:r>
            <a:r>
              <a:rPr lang="cs-CZ" dirty="0"/>
              <a:t>Ford, Toyota, General </a:t>
            </a:r>
            <a:r>
              <a:rPr lang="cs-CZ" dirty="0" smtClean="0"/>
              <a:t>Motors,</a:t>
            </a:r>
            <a:r>
              <a:rPr lang="cs-CZ" dirty="0"/>
              <a:t> Nissan, Hyundai </a:t>
            </a:r>
            <a:r>
              <a:rPr lang="cs-CZ" dirty="0" smtClean="0"/>
              <a:t>Motor</a:t>
            </a:r>
            <a:r>
              <a:rPr lang="ru-RU" dirty="0" smtClean="0"/>
              <a:t>, </a:t>
            </a:r>
            <a:r>
              <a:rPr lang="cs-CZ" dirty="0" smtClean="0"/>
              <a:t>MAN</a:t>
            </a:r>
            <a:endParaRPr lang="ru-RU" dirty="0" smtClean="0"/>
          </a:p>
          <a:p>
            <a:r>
              <a:rPr lang="ru-RU" dirty="0"/>
              <a:t>предприятиями отрасли производства вооружений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9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88776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Транспорт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5392" y="1209452"/>
            <a:ext cx="7869560" cy="2269232"/>
          </a:xfrm>
        </p:spPr>
        <p:txBody>
          <a:bodyPr>
            <a:noAutofit/>
          </a:bodyPr>
          <a:lstStyle/>
          <a:p>
            <a:r>
              <a:rPr lang="ru-RU" sz="2400" dirty="0"/>
              <a:t>железные </a:t>
            </a:r>
            <a:r>
              <a:rPr lang="ru-RU" sz="2400" dirty="0" smtClean="0"/>
              <a:t>дороги</a:t>
            </a:r>
          </a:p>
          <a:p>
            <a:r>
              <a:rPr lang="ru-RU" sz="2400" dirty="0" smtClean="0"/>
              <a:t>морской </a:t>
            </a:r>
            <a:r>
              <a:rPr lang="ru-RU" sz="2400" dirty="0"/>
              <a:t>и речной </a:t>
            </a:r>
            <a:r>
              <a:rPr lang="ru-RU" sz="2400" dirty="0" smtClean="0"/>
              <a:t>транспорт</a:t>
            </a:r>
          </a:p>
          <a:p>
            <a:r>
              <a:rPr lang="ru-RU" sz="2400" dirty="0" smtClean="0"/>
              <a:t>автомобильные дороги</a:t>
            </a:r>
          </a:p>
          <a:p>
            <a:r>
              <a:rPr lang="ru-RU" sz="2400" dirty="0" smtClean="0"/>
              <a:t>авиалинии</a:t>
            </a:r>
          </a:p>
          <a:p>
            <a:r>
              <a:rPr lang="ru-RU" sz="2400" dirty="0"/>
              <a:t>г</a:t>
            </a:r>
            <a:r>
              <a:rPr lang="ru-RU" sz="2400" dirty="0" smtClean="0"/>
              <a:t>ородской общественный транспорт (автобусы, троллейбусы, трамваи, метро, такси, маршрутные такси)</a:t>
            </a:r>
            <a:endParaRPr lang="ru-RU" sz="2400" dirty="0"/>
          </a:p>
          <a:p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467544" y="5845729"/>
            <a:ext cx="2233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«Большой порт </a:t>
            </a:r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Санкт-Петербург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»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933056"/>
            <a:ext cx="5580112" cy="255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Метро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Петербургский метрополитен является самым глубоким в мире по средней глубине залегания станций. </a:t>
            </a:r>
            <a:r>
              <a:rPr lang="ru-RU" sz="2400" dirty="0" smtClean="0"/>
              <a:t>Самая глубокая станция – </a:t>
            </a:r>
            <a:r>
              <a:rPr lang="cs-CZ" sz="2400" dirty="0" smtClean="0"/>
              <a:t>102</a:t>
            </a:r>
            <a:r>
              <a:rPr lang="ru-RU" sz="2400" dirty="0" smtClean="0"/>
              <a:t> м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536" y="2780928"/>
            <a:ext cx="5724128" cy="37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Образование </a:t>
            </a:r>
            <a:r>
              <a:rPr lang="ru-RU" dirty="0"/>
              <a:t>и наука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690 общеобразовательных </a:t>
            </a:r>
            <a:r>
              <a:rPr lang="ru-RU" dirty="0" smtClean="0"/>
              <a:t>учреждений</a:t>
            </a:r>
          </a:p>
          <a:p>
            <a:r>
              <a:rPr lang="ru-RU" dirty="0" smtClean="0"/>
              <a:t>99 высших учебных заведений</a:t>
            </a:r>
          </a:p>
          <a:p>
            <a:r>
              <a:rPr lang="ru-RU" dirty="0" smtClean="0"/>
              <a:t>более </a:t>
            </a:r>
            <a:r>
              <a:rPr lang="ru-RU" dirty="0"/>
              <a:t>350 научных организаций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16" y="3140968"/>
            <a:ext cx="6084168" cy="33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Культура и искусство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17638"/>
            <a:ext cx="8352928" cy="4572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«Культурная столица»</a:t>
            </a:r>
          </a:p>
          <a:p>
            <a:r>
              <a:rPr lang="ru-RU" sz="2400" dirty="0"/>
              <a:t>8464 объекта культурного наследия (памятники истории и культуры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олее </a:t>
            </a:r>
            <a:r>
              <a:rPr lang="cs-CZ" sz="2400" dirty="0" smtClean="0"/>
              <a:t>200 </a:t>
            </a:r>
            <a:r>
              <a:rPr lang="ru-RU" sz="2400" dirty="0" smtClean="0"/>
              <a:t>музеев - </a:t>
            </a:r>
            <a:r>
              <a:rPr lang="ru-RU" sz="2400" i="1" dirty="0"/>
              <a:t>Эрмитаж</a:t>
            </a:r>
            <a:r>
              <a:rPr lang="ru-RU" sz="2400" dirty="0"/>
              <a:t> (около </a:t>
            </a:r>
            <a:r>
              <a:rPr lang="cs-CZ" sz="2400" dirty="0" smtClean="0"/>
              <a:t>3 </a:t>
            </a:r>
            <a:r>
              <a:rPr lang="ru-RU" sz="2400" dirty="0" smtClean="0"/>
              <a:t>млн. произведений искусства),</a:t>
            </a:r>
            <a:r>
              <a:rPr lang="ru-RU" sz="2400" dirty="0"/>
              <a:t> </a:t>
            </a:r>
            <a:r>
              <a:rPr lang="ru-RU" sz="2400" i="1" dirty="0"/>
              <a:t>Русский музей</a:t>
            </a:r>
            <a:r>
              <a:rPr lang="ru-RU" sz="2400" dirty="0"/>
              <a:t> (самый обширный музей русского искусства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более 70 </a:t>
            </a:r>
            <a:r>
              <a:rPr lang="ru-RU" sz="2400" dirty="0" smtClean="0"/>
              <a:t>театров (Мариинский театр, Михайловский театр)</a:t>
            </a:r>
          </a:p>
          <a:p>
            <a:r>
              <a:rPr lang="ru-RU" sz="2400" dirty="0"/>
              <a:t>около 10 </a:t>
            </a:r>
            <a:r>
              <a:rPr lang="ru-RU" sz="2400" dirty="0" smtClean="0"/>
              <a:t>киностудий</a:t>
            </a:r>
          </a:p>
          <a:p>
            <a:r>
              <a:rPr lang="ru-RU" sz="2400" dirty="0"/>
              <a:t>1100 </a:t>
            </a:r>
            <a:r>
              <a:rPr lang="ru-RU" sz="2400" dirty="0" smtClean="0"/>
              <a:t>библиотек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63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Архитектура и достопримечательности</a:t>
            </a:r>
            <a:endParaRPr lang="cs-CZ" dirty="0"/>
          </a:p>
        </p:txBody>
      </p:sp>
      <p:pic>
        <p:nvPicPr>
          <p:cNvPr id="4" name="kURVR-27Ueg"/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3955" y="1628800"/>
            <a:ext cx="7952845" cy="447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24892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Исаакиевский собор</a:t>
            </a:r>
            <a:endParaRPr lang="cs-CZ" dirty="0"/>
          </a:p>
        </p:txBody>
      </p:sp>
      <p:pic>
        <p:nvPicPr>
          <p:cNvPr id="2050" name="Picture 2" descr="Výsledek obrázku pro исаакиевский соб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7892"/>
            <a:ext cx="7772400" cy="51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8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052736"/>
            <a:ext cx="7316499" cy="48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Собор воскресения Христова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42" y="1417638"/>
            <a:ext cx="4052723" cy="52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Храм Спаса-на-Кров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188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1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Санкт-Петербу́рг</a:t>
            </a:r>
            <a:r>
              <a:rPr lang="cs-CZ" sz="1800" b="1" dirty="0" smtClean="0"/>
              <a:t/>
            </a:r>
            <a:br>
              <a:rPr lang="cs-CZ" sz="1800" b="1" dirty="0" smtClean="0"/>
            </a:br>
            <a:r>
              <a:rPr lang="ru-RU" sz="1800" dirty="0" smtClean="0"/>
              <a:t>(1914 – 1924 гг.  — Петрогра́д, 1924 – 1991 гг. — Ленингра́д) </a:t>
            </a: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496944" cy="29089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город федерального значения</a:t>
            </a:r>
          </a:p>
          <a:p>
            <a:r>
              <a:rPr lang="ru-RU" dirty="0" smtClean="0"/>
              <a:t>административный центр Северо-Западного федерального округа и Ленинградской области </a:t>
            </a:r>
          </a:p>
          <a:p>
            <a:r>
              <a:rPr lang="ru-RU" dirty="0" smtClean="0"/>
              <a:t>население - 5 281 579 человек (второй по численности населения город России)</a:t>
            </a:r>
          </a:p>
          <a:p>
            <a:endParaRPr lang="cs-CZ" dirty="0"/>
          </a:p>
        </p:txBody>
      </p:sp>
      <p:sp>
        <p:nvSpPr>
          <p:cNvPr id="65538" name="AutoShape 2" descr="Výsledek obrázku pro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5540" name="Picture 4" descr="Výsledek obrázku pro санкт-петербур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77072"/>
            <a:ext cx="4536504" cy="2540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Адмиралтейство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32856"/>
            <a:ext cx="5376597" cy="40324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82" y="2132856"/>
            <a:ext cx="268661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Зимний дворец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98" y="2420888"/>
            <a:ext cx="7966698" cy="38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эрмита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2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ellopiter.ru/image/guyjyjykuykr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828371" cy="64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22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Александрийская колонна</a:t>
            </a:r>
            <a:endParaRPr lang="cs-CZ" dirty="0"/>
          </a:p>
        </p:txBody>
      </p:sp>
      <p:pic>
        <p:nvPicPr>
          <p:cNvPr id="3074" name="Picture 2" descr="Výsledek obrázku pro Александрийская колон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8" y="1434778"/>
            <a:ext cx="7272808" cy="485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Главный штаб</a:t>
            </a:r>
            <a:endParaRPr lang="cs-CZ" dirty="0"/>
          </a:p>
        </p:txBody>
      </p:sp>
      <p:pic>
        <p:nvPicPr>
          <p:cNvPr id="4098" name="Picture 2" descr="Výsledek obrázku pro главный шта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81675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Крейсер </a:t>
            </a:r>
            <a:r>
              <a:rPr lang="cs-CZ" dirty="0" smtClean="0"/>
              <a:t>„</a:t>
            </a:r>
            <a:r>
              <a:rPr lang="ru-RU" dirty="0" smtClean="0"/>
              <a:t>Аврора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5122" name="Picture 2" descr="Výsledek obrázku pro Крейсер „Аврора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35221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Петропавловская крепость</a:t>
            </a:r>
            <a:endParaRPr lang="cs-CZ" dirty="0"/>
          </a:p>
        </p:txBody>
      </p:sp>
      <p:pic>
        <p:nvPicPr>
          <p:cNvPr id="6146" name="Picture 2" descr="Výsledek obrázku pro петропавловская крепо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533456" cy="461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Медный всадник</a:t>
            </a:r>
            <a:endParaRPr lang="cs-CZ" dirty="0"/>
          </a:p>
        </p:txBody>
      </p:sp>
      <p:pic>
        <p:nvPicPr>
          <p:cNvPr id="2050" name="Picture 2" descr="The Bronze Horseman (St. Petersburg, Russi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44" y="1556792"/>
            <a:ext cx="6408712" cy="46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Невский проспект</a:t>
            </a:r>
            <a:endParaRPr lang="cs-CZ" dirty="0"/>
          </a:p>
        </p:txBody>
      </p:sp>
      <p:pic>
        <p:nvPicPr>
          <p:cNvPr id="819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0" y="1556792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76470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ru-RU" dirty="0" smtClean="0"/>
              <a:t>Расположен на северо-западе Российской Федерации, на побережье Финского залива и в устье реки Невы. </a:t>
            </a:r>
            <a:endParaRPr lang="cs-CZ" dirty="0"/>
          </a:p>
        </p:txBody>
      </p:sp>
      <p:pic>
        <p:nvPicPr>
          <p:cNvPr id="2050" name="Picture 2" descr="Výsledek obrázku pro санкт-петербург на карте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12976"/>
            <a:ext cx="4497984" cy="2423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ПЫШКИ </a:t>
            </a:r>
            <a:r>
              <a:rPr lang="cs-CZ" dirty="0" err="1" smtClean="0"/>
              <a:t>vs</a:t>
            </a:r>
            <a:r>
              <a:rPr lang="ru-RU" dirty="0" smtClean="0"/>
              <a:t>  ПОНЧИКИ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670646"/>
            <a:ext cx="8094468" cy="500553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Поребрик</a:t>
            </a:r>
            <a:r>
              <a:rPr lang="cs-CZ" dirty="0" smtClean="0"/>
              <a:t>/</a:t>
            </a:r>
            <a:r>
              <a:rPr lang="ru-RU" dirty="0" smtClean="0"/>
              <a:t>бордюр</a:t>
            </a:r>
          </a:p>
          <a:p>
            <a:endParaRPr lang="ru-RU" dirty="0"/>
          </a:p>
          <a:p>
            <a:r>
              <a:rPr lang="ru-RU" dirty="0" smtClean="0"/>
              <a:t>Парадная</a:t>
            </a:r>
            <a:r>
              <a:rPr lang="cs-CZ" dirty="0" smtClean="0"/>
              <a:t>/</a:t>
            </a:r>
            <a:r>
              <a:rPr lang="ru-RU" dirty="0" smtClean="0"/>
              <a:t>подъезд</a:t>
            </a:r>
          </a:p>
          <a:p>
            <a:endParaRPr lang="ru-RU" dirty="0"/>
          </a:p>
          <a:p>
            <a:r>
              <a:rPr lang="ru-RU" dirty="0" err="1" smtClean="0"/>
              <a:t>Шаверма</a:t>
            </a:r>
            <a:r>
              <a:rPr lang="cs-CZ" dirty="0" smtClean="0"/>
              <a:t>/</a:t>
            </a:r>
            <a:r>
              <a:rPr lang="ru-RU" dirty="0" err="1" smtClean="0"/>
              <a:t>шаурма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Кура</a:t>
            </a:r>
            <a:r>
              <a:rPr lang="cs-CZ" dirty="0" smtClean="0"/>
              <a:t>/</a:t>
            </a:r>
            <a:r>
              <a:rPr lang="ru-RU" dirty="0" smtClean="0"/>
              <a:t>курица</a:t>
            </a:r>
          </a:p>
          <a:p>
            <a:endParaRPr lang="ru-RU" dirty="0"/>
          </a:p>
          <a:p>
            <a:r>
              <a:rPr lang="ru-RU" dirty="0" smtClean="0"/>
              <a:t>Греча</a:t>
            </a:r>
            <a:r>
              <a:rPr lang="cs-CZ" dirty="0" smtClean="0"/>
              <a:t>/</a:t>
            </a:r>
            <a:r>
              <a:rPr lang="ru-RU" dirty="0" smtClean="0"/>
              <a:t>гречка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i="1" dirty="0" smtClean="0"/>
              <a:t>Разница в произношении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62" y="1221322"/>
            <a:ext cx="2264038" cy="11429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70" y="2862498"/>
            <a:ext cx="2264038" cy="9734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685" y="4437112"/>
            <a:ext cx="2305823" cy="148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8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171640"/>
            <a:ext cx="3342117" cy="501317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5536" y="1340768"/>
            <a:ext cx="4968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Питерцы о москвичах</a:t>
            </a:r>
          </a:p>
          <a:p>
            <a:endParaRPr lang="ru-RU" sz="2800" dirty="0"/>
          </a:p>
          <a:p>
            <a:r>
              <a:rPr lang="ru-RU" sz="2800" dirty="0"/>
              <a:t>- В</a:t>
            </a:r>
            <a:r>
              <a:rPr lang="ru-RU" sz="2800" dirty="0" smtClean="0"/>
              <a:t>ы</a:t>
            </a:r>
            <a:r>
              <a:rPr lang="ru-RU" sz="2800" dirty="0"/>
              <a:t>, наверное, питерец? </a:t>
            </a:r>
          </a:p>
          <a:p>
            <a:r>
              <a:rPr lang="ru-RU" sz="2800" dirty="0"/>
              <a:t>- Да, а как вы догадались? </a:t>
            </a:r>
          </a:p>
          <a:p>
            <a:r>
              <a:rPr lang="ru-RU" sz="2800" dirty="0"/>
              <a:t>- Ну, </a:t>
            </a:r>
            <a:r>
              <a:rPr lang="ru-RU" sz="2800" dirty="0" smtClean="0"/>
              <a:t>вы место </a:t>
            </a:r>
            <a:r>
              <a:rPr lang="ru-RU" sz="2800" dirty="0"/>
              <a:t>мне уступили. </a:t>
            </a:r>
          </a:p>
          <a:p>
            <a:r>
              <a:rPr lang="ru-RU" sz="2800" dirty="0"/>
              <a:t>- А вы, наверное, москвичка? </a:t>
            </a:r>
          </a:p>
          <a:p>
            <a:r>
              <a:rPr lang="ru-RU" sz="2800" dirty="0"/>
              <a:t>- Точно. Как вы поняли? </a:t>
            </a:r>
          </a:p>
          <a:p>
            <a:r>
              <a:rPr lang="ru-RU" sz="2800" dirty="0"/>
              <a:t>- Даже спасибо не сказали.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6733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Основан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в 1703 году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 императором Петром </a:t>
            </a:r>
            <a:r>
              <a:rPr kumimoji="0" lang="cs-C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charset="0"/>
              </a:rPr>
              <a:t>I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 </a:t>
            </a:r>
          </a:p>
          <a:p>
            <a:pPr lvl="0"/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В 1712</a:t>
            </a:r>
            <a:r>
              <a:rPr kumimoji="0" lang="cs-CZ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– 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1918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годах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lang="cs-CZ" dirty="0" smtClean="0">
                <a:solidFill>
                  <a:srgbClr val="222222"/>
                </a:solidFill>
                <a:latin typeface="Cambria" panose="02040503050406030204" pitchFamily="18" charset="0"/>
                <a:cs typeface="Arial" charset="0"/>
              </a:rPr>
              <a:t>–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столица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Росси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anose="02040503050406030204" pitchFamily="18" charset="0"/>
                <a:cs typeface="Arial" charset="0"/>
              </a:rPr>
              <a:t>и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charset="0"/>
            </a:endParaRPr>
          </a:p>
          <a:p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Вид на Стрелку Васильевского острова, Петропавловскую крепость, Дворцовый мост через Неву в Белые ночи. 3 июля 2010 г., 1:35 M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8676456" cy="2559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Неофициальные наименования города: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3568" y="1447800"/>
            <a:ext cx="8208912" cy="522156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Северная столица </a:t>
            </a:r>
            <a:r>
              <a:rPr lang="ru-RU" dirty="0" smtClean="0"/>
              <a:t>(или Вторая столица России;</a:t>
            </a:r>
          </a:p>
          <a:p>
            <a:r>
              <a:rPr lang="ru-RU" b="1" dirty="0" smtClean="0"/>
              <a:t>СПб.</a:t>
            </a:r>
            <a:r>
              <a:rPr lang="ru-RU" dirty="0" smtClean="0"/>
              <a:t> по аббревиатуре, официальное библиографическое сокращение названия города;</a:t>
            </a:r>
          </a:p>
          <a:p>
            <a:r>
              <a:rPr lang="ru-RU" b="1" dirty="0" smtClean="0"/>
              <a:t>Культурная столица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Город на Неве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Город белых ночей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Питер</a:t>
            </a:r>
            <a:r>
              <a:rPr lang="ru-RU" dirty="0" smtClean="0"/>
              <a:t> — сокращённое имя от Санкт-Петербург, одно из старейших неофициальных наименований города;</a:t>
            </a:r>
          </a:p>
          <a:p>
            <a:r>
              <a:rPr lang="ru-RU" b="1" dirty="0" smtClean="0"/>
              <a:t>Северная Венеция </a:t>
            </a:r>
            <a:r>
              <a:rPr lang="ru-RU" dirty="0" smtClean="0"/>
              <a:t>— образное сравнение с Венецией, из-за большого количества рек и каналов, а также архитектуры;</a:t>
            </a:r>
          </a:p>
          <a:p>
            <a:r>
              <a:rPr lang="ru-RU" b="1" dirty="0" smtClean="0"/>
              <a:t>Северная Пальмира </a:t>
            </a:r>
            <a:r>
              <a:rPr lang="ru-RU" dirty="0" smtClean="0"/>
              <a:t>— поэтическое сравнение с Пальмирой, городом легендарной красоты;</a:t>
            </a:r>
          </a:p>
          <a:p>
            <a:r>
              <a:rPr lang="ru-RU" b="1" dirty="0" smtClean="0"/>
              <a:t>Город Ленина </a:t>
            </a:r>
            <a:r>
              <a:rPr lang="ru-RU" dirty="0" smtClean="0"/>
              <a:t>— полуофициальное название в советское время (встречающееся, в частности, на плакатах времён Великой Отечественной войны);</a:t>
            </a:r>
          </a:p>
          <a:p>
            <a:r>
              <a:rPr lang="ru-RU" b="1" dirty="0" smtClean="0"/>
              <a:t>Колыбель (город) трёх революций </a:t>
            </a:r>
            <a:r>
              <a:rPr lang="ru-RU" dirty="0" smtClean="0"/>
              <a:t>— полуофициальное, связанное с ключевой ролью города в революционных событиях 1905—1907 и 1917 годов;</a:t>
            </a:r>
          </a:p>
          <a:p>
            <a:r>
              <a:rPr lang="ru-RU" b="1" dirty="0" smtClean="0"/>
              <a:t>Петрополь</a:t>
            </a:r>
            <a:r>
              <a:rPr lang="ru-RU" dirty="0" smtClean="0"/>
              <a:t> — поэтический троп, эллинизированная форма имени Петербург (греч. Πετρούπολης), впервые употреблён М. В. Ломоносовым;</a:t>
            </a:r>
          </a:p>
          <a:p>
            <a:r>
              <a:rPr lang="ru-RU" b="1" dirty="0" smtClean="0"/>
              <a:t>Невоград</a:t>
            </a:r>
            <a:r>
              <a:rPr lang="ru-RU" dirty="0" smtClean="0"/>
              <a:t> — название города в среде старообрядцев, начиная с момента заселения староверами Санкт-Петербурга в XVIII веке;</a:t>
            </a:r>
          </a:p>
          <a:p>
            <a:r>
              <a:rPr lang="ru-RU" b="1" dirty="0" smtClean="0"/>
              <a:t>Окно в Европу</a:t>
            </a:r>
            <a:r>
              <a:rPr lang="ru-RU" dirty="0" smtClean="0"/>
              <a:t>, этот эпитет стал популярным после того, как им воспользовался Александр Пушкин во вступлении к поэме «Медный всадник» (1833);</a:t>
            </a:r>
          </a:p>
          <a:p>
            <a:r>
              <a:rPr lang="ru-RU" b="1" dirty="0" smtClean="0"/>
              <a:t>Криминальная столица </a:t>
            </a:r>
            <a:r>
              <a:rPr lang="ru-RU" dirty="0" smtClean="0"/>
              <a:t>— название, вошедшее в обиход после выхода на телеэкраны сериала «Бандитский Петербург»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328" y="0"/>
            <a:ext cx="84249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Санкт-Петербург б</a:t>
            </a:r>
            <a:r>
              <a:rPr lang="cs-CZ" sz="2800" dirty="0" err="1" smtClean="0"/>
              <a:t>ыл</a:t>
            </a:r>
            <a:r>
              <a:rPr lang="cs-CZ" sz="2800" dirty="0" smtClean="0"/>
              <a:t> </a:t>
            </a:r>
            <a:r>
              <a:rPr lang="cs-CZ" sz="2800" dirty="0" err="1"/>
              <a:t>центром</a:t>
            </a:r>
            <a:r>
              <a:rPr lang="cs-CZ" sz="2800" dirty="0"/>
              <a:t> </a:t>
            </a:r>
            <a:r>
              <a:rPr lang="cs-CZ" sz="2800" dirty="0" err="1"/>
              <a:t>трёх</a:t>
            </a:r>
            <a:r>
              <a:rPr lang="cs-CZ" sz="2800" dirty="0"/>
              <a:t> </a:t>
            </a:r>
            <a:r>
              <a:rPr lang="cs-CZ" sz="2800" dirty="0" err="1"/>
              <a:t>революций</a:t>
            </a:r>
            <a:r>
              <a:rPr lang="cs-CZ" sz="2800" dirty="0"/>
              <a:t>: 1905—1907 </a:t>
            </a:r>
            <a:r>
              <a:rPr lang="cs-CZ" sz="2800" dirty="0" err="1"/>
              <a:t>годов</a:t>
            </a:r>
            <a:r>
              <a:rPr lang="cs-CZ" sz="2800" dirty="0"/>
              <a:t>, </a:t>
            </a:r>
            <a:r>
              <a:rPr lang="cs-CZ" sz="2800" dirty="0" err="1"/>
              <a:t>Февральской</a:t>
            </a:r>
            <a:r>
              <a:rPr lang="cs-CZ" sz="2800" dirty="0"/>
              <a:t> и </a:t>
            </a:r>
            <a:r>
              <a:rPr lang="cs-CZ" sz="2800" dirty="0" err="1"/>
              <a:t>Октябрьской</a:t>
            </a:r>
            <a:r>
              <a:rPr lang="cs-CZ" sz="2800" dirty="0"/>
              <a:t> </a:t>
            </a:r>
            <a:r>
              <a:rPr lang="cs-CZ" sz="2800" dirty="0" err="1"/>
              <a:t>революций</a:t>
            </a:r>
            <a:r>
              <a:rPr lang="cs-CZ" sz="2800" dirty="0"/>
              <a:t> 1917 </a:t>
            </a:r>
            <a:r>
              <a:rPr lang="cs-CZ" sz="2800" dirty="0" err="1" smtClean="0"/>
              <a:t>года</a:t>
            </a:r>
            <a:r>
              <a:rPr lang="cs-CZ" sz="2800" dirty="0" smtClean="0"/>
              <a:t>. </a:t>
            </a:r>
            <a:endParaRPr lang="ru-RU" sz="2800" dirty="0" smtClean="0"/>
          </a:p>
          <a:p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 smtClean="0"/>
              <a:t>Во</a:t>
            </a:r>
            <a:r>
              <a:rPr lang="cs-CZ" sz="2800" dirty="0" smtClean="0"/>
              <a:t> </a:t>
            </a:r>
            <a:r>
              <a:rPr lang="cs-CZ" sz="2800" dirty="0" err="1"/>
              <a:t>время</a:t>
            </a:r>
            <a:r>
              <a:rPr lang="cs-CZ" sz="2800" dirty="0"/>
              <a:t> </a:t>
            </a:r>
            <a:r>
              <a:rPr lang="cs-CZ" sz="2800" dirty="0" err="1"/>
              <a:t>Великой</a:t>
            </a:r>
            <a:r>
              <a:rPr lang="cs-CZ" sz="2800" dirty="0"/>
              <a:t> </a:t>
            </a:r>
            <a:r>
              <a:rPr lang="cs-CZ" sz="2800" dirty="0" err="1"/>
              <a:t>Отечественной</a:t>
            </a:r>
            <a:r>
              <a:rPr lang="cs-CZ" sz="2800" dirty="0"/>
              <a:t> </a:t>
            </a:r>
            <a:r>
              <a:rPr lang="cs-CZ" sz="2800" dirty="0" err="1"/>
              <a:t>войны</a:t>
            </a:r>
            <a:r>
              <a:rPr lang="cs-CZ" sz="2800" dirty="0"/>
              <a:t> 1941—1945 </a:t>
            </a:r>
            <a:r>
              <a:rPr lang="cs-CZ" sz="2800" dirty="0" err="1"/>
              <a:t>годов</a:t>
            </a:r>
            <a:r>
              <a:rPr lang="cs-CZ" sz="2800" dirty="0"/>
              <a:t> </a:t>
            </a:r>
            <a:r>
              <a:rPr lang="cs-CZ" sz="2800" dirty="0" err="1"/>
              <a:t>город</a:t>
            </a:r>
            <a:r>
              <a:rPr lang="cs-CZ" sz="2800" dirty="0"/>
              <a:t> 872 </a:t>
            </a:r>
            <a:r>
              <a:rPr lang="cs-CZ" sz="2800" dirty="0" err="1"/>
              <a:t>дня</a:t>
            </a:r>
            <a:r>
              <a:rPr lang="cs-CZ" sz="2800" dirty="0"/>
              <a:t> </a:t>
            </a:r>
            <a:r>
              <a:rPr lang="cs-CZ" sz="2800" dirty="0" err="1"/>
              <a:t>находился</a:t>
            </a:r>
            <a:r>
              <a:rPr lang="cs-CZ" sz="2800" dirty="0"/>
              <a:t> в </a:t>
            </a:r>
            <a:r>
              <a:rPr lang="cs-CZ" sz="2800" dirty="0" err="1"/>
              <a:t>блокаде</a:t>
            </a:r>
            <a:r>
              <a:rPr lang="cs-CZ" sz="2800" dirty="0"/>
              <a:t>, в </a:t>
            </a:r>
            <a:r>
              <a:rPr lang="cs-CZ" sz="2800" dirty="0" err="1"/>
              <a:t>результате</a:t>
            </a:r>
            <a:r>
              <a:rPr lang="cs-CZ" sz="2800" dirty="0"/>
              <a:t> </a:t>
            </a:r>
            <a:r>
              <a:rPr lang="cs-CZ" sz="2800" dirty="0" err="1"/>
              <a:t>которой</a:t>
            </a:r>
            <a:r>
              <a:rPr lang="cs-CZ" sz="2800" dirty="0"/>
              <a:t> </a:t>
            </a:r>
            <a:r>
              <a:rPr lang="cs-CZ" sz="2800" dirty="0" err="1"/>
              <a:t>более</a:t>
            </a:r>
            <a:r>
              <a:rPr lang="cs-CZ" sz="2800" dirty="0"/>
              <a:t> 2 000 000 </a:t>
            </a:r>
            <a:r>
              <a:rPr lang="cs-CZ" sz="2800" dirty="0" err="1"/>
              <a:t>человек</a:t>
            </a:r>
            <a:r>
              <a:rPr lang="cs-CZ" sz="2800" dirty="0"/>
              <a:t> </a:t>
            </a:r>
            <a:r>
              <a:rPr lang="cs-CZ" sz="2800" dirty="0" err="1"/>
              <a:t>погибли</a:t>
            </a:r>
            <a:r>
              <a:rPr lang="cs-CZ" sz="2800" dirty="0"/>
              <a:t>. </a:t>
            </a:r>
            <a:endParaRPr lang="ru-RU" sz="2800" dirty="0" smtClean="0"/>
          </a:p>
          <a:p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1 </a:t>
            </a:r>
            <a:r>
              <a:rPr lang="cs-CZ" sz="2800" dirty="0" err="1"/>
              <a:t>мая</a:t>
            </a:r>
            <a:r>
              <a:rPr lang="cs-CZ" sz="2800" dirty="0"/>
              <a:t> 1945 </a:t>
            </a:r>
            <a:r>
              <a:rPr lang="cs-CZ" sz="2800" dirty="0" err="1"/>
              <a:t>года</a:t>
            </a:r>
            <a:r>
              <a:rPr lang="cs-CZ" sz="2800" dirty="0"/>
              <a:t> </a:t>
            </a:r>
            <a:r>
              <a:rPr lang="cs-CZ" sz="2800" dirty="0" err="1" smtClean="0"/>
              <a:t>Ленинград</a:t>
            </a:r>
            <a:r>
              <a:rPr lang="cs-CZ" sz="2800" dirty="0" smtClean="0"/>
              <a:t> </a:t>
            </a:r>
            <a:endParaRPr lang="ru-RU" sz="2800" dirty="0" smtClean="0"/>
          </a:p>
          <a:p>
            <a:r>
              <a:rPr lang="ru-RU" sz="2800" dirty="0"/>
              <a:t> </a:t>
            </a:r>
            <a:r>
              <a:rPr lang="ru-RU" sz="2800" dirty="0" smtClean="0"/>
              <a:t>     </a:t>
            </a:r>
            <a:r>
              <a:rPr lang="cs-CZ" sz="2800" dirty="0" err="1" smtClean="0"/>
              <a:t>объявлен</a:t>
            </a:r>
            <a:r>
              <a:rPr lang="cs-CZ" sz="2800" dirty="0" smtClean="0"/>
              <a:t> </a:t>
            </a:r>
            <a:r>
              <a:rPr lang="cs-CZ" sz="2800" dirty="0" err="1"/>
              <a:t>Городом-Героем</a:t>
            </a:r>
            <a:r>
              <a:rPr lang="cs-CZ" sz="2800" dirty="0"/>
              <a:t>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3933056"/>
            <a:ext cx="1907804" cy="26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Климат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50088" cy="4572000"/>
          </a:xfrm>
        </p:spPr>
        <p:txBody>
          <a:bodyPr>
            <a:normAutofit/>
          </a:bodyPr>
          <a:lstStyle/>
          <a:p>
            <a:r>
              <a:rPr lang="ru-RU" sz="2400" dirty="0"/>
              <a:t>умеренный, переходный от умеренно-континентального к </a:t>
            </a:r>
            <a:r>
              <a:rPr lang="ru-RU" sz="2400" dirty="0" smtClean="0"/>
              <a:t>умеренно-морскому</a:t>
            </a:r>
          </a:p>
          <a:p>
            <a:r>
              <a:rPr lang="ru-RU" sz="2400" dirty="0" smtClean="0"/>
              <a:t>характерна </a:t>
            </a:r>
            <a:r>
              <a:rPr lang="ru-RU" sz="2400" dirty="0"/>
              <a:t>частая смена воздушных </a:t>
            </a:r>
            <a:r>
              <a:rPr lang="ru-RU" sz="2400" dirty="0" smtClean="0"/>
              <a:t>масс</a:t>
            </a:r>
          </a:p>
          <a:p>
            <a:r>
              <a:rPr lang="ru-RU" sz="2400" dirty="0"/>
              <a:t>наблюдаются так называемые </a:t>
            </a:r>
            <a:r>
              <a:rPr lang="ru-RU" sz="2400" i="1" dirty="0"/>
              <a:t>Белые ночи</a:t>
            </a:r>
            <a:r>
              <a:rPr lang="ru-RU" sz="2400" dirty="0"/>
              <a:t> </a:t>
            </a:r>
            <a:r>
              <a:rPr lang="ru-RU" sz="2400" dirty="0" smtClean="0"/>
              <a:t>(наступают </a:t>
            </a:r>
            <a:r>
              <a:rPr lang="ru-RU" sz="2400" dirty="0"/>
              <a:t>25-26 мая и заканчиваются 16-17 июля)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90091"/>
            <a:ext cx="5580112" cy="31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Административно-территориальное устройство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356992"/>
            <a:ext cx="2918817" cy="31477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5536" y="2420888"/>
            <a:ext cx="2664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Адмиралтейский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Василеостровский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Выборгский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Калининский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Кировский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Колпинский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Красногвардейский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Красносельский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Кронштадтский</a:t>
            </a:r>
            <a:endParaRPr lang="ru-RU" dirty="0"/>
          </a:p>
        </p:txBody>
      </p:sp>
      <p:sp>
        <p:nvSpPr>
          <p:cNvPr id="6" name="Obdélník 5"/>
          <p:cNvSpPr/>
          <p:nvPr/>
        </p:nvSpPr>
        <p:spPr>
          <a:xfrm>
            <a:off x="3635896" y="242088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10. </a:t>
            </a:r>
            <a:r>
              <a:rPr lang="ru-RU" dirty="0" smtClean="0"/>
              <a:t>Курортный</a:t>
            </a:r>
            <a:endParaRPr lang="ru-RU" dirty="0"/>
          </a:p>
          <a:p>
            <a:r>
              <a:rPr lang="en-US" dirty="0" smtClean="0"/>
              <a:t>11. </a:t>
            </a:r>
            <a:r>
              <a:rPr lang="ru-RU" dirty="0" smtClean="0"/>
              <a:t>Московский</a:t>
            </a:r>
            <a:endParaRPr lang="ru-RU" dirty="0"/>
          </a:p>
          <a:p>
            <a:r>
              <a:rPr lang="en-US" dirty="0" smtClean="0"/>
              <a:t>12. </a:t>
            </a:r>
            <a:r>
              <a:rPr lang="ru-RU" dirty="0" smtClean="0"/>
              <a:t>Невский</a:t>
            </a:r>
            <a:endParaRPr lang="ru-RU" dirty="0"/>
          </a:p>
          <a:p>
            <a:r>
              <a:rPr lang="en-US" dirty="0" smtClean="0"/>
              <a:t>13. </a:t>
            </a:r>
            <a:r>
              <a:rPr lang="ru-RU" dirty="0" smtClean="0"/>
              <a:t>Петроградский</a:t>
            </a:r>
            <a:endParaRPr lang="ru-RU" dirty="0"/>
          </a:p>
          <a:p>
            <a:r>
              <a:rPr lang="en-US" dirty="0" smtClean="0"/>
              <a:t>14. </a:t>
            </a:r>
            <a:r>
              <a:rPr lang="ru-RU" dirty="0" err="1" smtClean="0"/>
              <a:t>Петродворцовый</a:t>
            </a:r>
            <a:endParaRPr lang="ru-RU" dirty="0"/>
          </a:p>
          <a:p>
            <a:r>
              <a:rPr lang="en-US" dirty="0" smtClean="0"/>
              <a:t>15. </a:t>
            </a:r>
            <a:r>
              <a:rPr lang="ru-RU" dirty="0" smtClean="0"/>
              <a:t>Приморский</a:t>
            </a:r>
            <a:endParaRPr lang="ru-RU" dirty="0"/>
          </a:p>
          <a:p>
            <a:r>
              <a:rPr lang="en-US" dirty="0" smtClean="0"/>
              <a:t>16. </a:t>
            </a:r>
            <a:r>
              <a:rPr lang="ru-RU" dirty="0" smtClean="0"/>
              <a:t>Пушкинский</a:t>
            </a:r>
            <a:endParaRPr lang="ru-RU" dirty="0"/>
          </a:p>
          <a:p>
            <a:r>
              <a:rPr lang="en-US" dirty="0" smtClean="0"/>
              <a:t>17. </a:t>
            </a:r>
            <a:r>
              <a:rPr lang="ru-RU" dirty="0" err="1" smtClean="0"/>
              <a:t>Фрунзенский</a:t>
            </a:r>
            <a:endParaRPr lang="ru-RU" dirty="0"/>
          </a:p>
          <a:p>
            <a:r>
              <a:rPr lang="en-US" dirty="0" smtClean="0"/>
              <a:t>18. </a:t>
            </a:r>
            <a:r>
              <a:rPr lang="ru-RU" dirty="0" smtClean="0"/>
              <a:t>Центральный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8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Органы власти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Законодательное </a:t>
            </a:r>
            <a:r>
              <a:rPr lang="ru-RU" dirty="0" smtClean="0"/>
              <a:t>собрание </a:t>
            </a:r>
            <a:r>
              <a:rPr lang="cs-CZ" dirty="0" smtClean="0"/>
              <a:t>(</a:t>
            </a:r>
            <a:r>
              <a:rPr lang="ru-RU" dirty="0"/>
              <a:t>50 депутатов</a:t>
            </a:r>
            <a:r>
              <a:rPr lang="cs-CZ" dirty="0" smtClean="0"/>
              <a:t>)</a:t>
            </a:r>
            <a:endParaRPr lang="ru-RU" dirty="0" smtClean="0"/>
          </a:p>
          <a:p>
            <a:r>
              <a:rPr lang="ru-RU" dirty="0" smtClean="0"/>
              <a:t>Правительство Санкт-Петербурга</a:t>
            </a:r>
          </a:p>
          <a:p>
            <a:r>
              <a:rPr lang="ru-RU" dirty="0" smtClean="0"/>
              <a:t>Губернатор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67544" y="6049962"/>
            <a:ext cx="378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/>
              <a:t>Беглов</a:t>
            </a:r>
            <a:r>
              <a:rPr lang="ru-RU" b="1" dirty="0"/>
              <a:t> Александр Дмитриевич</a:t>
            </a:r>
          </a:p>
        </p:txBody>
      </p:sp>
      <p:pic>
        <p:nvPicPr>
          <p:cNvPr id="1026" name="Picture 2" descr="https://www.gov.spb.ru/static/writable/ckeditor/uploads/2018/10/03/PHOTO-2018-09-07-22-12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18" y="3865106"/>
            <a:ext cx="3831282" cy="25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8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247</TotalTime>
  <Words>507</Words>
  <Application>Microsoft Office PowerPoint</Application>
  <PresentationFormat>Экран (4:3)</PresentationFormat>
  <Paragraphs>117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</vt:lpstr>
      <vt:lpstr>Franklin Gothic Book</vt:lpstr>
      <vt:lpstr>Perpetua</vt:lpstr>
      <vt:lpstr>Wingdings 2</vt:lpstr>
      <vt:lpstr>Jmění</vt:lpstr>
      <vt:lpstr>Санкт-Петербург</vt:lpstr>
      <vt:lpstr>Санкт-Петербу́рг (1914 – 1924 гг.  — Петрогра́д, 1924 – 1991 гг. — Ленингра́д) </vt:lpstr>
      <vt:lpstr>Презентация PowerPoint</vt:lpstr>
      <vt:lpstr>Презентация PowerPoint</vt:lpstr>
      <vt:lpstr>Неофициальные наименования города:</vt:lpstr>
      <vt:lpstr>Презентация PowerPoint</vt:lpstr>
      <vt:lpstr>Климат</vt:lpstr>
      <vt:lpstr>Административно-территориальное устройство</vt:lpstr>
      <vt:lpstr>Органы власти</vt:lpstr>
      <vt:lpstr>Промышленность</vt:lpstr>
      <vt:lpstr>Транспорт</vt:lpstr>
      <vt:lpstr>Метро</vt:lpstr>
      <vt:lpstr>   Образование и наука </vt:lpstr>
      <vt:lpstr>Культура и искусство</vt:lpstr>
      <vt:lpstr>Архитектура и достопримечательности</vt:lpstr>
      <vt:lpstr>Исаакиевский собор</vt:lpstr>
      <vt:lpstr>Презентация PowerPoint</vt:lpstr>
      <vt:lpstr>Собор воскресения Христова</vt:lpstr>
      <vt:lpstr>Презентация PowerPoint</vt:lpstr>
      <vt:lpstr>Адмиралтейство</vt:lpstr>
      <vt:lpstr>Зимний дворец</vt:lpstr>
      <vt:lpstr>Презентация PowerPoint</vt:lpstr>
      <vt:lpstr>Презентация PowerPoint</vt:lpstr>
      <vt:lpstr>Александрийская колонна</vt:lpstr>
      <vt:lpstr>Главный штаб</vt:lpstr>
      <vt:lpstr>Крейсер „Аврора“</vt:lpstr>
      <vt:lpstr>Петропавловская крепость</vt:lpstr>
      <vt:lpstr>Медный всадник</vt:lpstr>
      <vt:lpstr>Невский проспект</vt:lpstr>
      <vt:lpstr>ПЫШКИ vs  ПОНЧИКИ</vt:lpstr>
      <vt:lpstr>Презентация PowerPoint</vt:lpstr>
    </vt:vector>
  </TitlesOfParts>
  <Company>Pedagogicka fakulta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Санкт-Петербург</dc:title>
  <dc:creator>lektor</dc:creator>
  <cp:lastModifiedBy>Uživatel systému Windows</cp:lastModifiedBy>
  <cp:revision>26</cp:revision>
  <dcterms:created xsi:type="dcterms:W3CDTF">2017-10-13T12:01:04Z</dcterms:created>
  <dcterms:modified xsi:type="dcterms:W3CDTF">2018-10-13T13:10:45Z</dcterms:modified>
</cp:coreProperties>
</file>