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32"/>
  </p:notesMasterIdLst>
  <p:sldIdLst>
    <p:sldId id="256" r:id="rId2"/>
    <p:sldId id="257" r:id="rId3"/>
    <p:sldId id="270" r:id="rId4"/>
    <p:sldId id="263" r:id="rId5"/>
    <p:sldId id="281" r:id="rId6"/>
    <p:sldId id="292" r:id="rId7"/>
    <p:sldId id="291" r:id="rId8"/>
    <p:sldId id="283" r:id="rId9"/>
    <p:sldId id="282" r:id="rId10"/>
    <p:sldId id="264" r:id="rId11"/>
    <p:sldId id="261" r:id="rId12"/>
    <p:sldId id="262" r:id="rId13"/>
    <p:sldId id="265" r:id="rId14"/>
    <p:sldId id="267" r:id="rId15"/>
    <p:sldId id="290" r:id="rId16"/>
    <p:sldId id="272" r:id="rId17"/>
    <p:sldId id="274" r:id="rId18"/>
    <p:sldId id="275" r:id="rId19"/>
    <p:sldId id="276" r:id="rId20"/>
    <p:sldId id="277" r:id="rId21"/>
    <p:sldId id="280" r:id="rId22"/>
    <p:sldId id="278" r:id="rId23"/>
    <p:sldId id="279" r:id="rId24"/>
    <p:sldId id="284" r:id="rId25"/>
    <p:sldId id="285" r:id="rId26"/>
    <p:sldId id="286" r:id="rId27"/>
    <p:sldId id="287" r:id="rId28"/>
    <p:sldId id="288" r:id="rId29"/>
    <p:sldId id="289" r:id="rId30"/>
    <p:sldId id="26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0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538EA-2D4D-49F0-911F-A2260EF2FC0C}" type="datetimeFigureOut">
              <a:rPr lang="cs-CZ" smtClean="0"/>
              <a:pPr/>
              <a:t>02.10.2018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F36D2-1168-429D-B7C8-E574B601068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16188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C84EBB-6C04-41E5-BB56-D705213C08E2}" type="slidenum">
              <a:rPr lang="de-DE" altLang="cs-CZ"/>
              <a:pPr/>
              <a:t>16</a:t>
            </a:fld>
            <a:endParaRPr lang="de-DE" altLang="cs-CZ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B1F633DF-91C3-41FB-8A50-DDAAFA81CC40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16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55014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F926FF-3E63-4452-8C74-5F672A17E650}" type="slidenum">
              <a:rPr lang="de-DE" altLang="cs-CZ"/>
              <a:pPr/>
              <a:t>17</a:t>
            </a:fld>
            <a:endParaRPr lang="de-DE" altLang="cs-CZ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250938D1-4467-404A-85F9-460CE0C74463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17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451355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A2E36D-D261-4964-B1FB-9B26DEE99169}" type="slidenum">
              <a:rPr lang="de-DE" altLang="cs-CZ"/>
              <a:pPr/>
              <a:t>18</a:t>
            </a:fld>
            <a:endParaRPr lang="de-DE" altLang="cs-CZ"/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BBE556CD-72A2-4611-8645-F40F8CD4B891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18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58118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C66C09-79B8-400F-90EF-E6A45CCB4AA6}" type="slidenum">
              <a:rPr lang="de-DE" altLang="cs-CZ"/>
              <a:pPr/>
              <a:t>19</a:t>
            </a:fld>
            <a:endParaRPr lang="de-DE" altLang="cs-CZ"/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700E4D3D-07EA-4C76-9DA0-051D085E8AEE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19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08289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97ED8A-ADFB-4981-A66A-6A70CA1B077B}" type="slidenum">
              <a:rPr lang="de-DE" altLang="cs-CZ"/>
              <a:pPr/>
              <a:t>20</a:t>
            </a:fld>
            <a:endParaRPr lang="de-DE" altLang="cs-CZ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5D53F969-36FE-41AD-9845-F4DA61EA9BCD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20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824610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76C1C3-06CD-4913-9EF8-4C1950E1CD1D}" type="slidenum">
              <a:rPr lang="de-DE" altLang="cs-CZ"/>
              <a:pPr/>
              <a:t>21</a:t>
            </a:fld>
            <a:endParaRPr lang="de-DE" altLang="cs-CZ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640BA30D-6706-406C-98F1-5659962A7092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21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477970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FF9AC7-5EC5-41F6-8D3F-DC6E09CF436F}" type="slidenum">
              <a:rPr lang="de-DE" altLang="cs-CZ"/>
              <a:pPr/>
              <a:t>22</a:t>
            </a:fld>
            <a:endParaRPr lang="de-DE" altLang="cs-CZ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F682DD3B-3051-45C4-8F31-9FFDD8B7C305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22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931912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096B71-C4C3-44E2-A8AD-0064786D660F}" type="slidenum">
              <a:rPr lang="de-DE" altLang="cs-CZ"/>
              <a:pPr/>
              <a:t>23</a:t>
            </a:fld>
            <a:endParaRPr lang="de-DE" altLang="cs-CZ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655F43C1-4B3F-4B5B-AB45-58718C83AEA0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23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08085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Náboženství </a:t>
            </a:r>
            <a:br>
              <a:rPr lang="cs-CZ" dirty="0" smtClean="0"/>
            </a:br>
            <a:r>
              <a:rPr lang="cs-CZ" dirty="0" smtClean="0"/>
              <a:t>v ruské federaci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678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Monoteistické náboženství:</a:t>
            </a:r>
            <a:br>
              <a:rPr lang="cs-CZ" dirty="0" smtClean="0"/>
            </a:br>
            <a:r>
              <a:rPr lang="cs-CZ" dirty="0" smtClean="0"/>
              <a:t>nejvyšší bytostí je Bůh (ve třech osobách)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260" y="2389632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6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384" y="243841"/>
            <a:ext cx="9875520" cy="839002"/>
          </a:xfrm>
        </p:spPr>
        <p:txBody>
          <a:bodyPr/>
          <a:lstStyle/>
          <a:p>
            <a:pPr algn="ctr"/>
            <a:r>
              <a:rPr lang="cs-CZ" dirty="0" smtClean="0"/>
              <a:t>Vyznání víry</a:t>
            </a:r>
            <a:r>
              <a:rPr lang="ru-RU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3568" y="1010653"/>
            <a:ext cx="10799706" cy="5558589"/>
          </a:xfrm>
        </p:spPr>
        <p:txBody>
          <a:bodyPr>
            <a:normAutofit fontScale="70000" lnSpcReduction="20000"/>
          </a:bodyPr>
          <a:lstStyle/>
          <a:p>
            <a:pPr marL="502920" indent="-457200">
              <a:buNone/>
            </a:pPr>
            <a:r>
              <a:rPr lang="cs-CZ" dirty="0" smtClean="0"/>
              <a:t>	</a:t>
            </a:r>
            <a:r>
              <a:rPr lang="cs-CZ" sz="2900" dirty="0" smtClean="0"/>
              <a:t>Věřím v jednoho </a:t>
            </a:r>
            <a:r>
              <a:rPr lang="cs-CZ" sz="2900" b="1" dirty="0" smtClean="0"/>
              <a:t>Boha</a:t>
            </a:r>
            <a:r>
              <a:rPr lang="cs-CZ" sz="2900" dirty="0" smtClean="0"/>
              <a:t>,</a:t>
            </a:r>
            <a:br>
              <a:rPr lang="cs-CZ" sz="2900" dirty="0" smtClean="0"/>
            </a:br>
            <a:r>
              <a:rPr lang="cs-CZ" sz="2900" b="1" dirty="0" smtClean="0"/>
              <a:t>Otce</a:t>
            </a:r>
            <a:r>
              <a:rPr lang="cs-CZ" sz="2900" dirty="0" smtClean="0"/>
              <a:t> všemohoucího, Stvořitele nebe i země,</a:t>
            </a:r>
            <a:br>
              <a:rPr lang="cs-CZ" sz="2900" dirty="0" smtClean="0"/>
            </a:br>
            <a:r>
              <a:rPr lang="cs-CZ" sz="2900" dirty="0" smtClean="0"/>
              <a:t>všeho viditelného i neviditelného.</a:t>
            </a:r>
          </a:p>
          <a:p>
            <a:pPr marL="502920" indent="-457200">
              <a:buNone/>
            </a:pPr>
            <a:r>
              <a:rPr lang="cs-CZ" sz="2900" dirty="0" smtClean="0"/>
              <a:t/>
            </a:r>
            <a:br>
              <a:rPr lang="cs-CZ" sz="2900" dirty="0" smtClean="0"/>
            </a:br>
            <a:r>
              <a:rPr lang="cs-CZ" sz="2900" dirty="0" smtClean="0"/>
              <a:t>Věřím v jednoho Pána Ježíše Krista,</a:t>
            </a:r>
            <a:br>
              <a:rPr lang="cs-CZ" sz="2900" dirty="0" smtClean="0"/>
            </a:br>
            <a:r>
              <a:rPr lang="cs-CZ" sz="2900" dirty="0" smtClean="0"/>
              <a:t>jednorozeného </a:t>
            </a:r>
            <a:r>
              <a:rPr lang="cs-CZ" sz="2900" b="1" dirty="0" smtClean="0"/>
              <a:t>Syna Božího</a:t>
            </a:r>
            <a:r>
              <a:rPr lang="cs-CZ" sz="2900" dirty="0" smtClean="0"/>
              <a:t>,</a:t>
            </a:r>
            <a:br>
              <a:rPr lang="cs-CZ" sz="2900" dirty="0" smtClean="0"/>
            </a:br>
            <a:r>
              <a:rPr lang="cs-CZ" sz="2900" dirty="0" smtClean="0"/>
              <a:t>který se zrodil z Otce přede všemi věky:</a:t>
            </a:r>
          </a:p>
          <a:p>
            <a:pPr marL="502920" indent="-457200">
              <a:buNone/>
            </a:pPr>
            <a:r>
              <a:rPr lang="cs-CZ" sz="2900" dirty="0" smtClean="0"/>
              <a:t/>
            </a:r>
            <a:br>
              <a:rPr lang="cs-CZ" sz="2900" dirty="0" smtClean="0"/>
            </a:br>
            <a:r>
              <a:rPr lang="cs-CZ" sz="2900" dirty="0" smtClean="0"/>
              <a:t>Bůh z Boha, Světlo ze světla, pravý Bůh z pravého Boha,</a:t>
            </a:r>
            <a:br>
              <a:rPr lang="cs-CZ" sz="2900" dirty="0" smtClean="0"/>
            </a:br>
            <a:r>
              <a:rPr lang="cs-CZ" sz="2900" dirty="0" smtClean="0"/>
              <a:t>zrozený, nestvořený, jedné podstaty s Otcem:</a:t>
            </a:r>
            <a:br>
              <a:rPr lang="cs-CZ" sz="2900" dirty="0" smtClean="0"/>
            </a:br>
            <a:r>
              <a:rPr lang="cs-CZ" sz="2900" dirty="0" smtClean="0"/>
              <a:t>skrze něho všechno je stvořeno.</a:t>
            </a:r>
          </a:p>
          <a:p>
            <a:pPr marL="502920" indent="-457200">
              <a:buNone/>
            </a:pPr>
            <a:r>
              <a:rPr lang="cs-CZ" sz="2900" dirty="0" smtClean="0"/>
              <a:t/>
            </a:r>
            <a:br>
              <a:rPr lang="cs-CZ" sz="2900" dirty="0" smtClean="0"/>
            </a:br>
            <a:r>
              <a:rPr lang="cs-CZ" sz="2900" dirty="0" smtClean="0"/>
              <a:t>On pro nás lidi a pro naši spásu sestoupil z nebe.</a:t>
            </a:r>
            <a:br>
              <a:rPr lang="cs-CZ" sz="2900" dirty="0" smtClean="0"/>
            </a:br>
            <a:r>
              <a:rPr lang="cs-CZ" sz="2900" dirty="0" smtClean="0"/>
              <a:t>Skrze Duch Svatého přijal tělo z Marie Panny</a:t>
            </a:r>
            <a:br>
              <a:rPr lang="cs-CZ" sz="2900" dirty="0" smtClean="0"/>
            </a:br>
            <a:r>
              <a:rPr lang="cs-CZ" sz="2900" dirty="0" smtClean="0"/>
              <a:t>a stal se člověkem.</a:t>
            </a:r>
          </a:p>
          <a:p>
            <a:pPr marL="502920" indent="-457200">
              <a:buNone/>
            </a:pPr>
            <a:r>
              <a:rPr lang="cs-CZ" sz="2900" dirty="0" smtClean="0"/>
              <a:t/>
            </a:r>
            <a:br>
              <a:rPr lang="cs-CZ" sz="2900" dirty="0" smtClean="0"/>
            </a:br>
            <a:r>
              <a:rPr lang="cs-CZ" sz="2900" dirty="0" smtClean="0"/>
              <a:t>Byl za nás ukřižován, za dnů Pontia Piláta</a:t>
            </a:r>
            <a:br>
              <a:rPr lang="cs-CZ" sz="2900" dirty="0" smtClean="0"/>
            </a:br>
            <a:r>
              <a:rPr lang="cs-CZ" sz="2900" dirty="0" smtClean="0"/>
              <a:t>byl umučen a pohřben.</a:t>
            </a:r>
          </a:p>
          <a:p>
            <a:pPr marL="502920" indent="-457200">
              <a:buNone/>
            </a:pPr>
            <a:r>
              <a:rPr lang="cs-CZ" sz="2900" dirty="0" smtClean="0"/>
              <a:t/>
            </a:r>
            <a:br>
              <a:rPr lang="cs-CZ" sz="2900" dirty="0" smtClean="0"/>
            </a:br>
            <a:r>
              <a:rPr lang="cs-CZ" sz="2900" dirty="0" smtClean="0"/>
              <a:t>Třetího dne vstal z mrtvých podle Písma.</a:t>
            </a:r>
            <a:br>
              <a:rPr lang="cs-CZ" sz="2900" dirty="0" smtClean="0"/>
            </a:br>
            <a:r>
              <a:rPr lang="cs-CZ" sz="2900" dirty="0" smtClean="0"/>
              <a:t>Vstoupil do nebe, sedí po pravici Otce.</a:t>
            </a:r>
            <a:endParaRPr lang="cs-CZ" sz="29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016" y="1190292"/>
            <a:ext cx="2975081" cy="519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23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6905" y="272716"/>
            <a:ext cx="9875520" cy="1356360"/>
          </a:xfrm>
        </p:spPr>
        <p:txBody>
          <a:bodyPr/>
          <a:lstStyle/>
          <a:p>
            <a:pPr algn="ctr"/>
            <a:r>
              <a:rPr lang="cs-CZ" dirty="0" smtClean="0"/>
              <a:t>Vyznání víry</a:t>
            </a:r>
            <a:r>
              <a:rPr lang="ru-RU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6906" y="1576137"/>
            <a:ext cx="10383253" cy="463215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smtClean="0"/>
              <a:t>	A znovu přijde, ve slávě, soudit živé i mrtvé</a:t>
            </a:r>
            <a:br>
              <a:rPr lang="cs-CZ" dirty="0" smtClean="0"/>
            </a:br>
            <a:r>
              <a:rPr lang="cs-CZ" dirty="0" smtClean="0"/>
              <a:t>a jeho království bude bez konce.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Věřím v </a:t>
            </a:r>
            <a:r>
              <a:rPr lang="cs-CZ" b="1" dirty="0" smtClean="0"/>
              <a:t>Ducha Svatého</a:t>
            </a:r>
            <a:r>
              <a:rPr lang="cs-CZ" dirty="0" smtClean="0"/>
              <a:t>, Pána a dárce života,</a:t>
            </a:r>
            <a:br>
              <a:rPr lang="cs-CZ" dirty="0" smtClean="0"/>
            </a:br>
            <a:r>
              <a:rPr lang="cs-CZ" dirty="0" smtClean="0"/>
              <a:t>který z Otce i Syna vychází,</a:t>
            </a:r>
            <a:br>
              <a:rPr lang="cs-CZ" dirty="0" smtClean="0"/>
            </a:br>
            <a:r>
              <a:rPr lang="cs-CZ" i="1" dirty="0" smtClean="0"/>
              <a:t>s Otcem i Synem je zároveň uctíván </a:t>
            </a:r>
            <a:r>
              <a:rPr lang="cs-CZ" dirty="0" smtClean="0"/>
              <a:t>a oslavován</a:t>
            </a:r>
            <a:br>
              <a:rPr lang="cs-CZ" dirty="0" smtClean="0"/>
            </a:br>
            <a:r>
              <a:rPr lang="cs-CZ" dirty="0" smtClean="0"/>
              <a:t>a mluvil ústy proroků.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Věřím v jednu, svatou, všeobecnou, apoštolskou církev.</a:t>
            </a:r>
            <a:br>
              <a:rPr lang="cs-CZ" dirty="0" smtClean="0"/>
            </a:br>
            <a:r>
              <a:rPr lang="cs-CZ" dirty="0" smtClean="0"/>
              <a:t>Vyznávám jeden křest na odpuštění hříchů.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Očekávám vzkříšení mrtvých</a:t>
            </a:r>
            <a:br>
              <a:rPr lang="cs-CZ" dirty="0" smtClean="0"/>
            </a:br>
            <a:r>
              <a:rPr lang="cs-CZ" dirty="0" smtClean="0"/>
              <a:t>a život budoucího věku.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Amen.</a:t>
            </a:r>
            <a:endParaRPr lang="cs-CZ" dirty="0"/>
          </a:p>
        </p:txBody>
      </p:sp>
      <p:pic>
        <p:nvPicPr>
          <p:cNvPr id="6146" name="Picture 2" descr="Výsledek obrázku pro vyznání ví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0703" y="1611665"/>
            <a:ext cx="2752473" cy="4596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47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26695" y="2777876"/>
            <a:ext cx="64619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600" dirty="0" smtClean="0"/>
              <a:t>2 oddělené soubory </a:t>
            </a:r>
            <a:r>
              <a:rPr lang="cs-CZ" sz="2600" i="1" dirty="0" smtClean="0"/>
              <a:t>knih</a:t>
            </a:r>
            <a:r>
              <a:rPr lang="cs-CZ" sz="2600" dirty="0" smtClean="0"/>
              <a:t>: </a:t>
            </a:r>
          </a:p>
          <a:p>
            <a:pPr algn="just"/>
            <a:endParaRPr lang="cs-CZ" sz="2600" dirty="0" smtClean="0"/>
          </a:p>
          <a:p>
            <a:pPr algn="just"/>
            <a:r>
              <a:rPr lang="cs-CZ" sz="2600" dirty="0" smtClean="0"/>
              <a:t>Starší a podstatně obsáhlejší </a:t>
            </a:r>
            <a:r>
              <a:rPr lang="cs-CZ" sz="2600" b="1" dirty="0" smtClean="0"/>
              <a:t>Starý zákon</a:t>
            </a:r>
            <a:r>
              <a:rPr lang="cs-CZ" sz="2600" dirty="0" smtClean="0"/>
              <a:t> je tvořen posvátnými židovskými texty. </a:t>
            </a:r>
          </a:p>
          <a:p>
            <a:pPr algn="just"/>
            <a:endParaRPr lang="cs-CZ" sz="2600" dirty="0" smtClean="0"/>
          </a:p>
          <a:p>
            <a:pPr algn="just"/>
            <a:r>
              <a:rPr lang="cs-CZ" sz="2600" dirty="0" smtClean="0"/>
              <a:t>Mladší, čistě křesťanský </a:t>
            </a:r>
            <a:r>
              <a:rPr lang="cs-CZ" sz="2600" b="1" dirty="0" smtClean="0"/>
              <a:t>Nový zákon</a:t>
            </a:r>
            <a:r>
              <a:rPr lang="cs-CZ" sz="2600" dirty="0" smtClean="0"/>
              <a:t> je věnován Ježíši Kristu, jeho učení a počátkům křesťanství.</a:t>
            </a:r>
            <a:endParaRPr lang="cs-CZ" sz="2600" dirty="0"/>
          </a:p>
        </p:txBody>
      </p:sp>
      <p:sp>
        <p:nvSpPr>
          <p:cNvPr id="4" name="Obdélník 3"/>
          <p:cNvSpPr/>
          <p:nvPr/>
        </p:nvSpPr>
        <p:spPr>
          <a:xfrm>
            <a:off x="1026695" y="903783"/>
            <a:ext cx="64619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b="1" dirty="0" smtClean="0"/>
              <a:t>Bible</a:t>
            </a:r>
            <a:r>
              <a:rPr lang="cs-CZ" sz="2600" dirty="0" smtClean="0"/>
              <a:t> - soubor starověkých textů, které křesťanství a zčásti i judaismus považují za posvátné a inspirované Bohem. </a:t>
            </a:r>
            <a:endParaRPr lang="cs-CZ" sz="2600" dirty="0"/>
          </a:p>
        </p:txBody>
      </p:sp>
      <p:pic>
        <p:nvPicPr>
          <p:cNvPr id="5122" name="Picture 2" descr="Výsledek obrázku pro bib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4401" y="1744579"/>
            <a:ext cx="3297403" cy="329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03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884417" y="1204047"/>
            <a:ext cx="487693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Křest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Biřmování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Svaté přijímání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Svátost smíření (zpověď)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Manželství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Kněžství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Křesťanský pohřeb</a:t>
            </a:r>
          </a:p>
          <a:p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sp>
        <p:nvSpPr>
          <p:cNvPr id="4" name="Obdélník 3"/>
          <p:cNvSpPr/>
          <p:nvPr/>
        </p:nvSpPr>
        <p:spPr>
          <a:xfrm>
            <a:off x="4270171" y="496161"/>
            <a:ext cx="40527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 smtClean="0"/>
              <a:t>Svátosti a obřady</a:t>
            </a:r>
            <a:endParaRPr lang="cs-CZ" sz="4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38" y="1475544"/>
            <a:ext cx="3908462" cy="481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865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Kříž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05152" y="1946845"/>
            <a:ext cx="4754880" cy="402336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pravoslavný</a:t>
            </a:r>
            <a:endParaRPr lang="cs-CZ" sz="2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41080" y="1946845"/>
            <a:ext cx="4754880" cy="402336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katolický</a:t>
            </a:r>
            <a:endParaRPr lang="cs-CZ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51" y="2866027"/>
            <a:ext cx="2215055" cy="31232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080" y="2717549"/>
            <a:ext cx="2377440" cy="32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7920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226685" y="127550"/>
            <a:ext cx="3929081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400" dirty="0" smtClean="0">
                <a:solidFill>
                  <a:srgbClr val="355E00"/>
                </a:solidFill>
                <a:latin typeface="+mj-lt"/>
              </a:rPr>
              <a:t>Rozdíly ve víře</a:t>
            </a:r>
            <a:endParaRPr lang="de-DE" altLang="cs-CZ" sz="4400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539213" y="868133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301708" y="815693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33563" y="1703868"/>
            <a:ext cx="3266263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Duch Svatý vychází pouze z Boha Otce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388100" y="1739269"/>
            <a:ext cx="4914900" cy="90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Duch Svatý vychází z Boha Otce i Boha Syna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60422" y="2699769"/>
            <a:ext cx="5040312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Po smrti čeká každého buď Peklo nebo Ráj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8100" y="2699769"/>
            <a:ext cx="5068634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Mezi Peklem a Rájem je Očistec, ve kterém je možné se zbavit hříchů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70933" y="4191845"/>
            <a:ext cx="4925201" cy="243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Ježíš Kristus je bohočlověk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narozený bez hříchu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 Po smrti byl vzkříšen a vzat na nebe.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413152" y="4191845"/>
            <a:ext cx="5068634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Nejen Ježíš, ale i Panna Marie byli narozeni bez hříchu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Panna Marie byla stejně jako Ježíš vzata do nebe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870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083824" y="380478"/>
            <a:ext cx="3627510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355E00"/>
                </a:solidFill>
                <a:latin typeface="+mj-lt"/>
              </a:rPr>
              <a:t>Kultovní rozdíly</a:t>
            </a:r>
            <a:endParaRPr lang="de-DE" altLang="cs-CZ" sz="4000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776702" y="1080391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721808" y="1088727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71028" y="1988850"/>
            <a:ext cx="4735217" cy="10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Oltářní prostor je v církvi oddělen od presbyteria stěnou s ikonami.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075304" y="2009200"/>
            <a:ext cx="4151496" cy="4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Oltářní prostor je otevřený.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028" y="3074724"/>
            <a:ext cx="4424144" cy="32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5304" y="3074724"/>
            <a:ext cx="4380693" cy="32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2726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4374301" y="395324"/>
            <a:ext cx="3443401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355E00"/>
                </a:solidFill>
                <a:latin typeface="+mj-lt"/>
              </a:rPr>
              <a:t>Kultovní rozdíly</a:t>
            </a:r>
            <a:endParaRPr lang="de-DE" altLang="cs-CZ" sz="4000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816295" y="1107072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703221" y="1095237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55787" y="2311354"/>
            <a:ext cx="4733813" cy="4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Hudba v církvi: sborový zpěv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615400" y="2311354"/>
            <a:ext cx="4903500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Hudba v kostele: sborový zpěv </a:t>
            </a:r>
          </a:p>
          <a:p>
            <a:pPr>
              <a:buClrTx/>
            </a:pPr>
            <a:r>
              <a:rPr lang="cs-CZ" altLang="cs-CZ" sz="2400" dirty="0">
                <a:solidFill>
                  <a:srgbClr val="000000"/>
                </a:solidFill>
                <a:latin typeface="+mj-lt"/>
              </a:rPr>
              <a:t>	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a varhany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038" y="3398736"/>
            <a:ext cx="3451262" cy="293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2210" y="3441700"/>
            <a:ext cx="4633257" cy="28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4508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4399369" y="343707"/>
            <a:ext cx="3602110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355E00"/>
                </a:solidFill>
                <a:latin typeface="+mj-lt"/>
              </a:rPr>
              <a:t>Kultovní rozdíly</a:t>
            </a:r>
            <a:endParaRPr lang="de-DE" altLang="cs-CZ" sz="4000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19285" y="1298519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359912" y="1326433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3866" y="2329613"/>
            <a:ext cx="4245566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Při bohoslužbě věřící stojí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046228" y="2329613"/>
            <a:ext cx="4840971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Při bohoslužbě věřící sedí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1054" y="3342088"/>
            <a:ext cx="4405400" cy="29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866" y="3342088"/>
            <a:ext cx="4343634" cy="297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6003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97408" y="1608942"/>
            <a:ext cx="73030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 smtClean="0"/>
              <a:t> Ruská Federace je státem, jenž je založen na </a:t>
            </a:r>
            <a:r>
              <a:rPr lang="cs-CZ" sz="2800" b="1" dirty="0" smtClean="0"/>
              <a:t>sekularismu</a:t>
            </a:r>
            <a:r>
              <a:rPr lang="cs-CZ" sz="2800" dirty="0" smtClean="0"/>
              <a:t>, není tedy </a:t>
            </a:r>
            <a:r>
              <a:rPr lang="cs-CZ" sz="2800" dirty="0"/>
              <a:t>vázán </a:t>
            </a:r>
            <a:r>
              <a:rPr lang="cs-CZ" sz="2800" dirty="0" smtClean="0"/>
              <a:t>na žádnou náboženskou ideologii.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cs-CZ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 smtClean="0"/>
              <a:t>Ústava RF zaručuje občanům svobodu vyznání.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cs-CZ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 smtClean="0"/>
              <a:t>V </a:t>
            </a:r>
            <a:r>
              <a:rPr lang="cs-CZ" sz="2800" dirty="0"/>
              <a:t>RF jsou všechny církve odloučeny od státu.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176" y="1097732"/>
            <a:ext cx="3236023" cy="46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79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108038" y="2187591"/>
            <a:ext cx="4314862" cy="10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359" dirty="0" smtClean="0">
                <a:solidFill>
                  <a:schemeClr val="tx1"/>
                </a:solidFill>
                <a:latin typeface="+mj-lt"/>
              </a:rPr>
              <a:t>Při svatém přijímání duchovní i věřící přijímají chléb a víno</a:t>
            </a:r>
            <a:endParaRPr lang="de-DE" altLang="cs-CZ" sz="2359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550450" y="2187591"/>
            <a:ext cx="4866850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359" dirty="0" smtClean="0">
                <a:solidFill>
                  <a:schemeClr val="tx1"/>
                </a:solidFill>
                <a:latin typeface="+mj-lt"/>
              </a:rPr>
              <a:t>Při </a:t>
            </a:r>
            <a:r>
              <a:rPr lang="cs-CZ" altLang="cs-CZ" sz="2359" dirty="0">
                <a:solidFill>
                  <a:schemeClr val="tx1"/>
                </a:solidFill>
                <a:latin typeface="+mj-lt"/>
              </a:rPr>
              <a:t>S</a:t>
            </a:r>
            <a:r>
              <a:rPr lang="cs-CZ" altLang="cs-CZ" sz="2359" dirty="0" smtClean="0">
                <a:solidFill>
                  <a:schemeClr val="tx1"/>
                </a:solidFill>
                <a:latin typeface="+mj-lt"/>
              </a:rPr>
              <a:t>vatém přijímání věřící přijímají pouze chléb, duchovní i víno</a:t>
            </a:r>
            <a:endParaRPr lang="de-DE" altLang="cs-CZ" sz="2359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6716" y="3273465"/>
            <a:ext cx="4167415" cy="310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4399369" y="343707"/>
            <a:ext cx="3602110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355E00"/>
                </a:solidFill>
                <a:latin typeface="+mj-lt"/>
              </a:rPr>
              <a:t>Kultovní rozdíly</a:t>
            </a:r>
            <a:endParaRPr lang="de-DE" altLang="cs-CZ" sz="4000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59071" y="1126199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001479" y="1133046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897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108038" y="2351768"/>
            <a:ext cx="4082829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Při </a:t>
            </a:r>
            <a:r>
              <a:rPr lang="cs-CZ" altLang="cs-CZ" sz="2400" dirty="0" err="1" smtClean="0">
                <a:solidFill>
                  <a:srgbClr val="000000"/>
                </a:solidFill>
                <a:latin typeface="+mj-lt"/>
              </a:rPr>
              <a:t>Křestu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 je novorozenec ponořen celý do vody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859433" y="2351768"/>
            <a:ext cx="4316567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Při </a:t>
            </a:r>
            <a:r>
              <a:rPr lang="cs-CZ" altLang="cs-CZ" sz="2400" dirty="0" err="1" smtClean="0">
                <a:solidFill>
                  <a:srgbClr val="000000"/>
                </a:solidFill>
                <a:latin typeface="+mj-lt"/>
              </a:rPr>
              <a:t>Křestu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 je křtěnému pokropena pouze hlava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9433" y="3467714"/>
            <a:ext cx="3971477" cy="277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54" y="3428976"/>
            <a:ext cx="2320962" cy="2856895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473874" y="1101469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643054" y="1101470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4399369" y="343707"/>
            <a:ext cx="3602110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355E00"/>
                </a:solidFill>
                <a:latin typeface="+mj-lt"/>
              </a:rPr>
              <a:t>Kultovní rozdíly</a:t>
            </a:r>
            <a:endParaRPr lang="de-DE" altLang="cs-CZ" sz="4000" dirty="0">
              <a:solidFill>
                <a:srgbClr val="355E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115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3932820" y="183980"/>
            <a:ext cx="4604982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445" dirty="0" smtClean="0">
                <a:solidFill>
                  <a:srgbClr val="355E00"/>
                </a:solidFill>
                <a:latin typeface="+mj-lt"/>
              </a:rPr>
              <a:t>Kanonické rozdíly</a:t>
            </a:r>
            <a:endParaRPr lang="de-DE" altLang="cs-CZ" sz="4445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015374" y="1970847"/>
            <a:ext cx="5062131" cy="191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Národní princip organizace církve. Rozděleno na 15 samostatných církví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de-DE" altLang="cs-CZ" sz="2400" dirty="0">
                <a:solidFill>
                  <a:srgbClr val="000000"/>
                </a:solidFill>
                <a:latin typeface="+mj-lt"/>
              </a:rPr>
              <a:t>(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Ruská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Gruzínská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Srbská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Finská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...)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874466" y="1970847"/>
            <a:ext cx="4834934" cy="275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Světový princip organizace církve. Všichni katolíci na celém světě jsou podřazeni Papeži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Světovým centrem katolictví je Vatikán.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5155" y="4144754"/>
            <a:ext cx="1261988" cy="144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6602" y="3429001"/>
            <a:ext cx="1306218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3371" y="4144754"/>
            <a:ext cx="1257252" cy="144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8122" y="4865550"/>
            <a:ext cx="1163642" cy="159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0182" y="4144754"/>
            <a:ext cx="2612434" cy="216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426422" y="1129258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8533166" y="1129258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046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045920" y="355395"/>
            <a:ext cx="6663699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445" dirty="0" smtClean="0">
                <a:solidFill>
                  <a:srgbClr val="355E00"/>
                </a:solidFill>
                <a:latin typeface="+mj-lt"/>
              </a:rPr>
              <a:t>Kanonické rozdíly</a:t>
            </a:r>
            <a:endParaRPr lang="de-DE" altLang="cs-CZ" sz="4445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311238" y="2040494"/>
            <a:ext cx="5021829" cy="10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Duchovní se dělí na bílé a černé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 (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žijící ve společnosti a mnichy)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115767" y="2027780"/>
            <a:ext cx="4952487" cy="10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Všichni duchovní se zavazují žít mnišským životem.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68" y="3825064"/>
            <a:ext cx="2199342" cy="247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2587" y="3875468"/>
            <a:ext cx="2078683" cy="242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2014" y="3790500"/>
            <a:ext cx="3266938" cy="251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06116" y="1093737"/>
            <a:ext cx="319515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187822" y="1093134"/>
            <a:ext cx="3274575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270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Ikony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17" y="1965960"/>
            <a:ext cx="2901950" cy="36177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93384" y="584200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Andrej </a:t>
            </a:r>
            <a:r>
              <a:rPr lang="cs-CZ" dirty="0" err="1" smtClean="0"/>
              <a:t>Rubljov</a:t>
            </a:r>
            <a:r>
              <a:rPr lang="cs-CZ" dirty="0" smtClean="0"/>
              <a:t> </a:t>
            </a:r>
            <a:r>
              <a:rPr lang="cs-CZ" i="1" dirty="0" smtClean="0"/>
              <a:t>Trojice</a:t>
            </a:r>
            <a:endParaRPr lang="cs-CZ" i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303" y="1965960"/>
            <a:ext cx="2794000" cy="35623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2087" y="5842000"/>
            <a:ext cx="363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Theofanes</a:t>
            </a:r>
            <a:r>
              <a:rPr lang="cs-CZ" dirty="0" smtClean="0"/>
              <a:t> Řek </a:t>
            </a:r>
            <a:r>
              <a:rPr lang="cs-CZ" i="1" dirty="0" smtClean="0"/>
              <a:t>Panna Marie Donská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390138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389467"/>
            <a:ext cx="9875520" cy="1356360"/>
          </a:xfrm>
        </p:spPr>
        <p:txBody>
          <a:bodyPr/>
          <a:lstStyle/>
          <a:p>
            <a:pPr algn="ctr"/>
            <a:r>
              <a:rPr lang="cs-CZ" dirty="0" smtClean="0"/>
              <a:t>Ikonostas</a:t>
            </a:r>
            <a:endParaRPr lang="cs-CZ" dirty="0"/>
          </a:p>
        </p:txBody>
      </p:sp>
      <p:pic>
        <p:nvPicPr>
          <p:cNvPr id="1026" name="Picture 2" descr="Výsledek obrázku pro ikonos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813" y="1745827"/>
            <a:ext cx="7111894" cy="45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086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Katedrála Krista Spasitele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66" y="2159282"/>
            <a:ext cx="5177367" cy="34515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773" y="2159283"/>
            <a:ext cx="5183847" cy="345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88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Chrám Vasila Blaženého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655379"/>
            <a:ext cx="4012324" cy="46035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248" y="2270234"/>
            <a:ext cx="5524513" cy="39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15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Katedrála svatého Izáka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02" y="2238704"/>
            <a:ext cx="5622358" cy="35266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639" y="2238704"/>
            <a:ext cx="5298739" cy="352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33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Chrám Kristova vzkříšení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14857"/>
            <a:ext cx="3579512" cy="47652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741" y="2589437"/>
            <a:ext cx="5855467" cy="26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5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1" y="283464"/>
            <a:ext cx="6085163" cy="34229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194" y="3130541"/>
            <a:ext cx="5626016" cy="348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74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ssija - pravoslavnaja stran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845" y="740980"/>
            <a:ext cx="9512795" cy="5350552"/>
          </a:xfrm>
        </p:spPr>
      </p:pic>
    </p:spTree>
    <p:extLst>
      <p:ext uri="{BB962C8B-B14F-4D97-AF65-F5344CB8AC3E}">
        <p14:creationId xmlns:p14="http://schemas.microsoft.com/office/powerpoint/2010/main" xmlns="" val="170363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39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771" y="423144"/>
            <a:ext cx="761349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 Rusku existuje více než 70 náboženských vyznání</a:t>
            </a: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</a:t>
            </a:r>
          </a:p>
          <a:p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Každá </a:t>
            </a:r>
            <a:r>
              <a:rPr lang="cs-CZ" sz="2600" dirty="0" smtClean="0">
                <a:latin typeface="+mj-lt"/>
              </a:rPr>
              <a:t>denominace svobodně </a:t>
            </a:r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vyznává své náboženství, věřící mohou bez omezení navštěvovat pravoslavné církve, katolické kostely, mešity, synagogy či buddhistické chrámy</a:t>
            </a:r>
          </a:p>
          <a:p>
            <a:endParaRPr lang="ru-RU" sz="26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Většina věřících v Rusku vyznává pravoslavné křesťanství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6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Druhým nejrozšířenějším náboženstvím je v Rusku islám</a:t>
            </a:r>
            <a:endParaRPr lang="cs-CZ" sz="2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Z tradičních náboženství na území Ruska jsou také zastoupeny buddhismus a judaismus</a:t>
            </a:r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434" y="1170432"/>
            <a:ext cx="1662130" cy="16621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515" y="1170432"/>
            <a:ext cx="2098669" cy="16621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266" y="4133086"/>
            <a:ext cx="2051477" cy="20514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415" y="4075929"/>
            <a:ext cx="1925149" cy="21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93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ýsledek obrázku pro icht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3700" y="2230438"/>
            <a:ext cx="9020174" cy="253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2319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f/f9/Ichthys.svg/360px-Ichthy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214" y="2316472"/>
            <a:ext cx="5576486" cy="247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08700" y="708759"/>
            <a:ext cx="5613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/>
              <a:t>Užití </a:t>
            </a:r>
            <a:r>
              <a:rPr lang="cs-CZ" sz="2800" b="1" dirty="0" err="1"/>
              <a:t>Ichthys</a:t>
            </a:r>
            <a:r>
              <a:rPr lang="cs-CZ" sz="2800" dirty="0"/>
              <a:t> jako hlavního symbolu prvotních křesťanů může být vnímáno jako kryptogram. </a:t>
            </a:r>
            <a:endParaRPr lang="cs-CZ" sz="2800" dirty="0" smtClean="0"/>
          </a:p>
          <a:p>
            <a:pPr algn="just"/>
            <a:endParaRPr lang="cs-CZ" sz="2800" dirty="0"/>
          </a:p>
          <a:p>
            <a:pPr algn="just"/>
            <a:r>
              <a:rPr lang="cs-CZ" sz="2800" b="1" dirty="0" err="1" smtClean="0"/>
              <a:t>Ichthys</a:t>
            </a:r>
            <a:r>
              <a:rPr lang="cs-CZ" sz="2800" dirty="0" smtClean="0"/>
              <a:t> </a:t>
            </a:r>
            <a:r>
              <a:rPr lang="cs-CZ" sz="2800" dirty="0"/>
              <a:t>(</a:t>
            </a:r>
            <a:r>
              <a:rPr lang="el-GR" sz="2800" dirty="0"/>
              <a:t>ΙΧΘΥΣ, </a:t>
            </a:r>
            <a:r>
              <a:rPr lang="cs-CZ" sz="2800" dirty="0"/>
              <a:t>řecky ryba) se dá číst jako slovo složené z prvních písmen slovního spojení: </a:t>
            </a:r>
            <a:endParaRPr lang="cs-CZ" sz="2800" dirty="0" smtClean="0"/>
          </a:p>
          <a:p>
            <a:pPr algn="just"/>
            <a:endParaRPr lang="cs-CZ" sz="2800" dirty="0"/>
          </a:p>
          <a:p>
            <a:pPr algn="just"/>
            <a:r>
              <a:rPr lang="cs-CZ" sz="2800" b="1" dirty="0" smtClean="0"/>
              <a:t>Ježíš </a:t>
            </a:r>
            <a:r>
              <a:rPr lang="cs-CZ" sz="2800" b="1" dirty="0"/>
              <a:t>Kristus, Boží syn, </a:t>
            </a:r>
            <a:r>
              <a:rPr lang="cs-CZ" sz="2800" b="1" dirty="0" smtClean="0"/>
              <a:t>Spasitel </a:t>
            </a:r>
          </a:p>
          <a:p>
            <a:pPr algn="just"/>
            <a:endParaRPr lang="cs-CZ" sz="2800" dirty="0" smtClean="0"/>
          </a:p>
          <a:p>
            <a:pPr algn="just"/>
            <a:r>
              <a:rPr lang="cs-CZ" sz="2800" dirty="0" smtClean="0"/>
              <a:t>V originále: </a:t>
            </a:r>
          </a:p>
          <a:p>
            <a:pPr algn="just"/>
            <a:r>
              <a:rPr lang="el-GR" sz="2800" b="1" dirty="0" smtClean="0"/>
              <a:t>Ἰ</a:t>
            </a:r>
            <a:r>
              <a:rPr lang="el-GR" sz="2800" dirty="0" smtClean="0"/>
              <a:t>ησοῦς </a:t>
            </a:r>
            <a:r>
              <a:rPr lang="el-GR" sz="2800" b="1" dirty="0"/>
              <a:t>Χ</a:t>
            </a:r>
            <a:r>
              <a:rPr lang="el-GR" sz="2800" dirty="0"/>
              <a:t>ριστός, </a:t>
            </a:r>
            <a:r>
              <a:rPr lang="el-GR" sz="2800" b="1" dirty="0"/>
              <a:t>Θ</a:t>
            </a:r>
            <a:r>
              <a:rPr lang="el-GR" sz="2800" dirty="0"/>
              <a:t>εοῦ </a:t>
            </a:r>
            <a:r>
              <a:rPr lang="el-GR" sz="2800" b="1" dirty="0"/>
              <a:t>Υ</a:t>
            </a:r>
            <a:r>
              <a:rPr lang="el-GR" sz="2800" dirty="0"/>
              <a:t>ἱός, </a:t>
            </a:r>
            <a:r>
              <a:rPr lang="el-GR" sz="2800" b="1" dirty="0"/>
              <a:t>Σ</a:t>
            </a:r>
            <a:r>
              <a:rPr lang="el-GR" sz="2800" dirty="0"/>
              <a:t>ωτήρ, </a:t>
            </a:r>
            <a:endParaRPr lang="cs-CZ" sz="2800" dirty="0" smtClean="0"/>
          </a:p>
          <a:p>
            <a:pPr algn="just"/>
            <a:r>
              <a:rPr lang="cs-CZ" sz="2800" b="1" dirty="0" err="1" smtClean="0"/>
              <a:t>I</a:t>
            </a:r>
            <a:r>
              <a:rPr lang="cs-CZ" sz="2800" dirty="0" err="1" smtClean="0"/>
              <a:t>ésús</a:t>
            </a:r>
            <a:r>
              <a:rPr lang="cs-CZ" sz="2800" dirty="0" smtClean="0"/>
              <a:t> </a:t>
            </a:r>
            <a:r>
              <a:rPr lang="cs-CZ" sz="2800" b="1" dirty="0"/>
              <a:t>Ch</a:t>
            </a:r>
            <a:r>
              <a:rPr lang="cs-CZ" sz="2800" dirty="0"/>
              <a:t>ristos </a:t>
            </a:r>
            <a:r>
              <a:rPr lang="cs-CZ" sz="2800" b="1" dirty="0" err="1"/>
              <a:t>T</a:t>
            </a:r>
            <a:r>
              <a:rPr lang="cs-CZ" sz="2800" dirty="0" err="1"/>
              <a:t>heú</a:t>
            </a:r>
            <a:r>
              <a:rPr lang="cs-CZ" sz="2800" dirty="0"/>
              <a:t> </a:t>
            </a:r>
            <a:r>
              <a:rPr lang="cs-CZ" sz="2800" dirty="0" err="1"/>
              <a:t>H</a:t>
            </a:r>
            <a:r>
              <a:rPr lang="cs-CZ" sz="2800" b="1" dirty="0" err="1"/>
              <a:t>u</a:t>
            </a:r>
            <a:r>
              <a:rPr lang="cs-CZ" sz="2800" dirty="0" err="1"/>
              <a:t>iós</a:t>
            </a:r>
            <a:r>
              <a:rPr lang="cs-CZ" sz="2800" dirty="0"/>
              <a:t>, </a:t>
            </a:r>
            <a:r>
              <a:rPr lang="cs-CZ" sz="2800" b="1" dirty="0" err="1"/>
              <a:t>S</a:t>
            </a:r>
            <a:r>
              <a:rPr lang="cs-CZ" sz="2800" dirty="0" err="1"/>
              <a:t>ótér</a:t>
            </a:r>
            <a:r>
              <a:rPr lang="cs-CZ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24621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8336" y="342900"/>
            <a:ext cx="9875520" cy="1356360"/>
          </a:xfrm>
        </p:spPr>
        <p:txBody>
          <a:bodyPr/>
          <a:lstStyle/>
          <a:p>
            <a:r>
              <a:rPr lang="cs-CZ" b="1" dirty="0" smtClean="0"/>
              <a:t>988 – přijetí křesťanství v </a:t>
            </a:r>
            <a:r>
              <a:rPr lang="cs-CZ" b="1" dirty="0"/>
              <a:t>K</a:t>
            </a:r>
            <a:r>
              <a:rPr lang="cs-CZ" b="1" dirty="0" smtClean="0"/>
              <a:t>yjevské Rusi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0292" y="1699260"/>
            <a:ext cx="10811608" cy="4193540"/>
          </a:xfrm>
        </p:spPr>
        <p:txBody>
          <a:bodyPr>
            <a:noAutofit/>
          </a:bodyPr>
          <a:lstStyle/>
          <a:p>
            <a:pPr algn="just"/>
            <a:r>
              <a:rPr lang="cs-CZ" sz="2800" dirty="0" smtClean="0"/>
              <a:t>Za doby kyjevského knížete Vladimíra se střetly zájmy Kyjevské Rusi a Byzance. Východisko bylo nalezeno vynucenou svatbou kyjevského knížete s  dcerou byzantského císaře </a:t>
            </a:r>
          </a:p>
          <a:p>
            <a:pPr algn="just"/>
            <a:r>
              <a:rPr lang="cs-CZ" sz="2800" dirty="0" smtClean="0"/>
              <a:t>Podmínkou byzantského císaře bylo přijetí křesťanství, což Vladimír učinil v roce 988</a:t>
            </a:r>
          </a:p>
          <a:p>
            <a:pPr algn="just"/>
            <a:r>
              <a:rPr lang="cs-CZ" sz="2800" dirty="0" smtClean="0"/>
              <a:t>Kyjevané byli pokřtěni hromadně v řece Dněpr</a:t>
            </a:r>
          </a:p>
          <a:p>
            <a:pPr algn="just"/>
            <a:r>
              <a:rPr lang="cs-CZ" sz="2800" dirty="0" smtClean="0"/>
              <a:t>Knězí křesťanské církve začali šířit novou víru po celé Kyjevské Rusi, čímž se šířila také byzantská kultura a vzdělanost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38361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4016" y="413887"/>
            <a:ext cx="9875520" cy="1356360"/>
          </a:xfrm>
        </p:spPr>
        <p:txBody>
          <a:bodyPr/>
          <a:lstStyle/>
          <a:p>
            <a:pPr algn="ctr"/>
            <a:r>
              <a:rPr lang="cs-CZ" dirty="0" smtClean="0"/>
              <a:t>Křesťanství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64450" y="2594970"/>
            <a:ext cx="5306568" cy="4038600"/>
          </a:xfrm>
        </p:spPr>
        <p:txBody>
          <a:bodyPr>
            <a:normAutofit/>
          </a:bodyPr>
          <a:lstStyle/>
          <a:p>
            <a:r>
              <a:rPr lang="cs-CZ" sz="4400" dirty="0" smtClean="0"/>
              <a:t>Pravoslaví</a:t>
            </a:r>
          </a:p>
          <a:p>
            <a:r>
              <a:rPr lang="cs-CZ" sz="4400" dirty="0" smtClean="0"/>
              <a:t>Katolictví</a:t>
            </a:r>
          </a:p>
          <a:p>
            <a:r>
              <a:rPr lang="cs-CZ" sz="4400" dirty="0" smtClean="0"/>
              <a:t>Protestantství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xmlns="" val="28854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TM03457444[[fn=Základna]]</Template>
  <TotalTime>1405</TotalTime>
  <Words>519</Words>
  <Application>Microsoft Office PowerPoint</Application>
  <PresentationFormat>Vlastní</PresentationFormat>
  <Paragraphs>134</Paragraphs>
  <Slides>30</Slides>
  <Notes>8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Základ</vt:lpstr>
      <vt:lpstr>Náboženství  v ruské federaci </vt:lpstr>
      <vt:lpstr>Snímek 2</vt:lpstr>
      <vt:lpstr>Snímek 3</vt:lpstr>
      <vt:lpstr>Snímek 4</vt:lpstr>
      <vt:lpstr>Snímek 5</vt:lpstr>
      <vt:lpstr>Snímek 6</vt:lpstr>
      <vt:lpstr>Snímek 7</vt:lpstr>
      <vt:lpstr>988 – přijetí křesťanství v Kyjevské Rusi</vt:lpstr>
      <vt:lpstr>Křesťanství  </vt:lpstr>
      <vt:lpstr>Monoteistické náboženství: nejvyšší bytostí je Bůh (ve třech osobách)</vt:lpstr>
      <vt:lpstr>Vyznání víry:</vt:lpstr>
      <vt:lpstr>Vyznání víry:</vt:lpstr>
      <vt:lpstr>Snímek 13</vt:lpstr>
      <vt:lpstr>Snímek 14</vt:lpstr>
      <vt:lpstr>Kříž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Ikony</vt:lpstr>
      <vt:lpstr>Ikonostas</vt:lpstr>
      <vt:lpstr>Katedrála Krista Spasitele</vt:lpstr>
      <vt:lpstr>Chrám Vasila Blaženého </vt:lpstr>
      <vt:lpstr>Katedrála svatého Izáka </vt:lpstr>
      <vt:lpstr>Chrám Kristova vzkříšení </vt:lpstr>
      <vt:lpstr>Snímek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Религии в россии</dc:title>
  <dc:creator>JANA</dc:creator>
  <cp:lastModifiedBy>lektor</cp:lastModifiedBy>
  <cp:revision>57</cp:revision>
  <dcterms:created xsi:type="dcterms:W3CDTF">2017-10-30T17:57:35Z</dcterms:created>
  <dcterms:modified xsi:type="dcterms:W3CDTF">2018-10-02T17:47:09Z</dcterms:modified>
</cp:coreProperties>
</file>