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6" r:id="rId8"/>
    <p:sldId id="264" r:id="rId9"/>
    <p:sldId id="265" r:id="rId10"/>
    <p:sldId id="263" r:id="rId11"/>
    <p:sldId id="267" r:id="rId12"/>
    <p:sldId id="261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78C5-D9AA-42E0-A2A6-46E6B9EF75F2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1A8E4-F890-4E48-813B-44FD60FC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8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78C5-D9AA-42E0-A2A6-46E6B9EF75F2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1A8E4-F890-4E48-813B-44FD60FC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4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78C5-D9AA-42E0-A2A6-46E6B9EF75F2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1A8E4-F890-4E48-813B-44FD60FC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05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78C5-D9AA-42E0-A2A6-46E6B9EF75F2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1A8E4-F890-4E48-813B-44FD60FC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5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78C5-D9AA-42E0-A2A6-46E6B9EF75F2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1A8E4-F890-4E48-813B-44FD60FC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78C5-D9AA-42E0-A2A6-46E6B9EF75F2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1A8E4-F890-4E48-813B-44FD60FC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6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78C5-D9AA-42E0-A2A6-46E6B9EF75F2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1A8E4-F890-4E48-813B-44FD60FC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53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78C5-D9AA-42E0-A2A6-46E6B9EF75F2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1A8E4-F890-4E48-813B-44FD60FC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50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78C5-D9AA-42E0-A2A6-46E6B9EF75F2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1A8E4-F890-4E48-813B-44FD60FC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78C5-D9AA-42E0-A2A6-46E6B9EF75F2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1A8E4-F890-4E48-813B-44FD60FC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08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778C5-D9AA-42E0-A2A6-46E6B9EF75F2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1A8E4-F890-4E48-813B-44FD60FC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8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778C5-D9AA-42E0-A2A6-46E6B9EF75F2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1A8E4-F890-4E48-813B-44FD60FC4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11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Kognitivní přístup v psychologii</a:t>
            </a:r>
            <a:endParaRPr lang="en-US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 smtClean="0"/>
              <a:t>Základy psychologie</a:t>
            </a:r>
          </a:p>
          <a:p>
            <a:r>
              <a:rPr lang="cs-CZ" altLang="cs-CZ" dirty="0"/>
              <a:t>3</a:t>
            </a:r>
            <a:r>
              <a:rPr lang="cs-CZ" altLang="cs-CZ" dirty="0" smtClean="0"/>
              <a:t>. přednáška</a:t>
            </a:r>
          </a:p>
          <a:p>
            <a:r>
              <a:rPr lang="cs-CZ" altLang="cs-CZ" dirty="0" smtClean="0"/>
              <a:t>PhDr. Denisa </a:t>
            </a:r>
            <a:r>
              <a:rPr lang="cs-CZ" altLang="cs-CZ" dirty="0" err="1" smtClean="0"/>
              <a:t>Denglerová</a:t>
            </a:r>
            <a:r>
              <a:rPr lang="cs-CZ" altLang="cs-CZ" dirty="0" smtClean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3966337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konstrukty odhalit dle </a:t>
            </a:r>
            <a:r>
              <a:rPr lang="cs-CZ" dirty="0" err="1" smtClean="0"/>
              <a:t>Kellyho</a:t>
            </a:r>
            <a:r>
              <a:rPr lang="cs-CZ" dirty="0" smtClean="0"/>
              <a:t> – REP test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Autor teorie PCP (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construct</a:t>
            </a:r>
            <a:r>
              <a:rPr lang="cs-CZ" dirty="0" smtClean="0"/>
              <a:t> psychology) v 50. letech 20. st.</a:t>
            </a:r>
          </a:p>
          <a:p>
            <a:r>
              <a:rPr lang="cs-CZ" dirty="0" smtClean="0"/>
              <a:t>Aplikace v psychoterapii i ve školství</a:t>
            </a:r>
          </a:p>
          <a:p>
            <a:r>
              <a:rPr lang="cs-CZ" dirty="0" smtClean="0"/>
              <a:t>Test </a:t>
            </a:r>
            <a:r>
              <a:rPr lang="cs-CZ" dirty="0" smtClean="0"/>
              <a:t>repertoáru konstruktů rolí</a:t>
            </a:r>
          </a:p>
          <a:p>
            <a:r>
              <a:rPr lang="cs-CZ" dirty="0" smtClean="0"/>
              <a:t>Primárně určeno ke zmapování interpersonálního světa</a:t>
            </a:r>
          </a:p>
          <a:p>
            <a:r>
              <a:rPr lang="cs-CZ" dirty="0" smtClean="0"/>
              <a:t>Seznam významných osob</a:t>
            </a:r>
          </a:p>
          <a:p>
            <a:r>
              <a:rPr lang="cs-CZ" dirty="0" smtClean="0"/>
              <a:t>Porovnání dvojic v trojici</a:t>
            </a:r>
          </a:p>
          <a:p>
            <a:r>
              <a:rPr lang="cs-CZ" dirty="0" smtClean="0"/>
              <a:t>Konstrukt x kontrast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201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Rep</a:t>
            </a:r>
            <a:r>
              <a:rPr lang="cs-CZ" dirty="0" smtClean="0"/>
              <a:t> </a:t>
            </a:r>
            <a:r>
              <a:rPr lang="cs-CZ" dirty="0" err="1" smtClean="0"/>
              <a:t>Grid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80" y="1924885"/>
            <a:ext cx="5067666" cy="3870243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828675"/>
            <a:ext cx="693420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50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Biologický základ psychologie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Velké téma k samostudiu</a:t>
            </a:r>
          </a:p>
          <a:p>
            <a:r>
              <a:rPr lang="cs-CZ" dirty="0" smtClean="0"/>
              <a:t>Probrat</a:t>
            </a:r>
            <a:r>
              <a:rPr lang="cs-CZ" dirty="0"/>
              <a:t> </a:t>
            </a:r>
            <a:r>
              <a:rPr lang="cs-CZ" dirty="0" smtClean="0"/>
              <a:t>a pochopit podtémata:</a:t>
            </a:r>
          </a:p>
          <a:p>
            <a:pPr lvl="1"/>
            <a:r>
              <a:rPr lang="cs-CZ" dirty="0" smtClean="0"/>
              <a:t>Nervová soustava a její části</a:t>
            </a:r>
          </a:p>
          <a:p>
            <a:pPr lvl="1"/>
            <a:r>
              <a:rPr lang="cs-CZ" dirty="0" smtClean="0"/>
              <a:t>Organizace nervového systému</a:t>
            </a:r>
          </a:p>
          <a:p>
            <a:pPr lvl="1"/>
            <a:r>
              <a:rPr lang="cs-CZ" dirty="0" smtClean="0"/>
              <a:t>Struktura mozku, zobrazovací metody</a:t>
            </a:r>
          </a:p>
          <a:p>
            <a:pPr lvl="1"/>
            <a:r>
              <a:rPr lang="cs-CZ" dirty="0" smtClean="0"/>
              <a:t>Mozkové hemisféry a jejich specializace, asymetrie mozku</a:t>
            </a:r>
          </a:p>
          <a:p>
            <a:pPr lvl="1"/>
            <a:r>
              <a:rPr lang="cs-CZ" dirty="0" smtClean="0"/>
              <a:t>Autonomní nervový systém</a:t>
            </a:r>
          </a:p>
          <a:p>
            <a:pPr lvl="1"/>
            <a:r>
              <a:rPr lang="cs-CZ" dirty="0" smtClean="0"/>
              <a:t>Endokrinní systém</a:t>
            </a:r>
          </a:p>
          <a:p>
            <a:pPr lvl="1"/>
            <a:r>
              <a:rPr lang="cs-CZ" dirty="0" smtClean="0"/>
              <a:t>Genetika, základní princip a vliv na chování člověka</a:t>
            </a:r>
          </a:p>
          <a:p>
            <a:r>
              <a:rPr lang="cs-CZ" dirty="0" smtClean="0"/>
              <a:t>Používat adekvátní vědeckou terminologii k daným tématům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67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Nevyžádané rady k absolvování kurzu</a:t>
            </a:r>
            <a:endParaRPr lang="en-US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8206"/>
            <a:ext cx="10515600" cy="474875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altLang="cs-CZ" dirty="0" smtClean="0"/>
              <a:t>Kombinace přednášek, seminářů a samostudia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/>
              <a:t>Přednáška – vodítko, osnova, ukazatel hloubky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/>
              <a:t>Seminář – vyzkoušet si, propojit, uvažovat</a:t>
            </a:r>
          </a:p>
          <a:p>
            <a:pPr marL="0" indent="0">
              <a:buNone/>
            </a:pPr>
            <a:r>
              <a:rPr lang="cs-CZ" altLang="cs-CZ" dirty="0" smtClean="0"/>
              <a:t>Porozumět věcem v kontextu </a:t>
            </a:r>
          </a:p>
          <a:p>
            <a:r>
              <a:rPr lang="cs-CZ" altLang="cs-CZ" dirty="0" smtClean="0"/>
              <a:t>co to znamená?</a:t>
            </a:r>
          </a:p>
          <a:p>
            <a:r>
              <a:rPr lang="cs-CZ" altLang="cs-CZ" dirty="0" smtClean="0"/>
              <a:t>kde jsem se s tím už setkal?</a:t>
            </a:r>
          </a:p>
          <a:p>
            <a:r>
              <a:rPr lang="cs-CZ" altLang="cs-CZ" dirty="0" smtClean="0"/>
              <a:t>souvisí to s něčím, co znám?</a:t>
            </a:r>
          </a:p>
          <a:p>
            <a:r>
              <a:rPr lang="cs-CZ" altLang="cs-CZ" dirty="0"/>
              <a:t>j</a:t>
            </a:r>
            <a:r>
              <a:rPr lang="cs-CZ" altLang="cs-CZ" dirty="0" smtClean="0"/>
              <a:t>e to zcela nové?</a:t>
            </a:r>
          </a:p>
          <a:p>
            <a:pPr marL="0" indent="0">
              <a:buNone/>
            </a:pPr>
            <a:r>
              <a:rPr lang="cs-CZ" altLang="cs-CZ" dirty="0" smtClean="0"/>
              <a:t>Materiály v </a:t>
            </a:r>
            <a:r>
              <a:rPr lang="cs-CZ" altLang="cs-CZ" dirty="0" err="1" smtClean="0"/>
              <a:t>ISu</a:t>
            </a:r>
            <a:r>
              <a:rPr lang="cs-CZ" altLang="cs-CZ" dirty="0" smtClean="0"/>
              <a:t> - prezentace, seznam probraných pojmů a témat</a:t>
            </a:r>
          </a:p>
          <a:p>
            <a:pPr marL="0" indent="0">
              <a:buNone/>
            </a:pPr>
            <a:r>
              <a:rPr lang="cs-CZ" altLang="cs-CZ" dirty="0" smtClean="0"/>
              <a:t>Literatura povinná a doporučená, e-</a:t>
            </a:r>
            <a:r>
              <a:rPr lang="cs-CZ" altLang="cs-CZ" dirty="0" err="1" smtClean="0"/>
              <a:t>learningový</a:t>
            </a:r>
            <a:r>
              <a:rPr lang="cs-CZ" altLang="cs-CZ" dirty="0" smtClean="0"/>
              <a:t> kurz ve studijních materiálech (některá témata)</a:t>
            </a:r>
          </a:p>
          <a:p>
            <a:pPr marL="0" indent="0">
              <a:buNone/>
            </a:pPr>
            <a:r>
              <a:rPr lang="cs-CZ" altLang="cs-CZ" dirty="0" smtClean="0"/>
              <a:t>Obezřetně s internetem; wikipedie; doporučené stránky v studijních materiálech, ověřování a triangulace</a:t>
            </a:r>
          </a:p>
          <a:p>
            <a:pPr marL="0" indent="0">
              <a:buNone/>
            </a:pPr>
            <a:r>
              <a:rPr lang="cs-CZ" altLang="cs-CZ" b="1" dirty="0" smtClean="0"/>
              <a:t>Vyvarovat se - výtahů z druhé a další ruky, hesel a definic bez kontextu.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641909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 descr="Psycholog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635" y="224525"/>
            <a:ext cx="4116342" cy="650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4623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711450" y="397823"/>
            <a:ext cx="8348436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/>
              <a:t>Kognitivní psychologie – historické zdroje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/>
              <a:t>Základní otázka: Jak si lidé vytvářejí modely světa, ve kterém žijí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/>
              <a:t>Hledání vztahu mezi vnitřním a vnějším světem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/>
              <a:t>Hledání pravidla, na základě kterého se vytváří individuální obraz světa – řídí, ovlivňuje veškeré aktivity organismu</a:t>
            </a: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err="1" smtClean="0"/>
              <a:t>cognoscere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=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vědět, </a:t>
            </a:r>
            <a:r>
              <a:rPr lang="cs-CZ" altLang="cs-CZ" sz="1800" dirty="0" smtClean="0"/>
              <a:t>znát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k</a:t>
            </a:r>
            <a:r>
              <a:rPr lang="cs-CZ" altLang="cs-CZ" sz="1800" dirty="0" smtClean="0"/>
              <a:t>ognitivní = poznávací</a:t>
            </a: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Asocianizmus, </a:t>
            </a:r>
            <a:r>
              <a:rPr lang="cs-CZ" altLang="cs-CZ" sz="1800" dirty="0" smtClean="0"/>
              <a:t>gestaltismus</a:t>
            </a: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/>
              <a:t>Behaviorizmus </a:t>
            </a:r>
            <a:r>
              <a:rPr lang="cs-CZ" altLang="cs-CZ" sz="1800" dirty="0"/>
              <a:t>(S-R; J.B. Watson) </a:t>
            </a: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2711450" y="32845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2711450" y="4497011"/>
            <a:ext cx="6013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E.C. </a:t>
            </a:r>
            <a:r>
              <a:rPr lang="cs-CZ" altLang="cs-CZ" sz="1800" dirty="0" err="1"/>
              <a:t>Tolman</a:t>
            </a:r>
            <a:r>
              <a:rPr lang="cs-CZ" altLang="cs-CZ" sz="1800" dirty="0"/>
              <a:t> (</a:t>
            </a:r>
            <a:r>
              <a:rPr lang="cs-CZ" altLang="cs-CZ" sz="1800" dirty="0" err="1"/>
              <a:t>neobehaviorizmus</a:t>
            </a:r>
            <a:r>
              <a:rPr lang="cs-CZ" altLang="cs-CZ" sz="1800" dirty="0"/>
              <a:t>: S-O-R, kognitivní mapy)</a:t>
            </a: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2619375" y="5353053"/>
            <a:ext cx="76097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Od 50. let – „kognitivní obrat“ – zaměření na střední článek „O“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- inspirace informatikou</a:t>
            </a:r>
            <a:r>
              <a:rPr lang="cs-CZ" altLang="cs-CZ" sz="1800" dirty="0" smtClean="0"/>
              <a:t>, kybernetikou</a:t>
            </a:r>
            <a:r>
              <a:rPr lang="cs-CZ" altLang="cs-CZ" sz="1800" dirty="0"/>
              <a:t>, umělou inteligencí, lingvistikou, …</a:t>
            </a:r>
          </a:p>
        </p:txBody>
      </p:sp>
      <p:sp>
        <p:nvSpPr>
          <p:cNvPr id="21510" name="Line 8"/>
          <p:cNvSpPr>
            <a:spLocks noChangeShapeType="1"/>
          </p:cNvSpPr>
          <p:nvPr/>
        </p:nvSpPr>
        <p:spPr bwMode="auto">
          <a:xfrm>
            <a:off x="3125289" y="3906476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9"/>
          <p:cNvSpPr>
            <a:spLocks noChangeShapeType="1"/>
          </p:cNvSpPr>
          <p:nvPr/>
        </p:nvSpPr>
        <p:spPr bwMode="auto">
          <a:xfrm>
            <a:off x="3125289" y="486372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3411538" y="568326"/>
            <a:ext cx="3498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Témata </a:t>
            </a:r>
            <a:r>
              <a:rPr lang="cs-CZ" altLang="cs-CZ" sz="1800" b="1"/>
              <a:t>kognitivní psychologie</a:t>
            </a: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5181600" y="4672013"/>
            <a:ext cx="47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čití</a:t>
            </a:r>
          </a:p>
        </p:txBody>
      </p: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4841875" y="3932238"/>
            <a:ext cx="99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vnímání</a:t>
            </a:r>
          </a:p>
        </p:txBody>
      </p:sp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4049714" y="3213101"/>
            <a:ext cx="324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paměť, mentální reprezentace</a:t>
            </a:r>
          </a:p>
        </p:txBody>
      </p:sp>
      <p:sp>
        <p:nvSpPr>
          <p:cNvPr id="22534" name="Text Box 8"/>
          <p:cNvSpPr txBox="1">
            <a:spLocks noChangeArrowheads="1"/>
          </p:cNvSpPr>
          <p:nvPr/>
        </p:nvSpPr>
        <p:spPr bwMode="auto">
          <a:xfrm>
            <a:off x="3762375" y="2420938"/>
            <a:ext cx="4133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Myšlení, rozhodování, řešení problémů</a:t>
            </a:r>
          </a:p>
        </p:txBody>
      </p:sp>
      <p:sp>
        <p:nvSpPr>
          <p:cNvPr id="22535" name="Text Box 9"/>
          <p:cNvSpPr txBox="1">
            <a:spLocks noChangeArrowheads="1"/>
          </p:cNvSpPr>
          <p:nvPr/>
        </p:nvSpPr>
        <p:spPr bwMode="auto">
          <a:xfrm>
            <a:off x="8883650" y="2873376"/>
            <a:ext cx="1187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pozornost</a:t>
            </a:r>
          </a:p>
        </p:txBody>
      </p:sp>
      <p:sp>
        <p:nvSpPr>
          <p:cNvPr id="22536" name="Line 10"/>
          <p:cNvSpPr>
            <a:spLocks noChangeShapeType="1"/>
          </p:cNvSpPr>
          <p:nvPr/>
        </p:nvSpPr>
        <p:spPr bwMode="auto">
          <a:xfrm flipH="1" flipV="1">
            <a:off x="7896225" y="2708275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1"/>
          <p:cNvSpPr>
            <a:spLocks noChangeShapeType="1"/>
          </p:cNvSpPr>
          <p:nvPr/>
        </p:nvSpPr>
        <p:spPr bwMode="auto">
          <a:xfrm flipH="1">
            <a:off x="7391401" y="2997201"/>
            <a:ext cx="13684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2"/>
          <p:cNvSpPr>
            <a:spLocks noChangeShapeType="1"/>
          </p:cNvSpPr>
          <p:nvPr/>
        </p:nvSpPr>
        <p:spPr bwMode="auto">
          <a:xfrm flipH="1">
            <a:off x="6024563" y="3068638"/>
            <a:ext cx="27352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3"/>
          <p:cNvSpPr>
            <a:spLocks noChangeShapeType="1"/>
          </p:cNvSpPr>
          <p:nvPr/>
        </p:nvSpPr>
        <p:spPr bwMode="auto">
          <a:xfrm flipV="1">
            <a:off x="2135188" y="2492376"/>
            <a:ext cx="0" cy="2449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4"/>
          <p:cNvSpPr>
            <a:spLocks noChangeShapeType="1"/>
          </p:cNvSpPr>
          <p:nvPr/>
        </p:nvSpPr>
        <p:spPr bwMode="auto">
          <a:xfrm>
            <a:off x="3287713" y="2492376"/>
            <a:ext cx="0" cy="2449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Text Box 15"/>
          <p:cNvSpPr txBox="1">
            <a:spLocks noChangeArrowheads="1"/>
          </p:cNvSpPr>
          <p:nvPr/>
        </p:nvSpPr>
        <p:spPr bwMode="auto">
          <a:xfrm>
            <a:off x="1487488" y="5013326"/>
            <a:ext cx="1301751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vzestupné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procesy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(datově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řízené)</a:t>
            </a:r>
          </a:p>
        </p:txBody>
      </p:sp>
      <p:sp>
        <p:nvSpPr>
          <p:cNvPr id="22542" name="Text Box 16"/>
          <p:cNvSpPr txBox="1">
            <a:spLocks noChangeArrowheads="1"/>
          </p:cNvSpPr>
          <p:nvPr/>
        </p:nvSpPr>
        <p:spPr bwMode="auto">
          <a:xfrm>
            <a:off x="2724150" y="5084764"/>
            <a:ext cx="12001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sestupné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procesy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(pojmově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řízené)</a:t>
            </a:r>
          </a:p>
        </p:txBody>
      </p:sp>
      <p:sp>
        <p:nvSpPr>
          <p:cNvPr id="22543" name="Text Box 17"/>
          <p:cNvSpPr txBox="1">
            <a:spLocks noChangeArrowheads="1"/>
          </p:cNvSpPr>
          <p:nvPr/>
        </p:nvSpPr>
        <p:spPr bwMode="auto">
          <a:xfrm>
            <a:off x="1524000" y="981075"/>
            <a:ext cx="90233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základní myšlenka: lidské poznávání je zpracování informací – </a:t>
            </a:r>
            <a:r>
              <a:rPr lang="cs-CZ" altLang="cs-CZ" sz="1800" b="1"/>
              <a:t>informační paradigma</a:t>
            </a:r>
            <a:r>
              <a:rPr lang="cs-CZ" altLang="cs-CZ" sz="1800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	   lidský poznávací aparát jako počítačový procesor – </a:t>
            </a:r>
            <a:r>
              <a:rPr lang="cs-CZ" altLang="cs-CZ" sz="1800" b="1"/>
              <a:t>počítačová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								metafora</a:t>
            </a:r>
          </a:p>
        </p:txBody>
      </p:sp>
      <p:sp>
        <p:nvSpPr>
          <p:cNvPr id="22544" name="Line 19"/>
          <p:cNvSpPr>
            <a:spLocks noChangeShapeType="1"/>
          </p:cNvSpPr>
          <p:nvPr/>
        </p:nvSpPr>
        <p:spPr bwMode="auto">
          <a:xfrm flipV="1">
            <a:off x="5375275" y="4365626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20"/>
          <p:cNvSpPr>
            <a:spLocks noChangeShapeType="1"/>
          </p:cNvSpPr>
          <p:nvPr/>
        </p:nvSpPr>
        <p:spPr bwMode="auto">
          <a:xfrm flipV="1">
            <a:off x="5375275" y="3573464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21"/>
          <p:cNvSpPr>
            <a:spLocks noChangeShapeType="1"/>
          </p:cNvSpPr>
          <p:nvPr/>
        </p:nvSpPr>
        <p:spPr bwMode="auto">
          <a:xfrm flipV="1">
            <a:off x="5375275" y="2781301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Text Box 22"/>
          <p:cNvSpPr txBox="1">
            <a:spLocks noChangeArrowheads="1"/>
          </p:cNvSpPr>
          <p:nvPr/>
        </p:nvSpPr>
        <p:spPr bwMode="auto">
          <a:xfrm>
            <a:off x="3843338" y="1792288"/>
            <a:ext cx="4832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ARCHITEKTURA POZNÁVACÍHO APARÁTU</a:t>
            </a:r>
          </a:p>
        </p:txBody>
      </p:sp>
    </p:spTree>
    <p:extLst>
      <p:ext uri="{BB962C8B-B14F-4D97-AF65-F5344CB8AC3E}">
        <p14:creationId xmlns:p14="http://schemas.microsoft.com/office/powerpoint/2010/main" val="114616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George </a:t>
            </a:r>
            <a:r>
              <a:rPr lang="cs-CZ" dirty="0" err="1" smtClean="0"/>
              <a:t>Kelly</a:t>
            </a:r>
            <a:r>
              <a:rPr lang="cs-CZ" dirty="0" smtClean="0"/>
              <a:t> (1905-1967)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Poznávací procesy jsou důležitým rysem lidské psychiky, determinují fungování člověka</a:t>
            </a:r>
          </a:p>
          <a:p>
            <a:r>
              <a:rPr lang="cs-CZ" dirty="0" smtClean="0"/>
              <a:t>Analogie člověk–vědec – oba mohou dospět k správným závěrům, oba se mohou mýlit (srov. laická x vědecká psychologie)</a:t>
            </a:r>
          </a:p>
          <a:p>
            <a:r>
              <a:rPr lang="cs-CZ" dirty="0" smtClean="0"/>
              <a:t>Snaha </a:t>
            </a:r>
            <a:r>
              <a:rPr lang="en-US" dirty="0" err="1" smtClean="0"/>
              <a:t>pochopit</a:t>
            </a:r>
            <a:r>
              <a:rPr lang="en-US" dirty="0" smtClean="0"/>
              <a:t>, </a:t>
            </a:r>
            <a:r>
              <a:rPr lang="en-US" dirty="0" err="1" smtClean="0"/>
              <a:t>tlumočit</a:t>
            </a:r>
            <a:r>
              <a:rPr lang="en-US" dirty="0" smtClean="0"/>
              <a:t>, </a:t>
            </a:r>
            <a:r>
              <a:rPr lang="en-US" dirty="0" err="1" smtClean="0"/>
              <a:t>anticipovat</a:t>
            </a:r>
            <a:r>
              <a:rPr lang="en-US" dirty="0" smtClean="0"/>
              <a:t> a </a:t>
            </a:r>
            <a:r>
              <a:rPr lang="en-US" dirty="0" err="1" smtClean="0"/>
              <a:t>řídit</a:t>
            </a:r>
            <a:r>
              <a:rPr lang="en-US" dirty="0" smtClean="0"/>
              <a:t> </a:t>
            </a:r>
            <a:r>
              <a:rPr lang="en-US" dirty="0" err="1" smtClean="0"/>
              <a:t>svůj</a:t>
            </a:r>
            <a:r>
              <a:rPr lang="en-US" dirty="0" smtClean="0"/>
              <a:t>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svět</a:t>
            </a:r>
            <a:endParaRPr lang="cs-CZ" dirty="0" smtClean="0"/>
          </a:p>
          <a:p>
            <a:r>
              <a:rPr lang="cs-CZ" dirty="0" smtClean="0"/>
              <a:t>Člověk vytváří osobní konstrukty (často se uvažuje o verbálních, jsou ale i neverbální)</a:t>
            </a:r>
          </a:p>
          <a:p>
            <a:r>
              <a:rPr lang="cs-CZ" dirty="0" smtClean="0"/>
              <a:t>Pochopíme-li osobní konstrukty daného jedince, můžeme vysvětlit a úspěšně předvídat jeho chování</a:t>
            </a:r>
          </a:p>
          <a:p>
            <a:r>
              <a:rPr lang="cs-CZ" dirty="0" smtClean="0"/>
              <a:t>Propojení kognitivní psychologie a konstruktivistického přístupu</a:t>
            </a:r>
          </a:p>
          <a:p>
            <a:r>
              <a:rPr lang="cs-CZ" dirty="0" smtClean="0"/>
              <a:t>LIT: </a:t>
            </a:r>
            <a:r>
              <a:rPr lang="cs-CZ" dirty="0" err="1" smtClean="0"/>
              <a:t>The</a:t>
            </a:r>
            <a:r>
              <a:rPr lang="cs-CZ" dirty="0" smtClean="0"/>
              <a:t> Psychology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Construct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754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George </a:t>
            </a:r>
            <a:r>
              <a:rPr lang="cs-CZ" dirty="0" err="1" smtClean="0"/>
              <a:t>Kelly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924" y="1943512"/>
            <a:ext cx="2612414" cy="332131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1943512"/>
            <a:ext cx="2527957" cy="338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304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Filozofická východiska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Objektivní realita existuje, ale různí lidé ji percipují různým způsobem</a:t>
            </a:r>
          </a:p>
          <a:p>
            <a:r>
              <a:rPr lang="cs-CZ" dirty="0" smtClean="0"/>
              <a:t>Teorie konstruktů hledá způsob, jak lidé percipují a interpretují své životní zkušenosti (aby porozuměli životu)</a:t>
            </a:r>
          </a:p>
          <a:p>
            <a:r>
              <a:rPr lang="cs-CZ" dirty="0" smtClean="0"/>
              <a:t>Realita je to, co chápeme (konstruujeme) jako realitu</a:t>
            </a:r>
          </a:p>
          <a:p>
            <a:r>
              <a:rPr lang="cs-CZ" dirty="0" smtClean="0"/>
              <a:t>Teorii alternativních konstruktů zakládá na spojení svobody a determinismu</a:t>
            </a:r>
          </a:p>
          <a:p>
            <a:r>
              <a:rPr lang="cs-CZ" dirty="0" smtClean="0"/>
              <a:t>Determinismus a svoboda jsou neoddělitelné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466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jako vědec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Člověk si stejně jako vědec vytváří své pracovní hypotézy o realitě</a:t>
            </a:r>
          </a:p>
          <a:p>
            <a:r>
              <a:rPr lang="cs-CZ" dirty="0" smtClean="0"/>
              <a:t>Pomocí těchto hypotéz se pak snaží anticipovat a řídit životní události</a:t>
            </a:r>
          </a:p>
          <a:p>
            <a:r>
              <a:rPr lang="cs-CZ" dirty="0" smtClean="0"/>
              <a:t>Pohled na všechny osoby jako na vědce vede k významným důsledkům</a:t>
            </a:r>
          </a:p>
          <a:p>
            <a:pPr lvl="1"/>
            <a:r>
              <a:rPr lang="cs-CZ" dirty="0" smtClean="0"/>
              <a:t>Lidé jsou orientováni spíše na budoucí, než na minulé či současné události jejich života</a:t>
            </a:r>
          </a:p>
          <a:p>
            <a:pPr lvl="1"/>
            <a:r>
              <a:rPr lang="cs-CZ" dirty="0" smtClean="0"/>
              <a:t>Lidé se vyznačují tendencí i schopností spíše prostředí aktivně zpracovávat, než na ně pasivně odpovídat</a:t>
            </a:r>
          </a:p>
          <a:p>
            <a:r>
              <a:rPr lang="cs-CZ" dirty="0" smtClean="0"/>
              <a:t>Pro život člověka je příznačné neustálé úsilí dávat hmotnému světu zkušeností smysl</a:t>
            </a:r>
          </a:p>
          <a:p>
            <a:r>
              <a:rPr lang="cs-CZ" dirty="0" smtClean="0"/>
              <a:t>Tato životní kvalita mu umožňuje vytvářet svůj vlastní osud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0194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616</Words>
  <Application>Microsoft Office PowerPoint</Application>
  <PresentationFormat>Širokoúhlá obrazovka</PresentationFormat>
  <Paragraphs>92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Motiv Office</vt:lpstr>
      <vt:lpstr>Kognitivní přístup v psychologii</vt:lpstr>
      <vt:lpstr>Nevyžádané rady k absolvování kurzu</vt:lpstr>
      <vt:lpstr>Prezentace aplikace PowerPoint</vt:lpstr>
      <vt:lpstr>Prezentace aplikace PowerPoint</vt:lpstr>
      <vt:lpstr>Prezentace aplikace PowerPoint</vt:lpstr>
      <vt:lpstr>George Kelly (1905-1967)</vt:lpstr>
      <vt:lpstr>George Kelly</vt:lpstr>
      <vt:lpstr>Filozofická východiska</vt:lpstr>
      <vt:lpstr>Člověk jako vědec</vt:lpstr>
      <vt:lpstr>Jak konstrukty odhalit dle Kellyho – REP test</vt:lpstr>
      <vt:lpstr>Rep Grid</vt:lpstr>
      <vt:lpstr>Biologický základ psychologie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přístup v psychologii</dc:title>
  <dc:creator>Hewlett-Packard Company</dc:creator>
  <cp:lastModifiedBy>Hewlett-Packard Company</cp:lastModifiedBy>
  <cp:revision>10</cp:revision>
  <dcterms:created xsi:type="dcterms:W3CDTF">2018-10-14T09:32:38Z</dcterms:created>
  <dcterms:modified xsi:type="dcterms:W3CDTF">2018-10-14T18:57:07Z</dcterms:modified>
</cp:coreProperties>
</file>