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90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09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9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4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85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1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7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4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3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591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A8430-1D50-4795-A265-7957AC91295C}" type="datetimeFigureOut">
              <a:rPr lang="en-US" smtClean="0"/>
              <a:t>10/7/2018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797FB-BC71-4503-A6D8-33656C9591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968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buduje psychologické vědecké poznání </a:t>
            </a:r>
            <a:br>
              <a:rPr lang="cs-CZ" dirty="0" smtClean="0"/>
            </a:br>
            <a:r>
              <a:rPr lang="cs-CZ" dirty="0" smtClean="0"/>
              <a:t>Metody psychologie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Základy psychologie</a:t>
            </a:r>
          </a:p>
          <a:p>
            <a:r>
              <a:rPr lang="cs-CZ" dirty="0" smtClean="0"/>
              <a:t>Téma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7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Experiment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objektivní</a:t>
            </a:r>
            <a:r>
              <a:rPr lang="en-US" dirty="0" smtClean="0"/>
              <a:t> </a:t>
            </a:r>
            <a:r>
              <a:rPr lang="en-US" dirty="0" err="1" smtClean="0"/>
              <a:t>pozorování</a:t>
            </a:r>
            <a:r>
              <a:rPr lang="en-US" dirty="0" smtClean="0"/>
              <a:t> </a:t>
            </a:r>
            <a:r>
              <a:rPr lang="en-US" dirty="0" err="1" smtClean="0"/>
              <a:t>jevů</a:t>
            </a:r>
            <a:r>
              <a:rPr lang="en-US" dirty="0" smtClean="0"/>
              <a:t> </a:t>
            </a:r>
            <a:r>
              <a:rPr lang="en-US" dirty="0" err="1" smtClean="0"/>
              <a:t>vyskytujích</a:t>
            </a:r>
            <a:r>
              <a:rPr lang="en-US" dirty="0" smtClean="0"/>
              <a:t> se v </a:t>
            </a:r>
            <a:r>
              <a:rPr lang="en-US" dirty="0" err="1" smtClean="0"/>
              <a:t>přísně</a:t>
            </a:r>
            <a:r>
              <a:rPr lang="en-US" dirty="0" smtClean="0"/>
              <a:t> </a:t>
            </a:r>
            <a:r>
              <a:rPr lang="en-US" dirty="0" err="1" smtClean="0"/>
              <a:t>kontrolovaných</a:t>
            </a:r>
            <a:r>
              <a:rPr lang="en-US" dirty="0" smtClean="0"/>
              <a:t> </a:t>
            </a:r>
            <a:r>
              <a:rPr lang="en-US" dirty="0" err="1" smtClean="0"/>
              <a:t>podmínkách</a:t>
            </a:r>
            <a:endParaRPr lang="cs-CZ" dirty="0" smtClean="0"/>
          </a:p>
          <a:p>
            <a:r>
              <a:rPr lang="en-US" dirty="0" err="1" smtClean="0"/>
              <a:t>empirická</a:t>
            </a:r>
            <a:r>
              <a:rPr lang="en-US" dirty="0" smtClean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s </a:t>
            </a:r>
            <a:r>
              <a:rPr lang="en-US" dirty="0" err="1" smtClean="0"/>
              <a:t>cílem</a:t>
            </a:r>
            <a:r>
              <a:rPr lang="en-US" dirty="0" smtClean="0"/>
              <a:t> </a:t>
            </a:r>
            <a:r>
              <a:rPr lang="en-US" dirty="0" err="1" smtClean="0"/>
              <a:t>ověřit</a:t>
            </a:r>
            <a:r>
              <a:rPr lang="en-US" dirty="0" smtClean="0"/>
              <a:t> (</a:t>
            </a:r>
            <a:r>
              <a:rPr lang="en-US" dirty="0" err="1" smtClean="0"/>
              <a:t>verifikovat</a:t>
            </a:r>
            <a:r>
              <a:rPr lang="en-US" dirty="0" smtClean="0"/>
              <a:t>), </a:t>
            </a:r>
            <a:r>
              <a:rPr lang="en-US" dirty="0" err="1" smtClean="0"/>
              <a:t>vyvrátit</a:t>
            </a:r>
            <a:r>
              <a:rPr lang="en-US" dirty="0" smtClean="0"/>
              <a:t> (</a:t>
            </a:r>
            <a:r>
              <a:rPr lang="en-US" dirty="0" err="1" smtClean="0"/>
              <a:t>falzifikovat</a:t>
            </a:r>
            <a:r>
              <a:rPr lang="en-US" dirty="0" smtClean="0"/>
              <a:t>) </a:t>
            </a:r>
            <a:r>
              <a:rPr lang="en-US" dirty="0" err="1" smtClean="0"/>
              <a:t>anebo</a:t>
            </a:r>
            <a:r>
              <a:rPr lang="en-US" dirty="0" smtClean="0"/>
              <a:t> </a:t>
            </a:r>
            <a:r>
              <a:rPr lang="en-US" dirty="0" err="1" smtClean="0"/>
              <a:t>stanovit</a:t>
            </a:r>
            <a:r>
              <a:rPr lang="en-US" dirty="0" smtClean="0"/>
              <a:t> </a:t>
            </a:r>
            <a:r>
              <a:rPr lang="en-US" dirty="0" err="1" smtClean="0"/>
              <a:t>platnost</a:t>
            </a:r>
            <a:r>
              <a:rPr lang="en-US" dirty="0" smtClean="0"/>
              <a:t> </a:t>
            </a:r>
            <a:r>
              <a:rPr lang="en-US" dirty="0" err="1" smtClean="0"/>
              <a:t>hypotézy</a:t>
            </a:r>
            <a:r>
              <a:rPr lang="en-US" dirty="0" smtClean="0"/>
              <a:t> </a:t>
            </a:r>
            <a:endParaRPr lang="cs-CZ" dirty="0"/>
          </a:p>
          <a:p>
            <a:r>
              <a:rPr lang="en-US" dirty="0" err="1" smtClean="0"/>
              <a:t>umožňuje</a:t>
            </a:r>
            <a:r>
              <a:rPr lang="en-US" dirty="0" smtClean="0"/>
              <a:t> </a:t>
            </a:r>
            <a:r>
              <a:rPr lang="en-US" dirty="0" err="1" smtClean="0"/>
              <a:t>objev</a:t>
            </a:r>
            <a:r>
              <a:rPr lang="en-US" dirty="0" smtClean="0"/>
              <a:t> </a:t>
            </a:r>
            <a:r>
              <a:rPr lang="en-US" dirty="0" err="1" smtClean="0"/>
              <a:t>kauzálních</a:t>
            </a:r>
            <a:r>
              <a:rPr lang="en-US" dirty="0" smtClean="0"/>
              <a:t> </a:t>
            </a:r>
            <a:r>
              <a:rPr lang="en-US" dirty="0" err="1" smtClean="0"/>
              <a:t>souvislostí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výzkumník</a:t>
            </a:r>
            <a:r>
              <a:rPr lang="en-US" dirty="0" smtClean="0"/>
              <a:t> </a:t>
            </a:r>
            <a:r>
              <a:rPr lang="en-US" dirty="0" err="1" smtClean="0"/>
              <a:t>manipuluje</a:t>
            </a:r>
            <a:r>
              <a:rPr lang="en-US" dirty="0" smtClean="0"/>
              <a:t> </a:t>
            </a:r>
            <a:r>
              <a:rPr lang="en-US" dirty="0" err="1" smtClean="0"/>
              <a:t>nezávislými</a:t>
            </a:r>
            <a:r>
              <a:rPr lang="en-US" dirty="0" smtClean="0"/>
              <a:t> </a:t>
            </a:r>
            <a:r>
              <a:rPr lang="en-US" dirty="0" err="1" smtClean="0"/>
              <a:t>proměnnými</a:t>
            </a:r>
            <a:r>
              <a:rPr lang="en-US" dirty="0" smtClean="0"/>
              <a:t>, </a:t>
            </a:r>
            <a:r>
              <a:rPr lang="en-US" dirty="0" err="1" smtClean="0"/>
              <a:t>jejichž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je </a:t>
            </a:r>
            <a:r>
              <a:rPr lang="en-US" dirty="0" err="1" smtClean="0"/>
              <a:t>zjišťován</a:t>
            </a:r>
            <a:r>
              <a:rPr lang="en-US" dirty="0" smtClean="0"/>
              <a:t>, </a:t>
            </a:r>
            <a:endParaRPr lang="cs-CZ" dirty="0"/>
          </a:p>
          <a:p>
            <a:r>
              <a:rPr lang="cs-CZ" dirty="0" err="1"/>
              <a:t>s</a:t>
            </a:r>
            <a:r>
              <a:rPr lang="en-US" dirty="0" err="1" smtClean="0"/>
              <a:t>leduje</a:t>
            </a:r>
            <a:r>
              <a:rPr lang="cs-CZ" dirty="0" smtClean="0"/>
              <a:t> se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se </a:t>
            </a:r>
            <a:r>
              <a:rPr lang="en-US" dirty="0" err="1" smtClean="0"/>
              <a:t>se</a:t>
            </a:r>
            <a:r>
              <a:rPr lang="en-US" dirty="0" smtClean="0"/>
              <a:t> </a:t>
            </a:r>
            <a:r>
              <a:rPr lang="en-US" dirty="0" err="1" smtClean="0"/>
              <a:t>změnami</a:t>
            </a:r>
            <a:r>
              <a:rPr lang="en-US" dirty="0" smtClean="0"/>
              <a:t> </a:t>
            </a:r>
            <a:r>
              <a:rPr lang="en-US" dirty="0" err="1" smtClean="0"/>
              <a:t>hodnot</a:t>
            </a:r>
            <a:r>
              <a:rPr lang="en-US" dirty="0" smtClean="0"/>
              <a:t> </a:t>
            </a:r>
            <a:r>
              <a:rPr lang="en-US" b="1" dirty="0" err="1" smtClean="0"/>
              <a:t>nezávislých</a:t>
            </a:r>
            <a:r>
              <a:rPr lang="en-US" b="1" dirty="0" smtClean="0"/>
              <a:t> </a:t>
            </a:r>
            <a:r>
              <a:rPr lang="en-US" b="1" dirty="0" err="1" smtClean="0"/>
              <a:t>proměnných</a:t>
            </a:r>
            <a:r>
              <a:rPr lang="en-US" b="1" dirty="0" smtClean="0"/>
              <a:t> </a:t>
            </a:r>
            <a:r>
              <a:rPr lang="en-US" dirty="0" err="1" smtClean="0"/>
              <a:t>mění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 </a:t>
            </a:r>
            <a:r>
              <a:rPr lang="en-US" b="1" dirty="0" err="1" smtClean="0"/>
              <a:t>závislých</a:t>
            </a:r>
            <a:r>
              <a:rPr lang="en-US" b="1" dirty="0" smtClean="0"/>
              <a:t> </a:t>
            </a:r>
            <a:r>
              <a:rPr lang="en-US" b="1" dirty="0" err="1" smtClean="0"/>
              <a:t>proměnných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623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metoda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</a:t>
            </a:r>
            <a:r>
              <a:rPr lang="cs-CZ" dirty="0" smtClean="0"/>
              <a:t>e vždy je možné situaci zkoumat experimentálně (etické, finanční důvody)</a:t>
            </a:r>
          </a:p>
          <a:p>
            <a:r>
              <a:rPr lang="cs-CZ" dirty="0"/>
              <a:t>h</a:t>
            </a:r>
            <a:r>
              <a:rPr lang="cs-CZ" dirty="0" smtClean="0"/>
              <a:t>ledání a objasňování přirozeného výskytu rozdílů</a:t>
            </a:r>
          </a:p>
          <a:p>
            <a:r>
              <a:rPr lang="cs-CZ" dirty="0"/>
              <a:t>o</a:t>
            </a:r>
            <a:r>
              <a:rPr lang="cs-CZ" dirty="0" smtClean="0"/>
              <a:t>dpoví na otázku „do jaké míry spolu dané jevy souvisí?“</a:t>
            </a:r>
          </a:p>
          <a:p>
            <a:r>
              <a:rPr lang="cs-CZ" dirty="0"/>
              <a:t>r</a:t>
            </a:r>
            <a:r>
              <a:rPr lang="cs-CZ" dirty="0" smtClean="0"/>
              <a:t>ozsah korelačního koeficientu r=-1 do r=1</a:t>
            </a:r>
          </a:p>
          <a:p>
            <a:r>
              <a:rPr lang="cs-CZ" dirty="0"/>
              <a:t>n</a:t>
            </a:r>
            <a:r>
              <a:rPr lang="cs-CZ" dirty="0" smtClean="0"/>
              <a:t>eodpoví nikdy na otázku po </a:t>
            </a:r>
            <a:r>
              <a:rPr lang="cs-CZ" b="1" dirty="0" smtClean="0"/>
              <a:t>kauzalitě</a:t>
            </a:r>
            <a:r>
              <a:rPr lang="cs-CZ" dirty="0" smtClean="0"/>
              <a:t> mezi danými jevy, hrozí riziko falešných korelací</a:t>
            </a:r>
          </a:p>
          <a:p>
            <a:r>
              <a:rPr lang="cs-CZ" b="1" dirty="0"/>
              <a:t>i</a:t>
            </a:r>
            <a:r>
              <a:rPr lang="cs-CZ" b="1" dirty="0" smtClean="0"/>
              <a:t>ntervenující</a:t>
            </a:r>
            <a:r>
              <a:rPr lang="cs-CZ" dirty="0" smtClean="0"/>
              <a:t> proměnné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99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Pozorování v přirozených podmínkách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bvykle v prvních fázích výzkumu, slouží ke zmapování problému, formulaci hypotéz atd.</a:t>
            </a:r>
          </a:p>
          <a:p>
            <a:r>
              <a:rPr lang="cs-CZ" dirty="0" smtClean="0"/>
              <a:t>rozdíl mezi pozorovaným jevem a interpretací jevu</a:t>
            </a:r>
          </a:p>
          <a:p>
            <a:r>
              <a:rPr lang="cs-CZ" dirty="0"/>
              <a:t>h</a:t>
            </a:r>
            <a:r>
              <a:rPr lang="cs-CZ" dirty="0" smtClean="0"/>
              <a:t>istorické hledisko – introspekce již ve </a:t>
            </a:r>
            <a:r>
              <a:rPr lang="cs-CZ" dirty="0" err="1" smtClean="0"/>
              <a:t>Wundtově</a:t>
            </a:r>
            <a:r>
              <a:rPr lang="cs-CZ" dirty="0" smtClean="0"/>
              <a:t> laboratoři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6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Rozhovory, dotazování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Problémy, které nelze přímo sledovat</a:t>
            </a:r>
          </a:p>
          <a:p>
            <a:r>
              <a:rPr lang="cs-CZ" dirty="0" smtClean="0"/>
              <a:t>Rozhovor individuální x skupinový x dotazníky</a:t>
            </a:r>
          </a:p>
          <a:p>
            <a:r>
              <a:rPr lang="cs-CZ" dirty="0" smtClean="0"/>
              <a:t>Náchylné ke zkreslování výsledků</a:t>
            </a:r>
          </a:p>
          <a:p>
            <a:r>
              <a:rPr lang="cs-CZ" dirty="0" smtClean="0"/>
              <a:t>Jakým způsobem se ptáme?</a:t>
            </a:r>
          </a:p>
          <a:p>
            <a:r>
              <a:rPr lang="cs-CZ" dirty="0" smtClean="0"/>
              <a:t>Snaha ukazovat se v příznivějším světle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09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metody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Kazuistika</a:t>
            </a:r>
          </a:p>
          <a:p>
            <a:r>
              <a:rPr lang="cs-CZ" dirty="0" smtClean="0"/>
              <a:t>Analýza dokumentů</a:t>
            </a:r>
          </a:p>
          <a:p>
            <a:r>
              <a:rPr lang="cs-CZ" dirty="0" smtClean="0"/>
              <a:t>Analýza spontánních produktů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270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Společný problém výzkumu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Výběrový soubor</a:t>
            </a:r>
          </a:p>
          <a:p>
            <a:r>
              <a:rPr lang="cs-CZ" dirty="0" smtClean="0"/>
              <a:t>Populace</a:t>
            </a:r>
          </a:p>
          <a:p>
            <a:r>
              <a:rPr lang="cs-CZ" dirty="0" smtClean="0"/>
              <a:t>Zobecnění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4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seminárního úkolu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výzkumné zprávy – odborného textu, článku popisujícího výzkum</a:t>
            </a:r>
          </a:p>
          <a:p>
            <a:r>
              <a:rPr lang="cs-CZ" dirty="0" smtClean="0"/>
              <a:t>Důvěryhodnost zdroje</a:t>
            </a:r>
          </a:p>
          <a:p>
            <a:r>
              <a:rPr lang="cs-CZ" dirty="0" smtClean="0"/>
              <a:t>Úvodní část – východiska, z čeho autoři vychází</a:t>
            </a:r>
          </a:p>
          <a:p>
            <a:r>
              <a:rPr lang="cs-CZ" dirty="0" smtClean="0"/>
              <a:t>Výběr respondentů</a:t>
            </a:r>
          </a:p>
          <a:p>
            <a:r>
              <a:rPr lang="cs-CZ" dirty="0" smtClean="0"/>
              <a:t>Vlastní metoda výzkumu</a:t>
            </a:r>
          </a:p>
          <a:p>
            <a:r>
              <a:rPr lang="cs-CZ" dirty="0" smtClean="0"/>
              <a:t>Výsledky a jejich interpretace</a:t>
            </a:r>
          </a:p>
          <a:p>
            <a:r>
              <a:rPr lang="cs-CZ" dirty="0" smtClean="0"/>
              <a:t>Připravte si výstup na 5 minut týkající se výše uvedených bodů, prezentace za 14 dní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5575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252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Jak se buduje psychologické vědecké poznání  Metody psychologie</vt:lpstr>
      <vt:lpstr>Experiment</vt:lpstr>
      <vt:lpstr>Korelační metoda</vt:lpstr>
      <vt:lpstr>Pozorování v přirozených podmínkách</vt:lpstr>
      <vt:lpstr>Rozhovory, dotazování</vt:lpstr>
      <vt:lpstr>Další metody</vt:lpstr>
      <vt:lpstr>Společný problém výzkumu</vt:lpstr>
      <vt:lpstr>Zadání seminárního úkolu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buduje psychologické vědecké poznání  Metody psychologie</dc:title>
  <dc:creator>Hewlett-Packard Company</dc:creator>
  <cp:lastModifiedBy>Hewlett-Packard Company</cp:lastModifiedBy>
  <cp:revision>5</cp:revision>
  <dcterms:created xsi:type="dcterms:W3CDTF">2018-10-07T11:19:49Z</dcterms:created>
  <dcterms:modified xsi:type="dcterms:W3CDTF">2018-10-07T11:45:13Z</dcterms:modified>
</cp:coreProperties>
</file>