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6"/>
  </p:notesMasterIdLst>
  <p:sldIdLst>
    <p:sldId id="256" r:id="rId2"/>
    <p:sldId id="257" r:id="rId3"/>
    <p:sldId id="339" r:id="rId4"/>
    <p:sldId id="259" r:id="rId5"/>
    <p:sldId id="318" r:id="rId6"/>
    <p:sldId id="325" r:id="rId7"/>
    <p:sldId id="330" r:id="rId8"/>
    <p:sldId id="324" r:id="rId9"/>
    <p:sldId id="314" r:id="rId10"/>
    <p:sldId id="338" r:id="rId11"/>
    <p:sldId id="258" r:id="rId12"/>
    <p:sldId id="276" r:id="rId13"/>
    <p:sldId id="331" r:id="rId14"/>
    <p:sldId id="332" r:id="rId15"/>
    <p:sldId id="333" r:id="rId16"/>
    <p:sldId id="334" r:id="rId17"/>
    <p:sldId id="335" r:id="rId18"/>
    <p:sldId id="336" r:id="rId19"/>
    <p:sldId id="274" r:id="rId20"/>
    <p:sldId id="265" r:id="rId21"/>
    <p:sldId id="275" r:id="rId22"/>
    <p:sldId id="266" r:id="rId23"/>
    <p:sldId id="277" r:id="rId24"/>
    <p:sldId id="267" r:id="rId25"/>
    <p:sldId id="279" r:id="rId26"/>
    <p:sldId id="281" r:id="rId27"/>
    <p:sldId id="278" r:id="rId28"/>
    <p:sldId id="337" r:id="rId29"/>
    <p:sldId id="280" r:id="rId30"/>
    <p:sldId id="260" r:id="rId31"/>
    <p:sldId id="261" r:id="rId32"/>
    <p:sldId id="262" r:id="rId33"/>
    <p:sldId id="263" r:id="rId34"/>
    <p:sldId id="264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4797"/>
  </p:normalViewPr>
  <p:slideViewPr>
    <p:cSldViewPr snapToGrid="0" snapToObjects="1">
      <p:cViewPr varScale="1">
        <p:scale>
          <a:sx n="94" d="100"/>
          <a:sy n="94" d="100"/>
        </p:scale>
        <p:origin x="12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6A3A7-15B1-8842-8051-B65E4ABB3309}" type="datetimeFigureOut">
              <a:rPr lang="cs-CZ" smtClean="0"/>
              <a:t>01.10.18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D800D-2732-1D40-9A6E-F506587EF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137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Titchener</a:t>
            </a:r>
            <a:r>
              <a:rPr lang="cs-CZ" baseline="0" dirty="0"/>
              <a:t> – pochopení struktury, kameny lidské duše</a:t>
            </a:r>
          </a:p>
          <a:p>
            <a:r>
              <a:rPr lang="cs-CZ" baseline="0" dirty="0" err="1"/>
              <a:t>Wundt</a:t>
            </a:r>
            <a:r>
              <a:rPr lang="cs-CZ" baseline="0" dirty="0"/>
              <a:t> – 1879, Lipsko, Psychologická laboratoř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15C1-DC92-4EAC-A13C-BB3BA40FF05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26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Psychometrie 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orientuje se na konstrukci psychologických testů</a:t>
            </a:r>
            <a:br>
              <a:rPr lang="cs-CZ" dirty="0"/>
            </a:b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cs-CZ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Biopsychologie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shromažďuje poznatky o biologicko-fyziologickém vlivu na psychiku (zákonitosti přírody...)</a:t>
            </a:r>
            <a:br>
              <a:rPr lang="cs-CZ" dirty="0"/>
            </a:b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cs-CZ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farmakopsychologie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sleduje účinky chemických látek, léků, drog atd. na psychiku</a:t>
            </a:r>
            <a:br>
              <a:rPr lang="cs-CZ" dirty="0"/>
            </a:b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psycholingvistika 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studuje vzájemné vztahy mezi myšlením a řečí</a:t>
            </a:r>
            <a:br>
              <a:rPr lang="cs-CZ" dirty="0"/>
            </a:b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Zoopsychologie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zkoumá psychiku zvířat na různých stupních vývoje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15C1-DC92-4EAC-A13C-BB3BA40FF05A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098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D954-0BFD-4424-88D8-8E13F2654F1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019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Krátká historie psychiatrie - str. 17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D954-0BFD-4424-88D8-8E13F2654F1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882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Krátká historie psych. str. 19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D954-0BFD-4424-88D8-8E13F2654F1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09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Svoboda – str. 16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D954-0BFD-4424-88D8-8E13F2654F1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290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Bedlam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D954-0BFD-4424-88D8-8E13F2654F16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679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err="1"/>
              <a:t>Wundt</a:t>
            </a:r>
            <a:r>
              <a:rPr lang="cs-CZ" baseline="0" dirty="0"/>
              <a:t> – 1879, Lipsko, Psychologická laboratoř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D800D-2732-1D40-9A6E-F506587EF9B8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431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Obecná psychologie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zpracovává základní teoretické otázky a přináší obecné poznatky o psychice člověka – zahrnuje tedy studium chování i prožívání</a:t>
            </a:r>
            <a:br>
              <a:rPr lang="cs-CZ" dirty="0"/>
            </a:b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Sociální psychologie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zkoumá utváření a projevy psych. jevů mezi lidmi -&gt; vzájemné působení, mezilidské vztahy</a:t>
            </a:r>
            <a:br>
              <a:rPr lang="cs-CZ" dirty="0"/>
            </a:b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Ontogenetická (vývojová) psychologie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studuje jak fylogenetický (dějiny lidstva) tak ontogenetický (život jednotlivce) vývoj lidské psychiky, zabývá se změnami v psychice člověka v průběhu jeho vývoje od početí do smrti</a:t>
            </a:r>
            <a:br>
              <a:rPr lang="cs-CZ" dirty="0"/>
            </a:b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Psychologie osobnosti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zkoumá psychologickou odlišnost mezi různými lidmi, zabývá se zvláštnostmi jedince a systémem jeho vlastností, zkoumá strukturu, dynamiku a vývoj osobnosti</a:t>
            </a:r>
            <a:br>
              <a:rPr lang="cs-CZ" dirty="0"/>
            </a:b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Psychopatologie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zabývá se chorobnými změnami psychických jevů, vycházejících z nejrůznějších příčin neurologických, endokrinologických či společenských</a:t>
            </a:r>
            <a:br>
              <a:rPr lang="cs-CZ" dirty="0"/>
            </a:b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Psychologická metodologie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řeší problémy, které souvisí s pochopením metodologických přístupů a jejich užití v psychologii</a:t>
            </a:r>
            <a:br>
              <a:rPr lang="cs-CZ" dirty="0"/>
            </a:b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Dějiny psychologie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zkoumá vývoj psychologického myšlení během času od nejstarších dob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15C1-DC92-4EAC-A13C-BB3BA40FF05A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320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Pedagogická psychologie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zabývá se chováním mezi učiteli a žáky, metodami výuky, zákonitostmi výchovy a vzdělávání</a:t>
            </a:r>
            <a:br>
              <a:rPr lang="cs-CZ" dirty="0"/>
            </a:b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Poradenská psychologie 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pomáhá jedinci efektivněji se orientovat ve stále složitějším životě, řešit problémy, vycházet z lepšího poznání sebe sama, a tak optimalizovat rozvoj lidské osobnosti</a:t>
            </a:r>
            <a:br>
              <a:rPr lang="cs-CZ" dirty="0"/>
            </a:b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Forenzní psychologie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zabývá se chováním/prožíváním lidí v situacích regulovaných právem,(psych. popis pachatele)</a:t>
            </a:r>
            <a:br>
              <a:rPr lang="cs-CZ" dirty="0"/>
            </a:b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Psychologie práce 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-studuje vliv pracovního prostředí na pracovní výkon, otázku bezpečnosti práce, mezilidské vztahy na pracovišti</a:t>
            </a:r>
            <a:br>
              <a:rPr lang="cs-CZ" dirty="0"/>
            </a:b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Klinická psychologie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řeší otázky diagnostiky, terapie (léčení) i prevence duševních poruch i chorob, vztahů lékaře k pacientovi, pacienta k nemoci</a:t>
            </a:r>
            <a:br>
              <a:rPr lang="cs-CZ" dirty="0"/>
            </a:b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Inženýrská psychologie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-zabývá se psychologickými předpoklady pro obsluhu strojů (jeřáb x člověk se závratěmi)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15C1-DC92-4EAC-A13C-BB3BA40FF05A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55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D8A86F42-350B-184D-96CD-BC9CE1B86A14}" type="datetimeFigureOut">
              <a:rPr lang="cs-CZ" smtClean="0"/>
              <a:t>01.10.18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D5FE9FF-A388-854A-8A88-2085EF2D8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53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6F42-350B-184D-96CD-BC9CE1B86A14}" type="datetimeFigureOut">
              <a:rPr lang="cs-CZ" smtClean="0"/>
              <a:t>01.10.18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E9FF-A388-854A-8A88-2085EF2D8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20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8A86F42-350B-184D-96CD-BC9CE1B86A14}" type="datetimeFigureOut">
              <a:rPr lang="cs-CZ" smtClean="0"/>
              <a:t>01.10.18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D5FE9FF-A388-854A-8A88-2085EF2D8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8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6F42-350B-184D-96CD-BC9CE1B86A14}" type="datetimeFigureOut">
              <a:rPr lang="cs-CZ" smtClean="0"/>
              <a:t>01.10.18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E9FF-A388-854A-8A88-2085EF2D8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92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8A86F42-350B-184D-96CD-BC9CE1B86A14}" type="datetimeFigureOut">
              <a:rPr lang="cs-CZ" smtClean="0"/>
              <a:t>01.10.18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D5FE9FF-A388-854A-8A88-2085EF2D8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54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8A86F42-350B-184D-96CD-BC9CE1B86A14}" type="datetimeFigureOut">
              <a:rPr lang="cs-CZ" smtClean="0"/>
              <a:t>01.10.18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D5FE9FF-A388-854A-8A88-2085EF2D8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10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8A86F42-350B-184D-96CD-BC9CE1B86A14}" type="datetimeFigureOut">
              <a:rPr lang="cs-CZ" smtClean="0"/>
              <a:t>01.10.18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D5FE9FF-A388-854A-8A88-2085EF2D8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62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6F42-350B-184D-96CD-BC9CE1B86A14}" type="datetimeFigureOut">
              <a:rPr lang="cs-CZ" smtClean="0"/>
              <a:t>01.10.18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E9FF-A388-854A-8A88-2085EF2D8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36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8A86F42-350B-184D-96CD-BC9CE1B86A14}" type="datetimeFigureOut">
              <a:rPr lang="cs-CZ" smtClean="0"/>
              <a:t>01.10.18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D5FE9FF-A388-854A-8A88-2085EF2D8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08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6F42-350B-184D-96CD-BC9CE1B86A14}" type="datetimeFigureOut">
              <a:rPr lang="cs-CZ" smtClean="0"/>
              <a:t>01.10.18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E9FF-A388-854A-8A88-2085EF2D8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9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8A86F42-350B-184D-96CD-BC9CE1B86A14}" type="datetimeFigureOut">
              <a:rPr lang="cs-CZ" smtClean="0"/>
              <a:t>01.10.18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2D5FE9FF-A388-854A-8A88-2085EF2D8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20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86F42-350B-184D-96CD-BC9CE1B86A14}" type="datetimeFigureOut">
              <a:rPr lang="cs-CZ" smtClean="0"/>
              <a:t>01.10.18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FE9FF-A388-854A-8A88-2085EF2D8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65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kVo2rhUKg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James_Norris,_Bethlem_Patient,_1815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c_tfPWAq-8" TargetMode="External"/><Relationship Id="rId2" Type="http://schemas.openxmlformats.org/officeDocument/2006/relationships/hyperlink" Target="https://www.youtube.com/watch?v=ZGPtsx_mNW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swUssXzFlY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9SK2MNWnB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C9E53-415C-3942-BE2B-BA608A5014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Základy psychologie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C84C68-7EFC-3E40-B065-06C2900EF2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Pavla Kremserová</a:t>
            </a:r>
          </a:p>
        </p:txBody>
      </p:sp>
    </p:spTree>
    <p:extLst>
      <p:ext uri="{BB962C8B-B14F-4D97-AF65-F5344CB8AC3E}">
        <p14:creationId xmlns:p14="http://schemas.microsoft.com/office/powerpoint/2010/main" val="157396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B3359-98E8-F04A-B767-BC6430F07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psychologie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B963000-3A4D-DC4E-AFF6-5DB357E5D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828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zmínky o péči o duši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26842" y="218364"/>
            <a:ext cx="6522207" cy="65062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lékař-ranhojič-šaman: prostředník mezi nemocným a přírodními i nadpřirozenými silami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fungovalo magické myšlení – posedlost zlými duchy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EGYPT (15 st. př. n. l.)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>
                <a:latin typeface="+mj-lt"/>
              </a:rPr>
              <a:t>Ebersův</a:t>
            </a:r>
            <a:r>
              <a:rPr lang="cs-CZ" dirty="0">
                <a:latin typeface="+mj-lt"/>
              </a:rPr>
              <a:t> papyrus – modlitby a zaříkávání zlých duchů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„chrámové léčení“ – hypnotické postupy, léčba spánkem, davová sugesce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INDIE (7 st. př. n. l.)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„mozek je sídlem duše“</a:t>
            </a:r>
          </a:p>
          <a:p>
            <a:pPr marL="128016" lvl="1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16872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zmínky o péči o duši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ANTIKA (1000 let př. n. l.)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léčba nemocí v pravomoci boha </a:t>
            </a:r>
            <a:r>
              <a:rPr lang="cs-CZ" dirty="0" err="1">
                <a:latin typeface="+mj-lt"/>
              </a:rPr>
              <a:t>Asklepia</a:t>
            </a:r>
            <a:r>
              <a:rPr lang="cs-CZ" dirty="0">
                <a:latin typeface="+mj-lt"/>
              </a:rPr>
              <a:t> </a:t>
            </a:r>
            <a:r>
              <a:rPr lang="cs-CZ" dirty="0">
                <a:latin typeface="+mj-lt"/>
                <a:sym typeface="Wingdings" panose="05000000000000000000" pitchFamily="2" charset="2"/>
              </a:rPr>
              <a:t> </a:t>
            </a:r>
            <a:r>
              <a:rPr lang="cs-CZ" dirty="0" err="1">
                <a:latin typeface="+mj-lt"/>
                <a:sym typeface="Wingdings" panose="05000000000000000000" pitchFamily="2" charset="2"/>
              </a:rPr>
              <a:t>asklepiony</a:t>
            </a:r>
            <a:endParaRPr lang="cs-CZ" dirty="0">
              <a:latin typeface="+mj-lt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  <a:sym typeface="Wingdings" panose="05000000000000000000" pitchFamily="2" charset="2"/>
              </a:rPr>
              <a:t>lékařská zařízení lázeňského typu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  <a:sym typeface="Wingdings" panose="05000000000000000000" pitchFamily="2" charset="2"/>
              </a:rPr>
              <a:t>posilující procedury a směs psychoterapeutické a duchovní péče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>
              <a:latin typeface="+mj-lt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  <a:sym typeface="Wingdings" panose="05000000000000000000" pitchFamily="2" charset="2"/>
              </a:rPr>
              <a:t>pojem psychoterapie pochází od Platóna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289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hippokratés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460 př. n. l. – 377 př. n. 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„otec medicíny“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Hippokratova přísaha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působil na ostrově Kos v Řecku, lékařská škola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vnitřní nemoci jako důsledek nerovnovážném rozmístění základních lidských šťáv: krev, hlen, žluč a černá žluč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každá šťáva se u člověka projevuje jinak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léčil celého člověka ne jen nemoc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navázal na něj </a:t>
            </a:r>
            <a:r>
              <a:rPr lang="cs-CZ" dirty="0" err="1">
                <a:latin typeface="+mj-lt"/>
              </a:rPr>
              <a:t>Galenos</a:t>
            </a:r>
            <a:r>
              <a:rPr lang="cs-CZ" dirty="0">
                <a:latin typeface="+mj-lt"/>
              </a:rPr>
              <a:t> </a:t>
            </a:r>
          </a:p>
        </p:txBody>
      </p:sp>
      <p:pic>
        <p:nvPicPr>
          <p:cNvPr id="3076" name="Picture 4" descr="Hippokratés od Petra Paula Ruben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941" y="244022"/>
            <a:ext cx="214312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815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asklepion</a:t>
            </a:r>
            <a:r>
              <a:rPr lang="cs-CZ" dirty="0"/>
              <a:t>, kos, </a:t>
            </a:r>
            <a:r>
              <a:rPr lang="cs-CZ" dirty="0" err="1"/>
              <a:t>řecko</a:t>
            </a:r>
            <a:endParaRPr lang="cs-CZ" dirty="0"/>
          </a:p>
        </p:txBody>
      </p:sp>
      <p:pic>
        <p:nvPicPr>
          <p:cNvPr id="4098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34" y="1243636"/>
            <a:ext cx="7205472" cy="439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851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223266"/>
            <a:ext cx="9720072" cy="1129284"/>
          </a:xfrm>
        </p:spPr>
        <p:txBody>
          <a:bodyPr/>
          <a:lstStyle/>
          <a:p>
            <a:r>
              <a:rPr lang="cs-CZ" dirty="0" err="1"/>
              <a:t>Asklepion</a:t>
            </a:r>
            <a:r>
              <a:rPr lang="cs-CZ" dirty="0"/>
              <a:t>, kos, </a:t>
            </a:r>
            <a:r>
              <a:rPr lang="cs-CZ" dirty="0" err="1"/>
              <a:t>řecko</a:t>
            </a:r>
            <a:endParaRPr lang="cs-CZ" dirty="0"/>
          </a:p>
        </p:txBody>
      </p:sp>
      <p:pic>
        <p:nvPicPr>
          <p:cNvPr id="2050" name="Picture 2" descr="File:Asklepion, Kos, Greece (565297889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189" y="996287"/>
            <a:ext cx="7494629" cy="49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625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galenos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126 n. l . – 200/216 n. 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formulace typologie temperamentů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5122" name="Picture 2" descr="Výsledek obrázku pro gale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174" y="460717"/>
            <a:ext cx="2682874" cy="336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823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temperament – typologie</a:t>
            </a:r>
          </a:p>
        </p:txBody>
      </p:sp>
      <p:pic>
        <p:nvPicPr>
          <p:cNvPr id="6146" name="Picture 2" descr="Výsledek obrázku pro temperament typolo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231" y="978692"/>
            <a:ext cx="5000244" cy="500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33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středověk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medicína se rozvíjela dále (a navazovala na antiku) v arabském světě – empirická diagnostika léčby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slavní medici: </a:t>
            </a:r>
            <a:r>
              <a:rPr lang="cs-CZ" dirty="0" err="1">
                <a:latin typeface="+mj-lt"/>
              </a:rPr>
              <a:t>Avicenna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Averroes</a:t>
            </a:r>
            <a:r>
              <a:rPr lang="cs-CZ" dirty="0">
                <a:latin typeface="+mj-lt"/>
              </a:rPr>
              <a:t> </a:t>
            </a:r>
            <a:r>
              <a:rPr lang="cs-CZ" dirty="0">
                <a:latin typeface="+mj-lt"/>
                <a:sym typeface="Wingdings" panose="05000000000000000000" pitchFamily="2" charset="2"/>
              </a:rPr>
              <a:t> navazovali na Hippokrata a </a:t>
            </a:r>
            <a:r>
              <a:rPr lang="cs-CZ" dirty="0" err="1">
                <a:latin typeface="+mj-lt"/>
                <a:sym typeface="Wingdings" panose="05000000000000000000" pitchFamily="2" charset="2"/>
              </a:rPr>
              <a:t>Galena</a:t>
            </a:r>
            <a:endParaRPr lang="cs-CZ" dirty="0">
              <a:latin typeface="+mj-lt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dirty="0">
              <a:latin typeface="+mj-lt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v Evropě přešla medicína do rukou církve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„doba temna“ – duševní nemoci opět démonizovány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existovaly lékařské školy, ale péče o duševně nemocné byla kombinace předsudku a pověry s pozůstatky římského lékařství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u duševně nemocných bylo riziko, že nemoc bude vykládána  jako hřích nebo posedlost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poruchy chování a konflikt s normami okolí se zobecňovalo jako posedlost ďáblem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dílo: </a:t>
            </a:r>
            <a:r>
              <a:rPr lang="cs-CZ" dirty="0" err="1">
                <a:latin typeface="+mj-lt"/>
              </a:rPr>
              <a:t>Malleus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maleficarum</a:t>
            </a:r>
            <a:r>
              <a:rPr lang="cs-CZ" dirty="0">
                <a:latin typeface="+mj-lt"/>
              </a:rPr>
              <a:t> (Kladivo na čarodějnice) </a:t>
            </a:r>
          </a:p>
        </p:txBody>
      </p:sp>
    </p:spTree>
    <p:extLst>
      <p:ext uri="{BB962C8B-B14F-4D97-AF65-F5344CB8AC3E}">
        <p14:creationId xmlns:p14="http://schemas.microsoft.com/office/powerpoint/2010/main" val="2713178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Výsledek obrázku pro treatment middle aged menta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447" y="578073"/>
            <a:ext cx="5948172" cy="569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290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9FB9C7-7A0D-2147-A034-59EF29D8B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přednášky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5F8541-1F19-2443-97E3-1DA77846D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Co je to psychologie?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normalita </a:t>
            </a:r>
            <a:r>
              <a:rPr lang="cs-CZ" dirty="0" err="1">
                <a:latin typeface="+mj-lt"/>
              </a:rPr>
              <a:t>x</a:t>
            </a:r>
            <a:r>
              <a:rPr lang="cs-CZ" dirty="0">
                <a:latin typeface="+mj-lt"/>
              </a:rPr>
              <a:t> patologie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historie psychologie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psychologické obory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6345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Malleus</a:t>
            </a:r>
            <a:r>
              <a:rPr lang="cs-CZ" dirty="0"/>
              <a:t> </a:t>
            </a:r>
            <a:r>
              <a:rPr lang="cs-CZ" dirty="0" err="1"/>
              <a:t>maleficarum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r. 1487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autoři: dominikánští mniši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stala se příručkou pro diagnostiku a léčbu spolčení s ďáblem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  <a:hlinkClick r:id="rId3"/>
              </a:rPr>
              <a:t>https://www.youtube.com/watch?v=LkVo2rhUKg4</a:t>
            </a:r>
            <a:r>
              <a:rPr lang="cs-CZ" dirty="0">
                <a:latin typeface="+mj-lt"/>
              </a:rPr>
              <a:t> (1:09:34 – 1:14:40)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hon na čarodějnice v Evropě vrcholil v 16. století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postupně lékaři hájili individuální přístup k duševně nemocným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belgický </a:t>
            </a:r>
            <a:r>
              <a:rPr lang="cs-CZ" dirty="0" err="1">
                <a:latin typeface="+mj-lt"/>
              </a:rPr>
              <a:t>Gheel</a:t>
            </a:r>
            <a:r>
              <a:rPr lang="cs-CZ" dirty="0">
                <a:latin typeface="+mj-lt"/>
              </a:rPr>
              <a:t>, od 13. století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útulek kombinoval komunitní péči a dlouhodobý noční stacionář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7170" name="Picture 2" descr="https://upload.wikimedia.org/wikipedia/commons/thumb/f/f8/Malleus.jpg/250px-Malle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95" y="4514133"/>
            <a:ext cx="2381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595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ýsledek obrázku pro inquis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12" y="89597"/>
            <a:ext cx="9523253" cy="667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35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85216"/>
            <a:ext cx="11106150" cy="1499616"/>
          </a:xfrm>
        </p:spPr>
        <p:txBody>
          <a:bodyPr/>
          <a:lstStyle/>
          <a:p>
            <a:r>
              <a:rPr lang="cs-CZ" dirty="0"/>
              <a:t>status duševně nemocného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45205" y="409433"/>
            <a:ext cx="6799145" cy="60732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velmi záleželo na sociálním zázemí a movitosti pacienta!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umísťováni do špitálů spolu s žebráky, tuláky a zlodějíčky – „čištění ulic“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zajištění dohledu  a přežití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kruté zacházení od dozorců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veřejně vystavováni za peníze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umísťováni na tzv. lodě bláznů (</a:t>
            </a:r>
            <a:r>
              <a:rPr lang="cs-CZ" dirty="0" err="1">
                <a:latin typeface="+mj-lt"/>
              </a:rPr>
              <a:t>Narrenshiff</a:t>
            </a:r>
            <a:r>
              <a:rPr lang="cs-CZ" dirty="0">
                <a:latin typeface="+mj-lt"/>
              </a:rPr>
              <a:t>), pluli po německých 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  a vlámských zemích nebo věží bláznů (</a:t>
            </a:r>
            <a:r>
              <a:rPr lang="cs-CZ" dirty="0" err="1">
                <a:latin typeface="+mj-lt"/>
              </a:rPr>
              <a:t>Narrenturm</a:t>
            </a:r>
            <a:r>
              <a:rPr lang="cs-CZ" dirty="0">
                <a:latin typeface="+mj-lt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„</a:t>
            </a:r>
            <a:r>
              <a:rPr lang="cs-CZ" dirty="0" err="1">
                <a:latin typeface="+mj-lt"/>
              </a:rPr>
              <a:t>Bedlam</a:t>
            </a:r>
            <a:r>
              <a:rPr lang="cs-CZ" dirty="0">
                <a:latin typeface="+mj-lt"/>
              </a:rPr>
              <a:t>“ – </a:t>
            </a:r>
            <a:r>
              <a:rPr lang="cs-CZ" dirty="0" err="1">
                <a:latin typeface="+mj-lt"/>
              </a:rPr>
              <a:t>Bethlem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Royal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Hospital</a:t>
            </a:r>
            <a:r>
              <a:rPr lang="cs-CZ" dirty="0">
                <a:latin typeface="+mj-lt"/>
              </a:rPr>
              <a:t> v Londýně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 povolené návštěvy komukoli, kdo se chtěl podívat na „blázny“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omezování, pouta, klystýry, diety, pouštění žilou, rtuťové preparáty, pálení vlasové části lebky horkými železnými tyčemi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762021"/>
            <a:ext cx="12192000" cy="352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dirty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/>
              </a:rPr>
              <a:t>  </a:t>
            </a:r>
            <a:r>
              <a:rPr kumimoji="0" lang="cs-CZ" altLang="cs-CZ" sz="21400" b="0" i="0" u="none" strike="noStrike" cap="none" normalizeH="0" baseline="0" dirty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cs-CZ" altLang="cs-CZ" sz="900" b="0" i="0" u="none" strike="noStrike" cap="none" normalizeH="0" baseline="0" dirty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                         </a:t>
            </a:r>
            <a:endParaRPr kumimoji="0" lang="cs-CZ" altLang="cs-C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900" b="0" i="0" u="none" strike="noStrike" cap="none" normalizeH="0" baseline="0" dirty="0">
              <a:ln>
                <a:noFill/>
              </a:ln>
              <a:solidFill>
                <a:srgbClr val="0B008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5" name="Picture 3" descr="https://upload.wikimedia.org/wikipedia/commons/thumb/2/21/James_Norris%2C_Bethlem_Patient%2C_1815.jpg/220px-James_Norris%2C_Bethlem_Patient%2C_181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53" y="2992131"/>
            <a:ext cx="20955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718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349500"/>
            <a:ext cx="3498850" cy="2457450"/>
          </a:xfrm>
        </p:spPr>
        <p:txBody>
          <a:bodyPr/>
          <a:lstStyle/>
          <a:p>
            <a:r>
              <a:rPr lang="cs-CZ" dirty="0"/>
              <a:t>lodě bláznů</a:t>
            </a:r>
          </a:p>
        </p:txBody>
      </p:sp>
      <p:pic>
        <p:nvPicPr>
          <p:cNvPr id="13316" name="Picture 4" descr="Výsledek obrázku pro narrenschif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211138"/>
            <a:ext cx="4919662" cy="664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Výsledek obrázku pro narrenschiff bos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10" y="1187153"/>
            <a:ext cx="6700157" cy="44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731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Výsledek obrázku pro bedl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95" y="296895"/>
            <a:ext cx="10645775" cy="59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559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720" y="193579"/>
            <a:ext cx="3847143" cy="1075663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solidFill>
                  <a:schemeClr val="tx1"/>
                </a:solidFill>
              </a:rPr>
              <a:t>narrenturm</a:t>
            </a:r>
            <a:r>
              <a:rPr lang="cs-CZ" dirty="0">
                <a:solidFill>
                  <a:schemeClr val="tx1"/>
                </a:solidFill>
              </a:rPr>
              <a:t> - Vídeň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4338" name="Picture 2" descr="Výsledek obrázku pro narrentu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35" y="1484752"/>
            <a:ext cx="5441384" cy="388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Výsledek obrázku pro narrentu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97" y="1484751"/>
            <a:ext cx="5830350" cy="388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506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Bedlam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  <a:hlinkClick r:id="rId2"/>
              </a:rPr>
              <a:t>https://www.youtube.com/watch?v=ZGPtsx_mNWY</a:t>
            </a:r>
            <a:r>
              <a:rPr lang="cs-CZ" dirty="0">
                <a:latin typeface="+mj-lt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  <a:hlinkClick r:id="rId3"/>
              </a:rPr>
              <a:t>https://www.youtube.com/watch?v=Uc_tfPWAq-8</a:t>
            </a:r>
            <a:r>
              <a:rPr lang="cs-CZ" dirty="0">
                <a:latin typeface="+mj-lt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>
                <a:latin typeface="+mj-lt"/>
              </a:rPr>
              <a:t>History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of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the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madhouse</a:t>
            </a:r>
            <a:endParaRPr lang="cs-CZ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  <a:hlinkClick r:id="rId4"/>
              </a:rPr>
              <a:t>https://www.youtube.com/watch?v=oswUssXzFlY</a:t>
            </a:r>
            <a:r>
              <a:rPr lang="cs-CZ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190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odpůrci démonologie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72250" y="464024"/>
            <a:ext cx="6405349" cy="61844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err="1">
                <a:latin typeface="+mj-lt"/>
              </a:rPr>
              <a:t>Paracelsus</a:t>
            </a:r>
            <a:r>
              <a:rPr lang="cs-CZ" dirty="0">
                <a:latin typeface="+mj-lt"/>
              </a:rPr>
              <a:t> (1493-1541)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nemoc je důsledkem změny chemické skladby lidského organismu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Johan </a:t>
            </a:r>
            <a:r>
              <a:rPr lang="cs-CZ" dirty="0" err="1">
                <a:latin typeface="+mj-lt"/>
              </a:rPr>
              <a:t>Weyer</a:t>
            </a:r>
            <a:r>
              <a:rPr lang="cs-CZ" dirty="0">
                <a:latin typeface="+mj-lt"/>
              </a:rPr>
              <a:t> (1515-1588)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otec psychiatrie, první psychiatr, bojoval proti démonologii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Felix </a:t>
            </a:r>
            <a:r>
              <a:rPr lang="cs-CZ" dirty="0" err="1">
                <a:latin typeface="+mj-lt"/>
              </a:rPr>
              <a:t>Platter</a:t>
            </a:r>
            <a:r>
              <a:rPr lang="cs-CZ" dirty="0">
                <a:latin typeface="+mj-lt"/>
              </a:rPr>
              <a:t> (1536 – 1614)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tvůrce systematické klasifikace duševních chorob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„vrátil psychiatrii zpět do rukou lékařů“ – vznik duševních poruch vidí v onemocnění mozku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Erasmus Rotterdamský – Chvála bláznovství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René </a:t>
            </a:r>
            <a:r>
              <a:rPr lang="cs-CZ" dirty="0" err="1">
                <a:latin typeface="+mj-lt"/>
              </a:rPr>
              <a:t>Descartés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1735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4783B-1E71-8249-ABA7-F81C7C256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psychiatrie na přelomu 18. a 19. století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5251E5A-8BA2-B345-BC9B-7CAA966F8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191" y="134446"/>
            <a:ext cx="7591181" cy="45194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revoluce v psychiatrii během Francouzské revoluce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vliv osvícenství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lékař Philipp </a:t>
            </a:r>
            <a:r>
              <a:rPr lang="cs-CZ" dirty="0" err="1">
                <a:latin typeface="+mj-lt"/>
              </a:rPr>
              <a:t>Pinel</a:t>
            </a:r>
            <a:r>
              <a:rPr lang="cs-CZ" dirty="0">
                <a:latin typeface="+mj-lt"/>
              </a:rPr>
              <a:t>, vedoucí nemocnice </a:t>
            </a:r>
            <a:r>
              <a:rPr lang="cs-CZ" dirty="0" err="1">
                <a:latin typeface="+mj-lt"/>
              </a:rPr>
              <a:t>Salpétriére</a:t>
            </a:r>
            <a:r>
              <a:rPr lang="cs-CZ" dirty="0">
                <a:latin typeface="+mj-lt"/>
              </a:rPr>
              <a:t> (1795)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„násilí a neklid nemocných způsobují omezení, pouta a nesvoboda“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„zbavil duševně nemocné pout“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„žádná omezení“ – heslo institucí, založeno na léčbě mravní výchovou, pěstování volních a morálních vlastností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další významný lékař, </a:t>
            </a:r>
            <a:r>
              <a:rPr lang="cs-CZ" dirty="0" err="1">
                <a:latin typeface="+mj-lt"/>
              </a:rPr>
              <a:t>Pinelův</a:t>
            </a:r>
            <a:r>
              <a:rPr lang="cs-CZ" dirty="0">
                <a:latin typeface="+mj-lt"/>
              </a:rPr>
              <a:t> žák Jean E. </a:t>
            </a:r>
            <a:r>
              <a:rPr lang="cs-CZ" dirty="0" err="1">
                <a:latin typeface="+mj-lt"/>
              </a:rPr>
              <a:t>Esquirol</a:t>
            </a:r>
            <a:endParaRPr lang="cs-CZ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v 19. století vznik ústavů po celé Evropě - nedokázaly vrátit nemocné do společnosti, poskytovaly aspoň útočiště nemocným a „ochranu“ společnosti</a:t>
            </a:r>
          </a:p>
        </p:txBody>
      </p:sp>
      <p:pic>
        <p:nvPicPr>
          <p:cNvPr id="6" name="Picture 2" descr="Výsledek obrázku pro pinel philipp">
            <a:extLst>
              <a:ext uri="{FF2B5EF4-FFF2-40B4-BE49-F238E27FC236}">
                <a16:creationId xmlns:a16="http://schemas.microsoft.com/office/drawing/2014/main" id="{CE632A8F-50B1-704D-AA7B-2A0809338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623" y="4548931"/>
            <a:ext cx="1960421" cy="217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233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Stairway</a:t>
            </a:r>
            <a:r>
              <a:rPr lang="cs-CZ" dirty="0"/>
              <a:t> to </a:t>
            </a:r>
            <a:r>
              <a:rPr lang="cs-CZ" dirty="0" err="1"/>
              <a:t>light</a:t>
            </a:r>
            <a:r>
              <a:rPr lang="cs-CZ" dirty="0"/>
              <a:t> (1945)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hlinkClick r:id="rId2"/>
              </a:rPr>
              <a:t>https://www.youtube.com/watch?v=-9SK2MNWnBs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411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C220B-06EF-0D44-9B32-91211570C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psychologie?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ED590A4-433D-1C43-9832-B7B79F33CF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084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původně součást filosofie</a:t>
            </a:r>
          </a:p>
          <a:p>
            <a:r>
              <a:rPr lang="cs-CZ" dirty="0">
                <a:latin typeface="+mj-lt"/>
              </a:rPr>
              <a:t>polovina 19. století, Wilhelm </a:t>
            </a:r>
            <a:r>
              <a:rPr lang="cs-CZ" dirty="0" err="1">
                <a:latin typeface="+mj-lt"/>
              </a:rPr>
              <a:t>Wundt</a:t>
            </a:r>
            <a:endParaRPr lang="cs-CZ" dirty="0"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998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Psychologické obory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+mj-lt"/>
              </a:rPr>
              <a:t>1) základní psychologické vědy</a:t>
            </a:r>
          </a:p>
          <a:p>
            <a:r>
              <a:rPr lang="cs-CZ" sz="3600" dirty="0">
                <a:latin typeface="+mj-lt"/>
              </a:rPr>
              <a:t>2) speciální psychologické disciplíny</a:t>
            </a:r>
          </a:p>
          <a:p>
            <a:r>
              <a:rPr lang="cs-CZ" sz="3600" dirty="0">
                <a:latin typeface="+mj-lt"/>
              </a:rPr>
              <a:t>3) aplikované (užité) psychologické disciplíny</a:t>
            </a:r>
          </a:p>
        </p:txBody>
      </p:sp>
    </p:spTree>
    <p:extLst>
      <p:ext uri="{BB962C8B-B14F-4D97-AF65-F5344CB8AC3E}">
        <p14:creationId xmlns:p14="http://schemas.microsoft.com/office/powerpoint/2010/main" val="640146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(teoretické) psychologické vědy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08028" y="651642"/>
            <a:ext cx="6394995" cy="5679886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- podávají základní popis a vysvětlení psychologických jevů, jejich třídění a vzájemné vztahy</a:t>
            </a:r>
          </a:p>
          <a:p>
            <a:endParaRPr lang="cs-CZ" dirty="0">
              <a:latin typeface="+mj-lt"/>
            </a:endParaRPr>
          </a:p>
          <a:p>
            <a:r>
              <a:rPr lang="cs-CZ" b="1" dirty="0">
                <a:latin typeface="+mj-lt"/>
              </a:rPr>
              <a:t>1. Obecná psychologie</a:t>
            </a:r>
          </a:p>
          <a:p>
            <a:r>
              <a:rPr lang="cs-CZ" b="1" dirty="0">
                <a:latin typeface="+mj-lt"/>
              </a:rPr>
              <a:t>2. Sociální psychologie</a:t>
            </a:r>
          </a:p>
          <a:p>
            <a:r>
              <a:rPr lang="cs-CZ" b="1" dirty="0">
                <a:latin typeface="+mj-lt"/>
              </a:rPr>
              <a:t>3. Ontogenetická (vývojová) psychologie</a:t>
            </a:r>
          </a:p>
          <a:p>
            <a:r>
              <a:rPr lang="cs-CZ" b="1" dirty="0">
                <a:latin typeface="+mj-lt"/>
              </a:rPr>
              <a:t>4. Psychologie osobnosti</a:t>
            </a:r>
          </a:p>
          <a:p>
            <a:r>
              <a:rPr lang="cs-CZ" b="1" dirty="0">
                <a:latin typeface="+mj-lt"/>
              </a:rPr>
              <a:t>5. Psychopatologie</a:t>
            </a:r>
          </a:p>
          <a:p>
            <a:r>
              <a:rPr lang="cs-CZ" b="1" dirty="0">
                <a:latin typeface="+mj-lt"/>
              </a:rPr>
              <a:t>6. Psychologická metodologie</a:t>
            </a:r>
          </a:p>
          <a:p>
            <a:r>
              <a:rPr lang="cs-CZ" b="1" dirty="0">
                <a:latin typeface="+mj-lt"/>
              </a:rPr>
              <a:t>7. Dějiny psychologie</a:t>
            </a:r>
          </a:p>
        </p:txBody>
      </p:sp>
    </p:spTree>
    <p:extLst>
      <p:ext uri="{BB962C8B-B14F-4D97-AF65-F5344CB8AC3E}">
        <p14:creationId xmlns:p14="http://schemas.microsoft.com/office/powerpoint/2010/main" val="1421578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Aplikované (užité) psychologické disciplíny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zkoumají psychické jevy, které se projevují v souvislosti s určitou praxí</a:t>
            </a:r>
          </a:p>
          <a:p>
            <a:endParaRPr lang="cs-CZ" dirty="0">
              <a:latin typeface="+mj-lt"/>
            </a:endParaRPr>
          </a:p>
          <a:p>
            <a:r>
              <a:rPr lang="cs-CZ" b="1" dirty="0">
                <a:latin typeface="+mj-lt"/>
              </a:rPr>
              <a:t>1. Pedagogická psychologie</a:t>
            </a:r>
          </a:p>
          <a:p>
            <a:r>
              <a:rPr lang="cs-CZ" b="1" dirty="0">
                <a:latin typeface="+mj-lt"/>
              </a:rPr>
              <a:t>2. Poradenská psychologie </a:t>
            </a:r>
          </a:p>
          <a:p>
            <a:r>
              <a:rPr lang="cs-CZ" b="1" dirty="0">
                <a:latin typeface="+mj-lt"/>
              </a:rPr>
              <a:t>3. Forenzní psychologie</a:t>
            </a:r>
          </a:p>
          <a:p>
            <a:r>
              <a:rPr lang="cs-CZ" b="1" dirty="0">
                <a:latin typeface="+mj-lt"/>
              </a:rPr>
              <a:t>4. Psychologie práce </a:t>
            </a:r>
          </a:p>
          <a:p>
            <a:r>
              <a:rPr lang="cs-CZ" b="1" dirty="0">
                <a:latin typeface="+mj-lt"/>
              </a:rPr>
              <a:t>5. Klinická psychologie</a:t>
            </a:r>
          </a:p>
          <a:p>
            <a:r>
              <a:rPr lang="cs-CZ" b="1" dirty="0">
                <a:latin typeface="+mj-lt"/>
              </a:rPr>
              <a:t>6. Inženýrská psychologie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3465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psychologické disciplíny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+mj-lt"/>
              </a:rPr>
              <a:t>1. Psychometrie </a:t>
            </a:r>
          </a:p>
          <a:p>
            <a:r>
              <a:rPr lang="cs-CZ" b="1" dirty="0">
                <a:latin typeface="+mj-lt"/>
              </a:rPr>
              <a:t>2. </a:t>
            </a:r>
            <a:r>
              <a:rPr lang="cs-CZ" b="1" dirty="0" err="1">
                <a:latin typeface="+mj-lt"/>
              </a:rPr>
              <a:t>Biopsychologie</a:t>
            </a:r>
            <a:r>
              <a:rPr lang="cs-CZ" b="1" dirty="0">
                <a:latin typeface="+mj-lt"/>
              </a:rPr>
              <a:t> </a:t>
            </a:r>
          </a:p>
          <a:p>
            <a:r>
              <a:rPr lang="cs-CZ" b="1" dirty="0">
                <a:latin typeface="+mj-lt"/>
              </a:rPr>
              <a:t>3. </a:t>
            </a:r>
            <a:r>
              <a:rPr lang="cs-CZ" b="1" dirty="0" err="1">
                <a:latin typeface="+mj-lt"/>
              </a:rPr>
              <a:t>Farmakopsychologie</a:t>
            </a:r>
            <a:r>
              <a:rPr lang="cs-CZ" b="1" dirty="0">
                <a:latin typeface="+mj-lt"/>
              </a:rPr>
              <a:t> </a:t>
            </a:r>
          </a:p>
          <a:p>
            <a:r>
              <a:rPr lang="cs-CZ" b="1" dirty="0">
                <a:latin typeface="+mj-lt"/>
              </a:rPr>
              <a:t>4. Psycholingvistika </a:t>
            </a:r>
          </a:p>
          <a:p>
            <a:r>
              <a:rPr lang="cs-CZ" b="1" dirty="0">
                <a:latin typeface="+mj-lt"/>
              </a:rPr>
              <a:t>5. Zoopsychologie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524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psychologie?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z řečtiny: „psyché“ (duše, původně dech) a „logos“ (věda, původně slovo) tedy věda od duši</a:t>
            </a:r>
          </a:p>
          <a:p>
            <a:r>
              <a:rPr lang="cs-CZ" dirty="0">
                <a:latin typeface="+mj-lt"/>
              </a:rPr>
              <a:t>psychologie je chápána jako věda o „duši“ (Aristoteles), o „vědomí“ (W. </a:t>
            </a:r>
            <a:r>
              <a:rPr lang="cs-CZ" dirty="0" err="1">
                <a:latin typeface="+mj-lt"/>
              </a:rPr>
              <a:t>Wundt</a:t>
            </a:r>
            <a:r>
              <a:rPr lang="cs-CZ" dirty="0">
                <a:latin typeface="+mj-lt"/>
              </a:rPr>
              <a:t>), o „mysli“ (E. B. </a:t>
            </a:r>
            <a:r>
              <a:rPr lang="cs-CZ" dirty="0" err="1">
                <a:latin typeface="+mj-lt"/>
              </a:rPr>
              <a:t>Titchener</a:t>
            </a:r>
            <a:r>
              <a:rPr lang="cs-CZ" dirty="0">
                <a:latin typeface="+mj-lt"/>
              </a:rPr>
              <a:t>), o „chování“ (J. B. Watson) apod.</a:t>
            </a:r>
          </a:p>
          <a:p>
            <a:r>
              <a:rPr lang="cs-CZ" dirty="0">
                <a:latin typeface="+mj-lt"/>
              </a:rPr>
              <a:t>PSYCHOLOGIE JE VĚDA O PROŽÍVÁNÍ A CHOVÁNÍ JEDINCE</a:t>
            </a:r>
          </a:p>
          <a:p>
            <a:r>
              <a:rPr lang="cs-CZ" dirty="0">
                <a:latin typeface="+mj-lt"/>
              </a:rPr>
              <a:t>Cíl: Popsat, vysvětlit a předvídat</a:t>
            </a:r>
          </a:p>
        </p:txBody>
      </p:sp>
    </p:spTree>
    <p:extLst>
      <p:ext uri="{BB962C8B-B14F-4D97-AF65-F5344CB8AC3E}">
        <p14:creationId xmlns:p14="http://schemas.microsoft.com/office/powerpoint/2010/main" val="304212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si myslíte, že je normální a co nenormální?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426C50F-B66D-EA4F-8D3B-683C263F7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09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4AD0B71-F3DD-754D-AE46-5213FFC14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496" y="218364"/>
            <a:ext cx="4284687" cy="65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7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349500"/>
            <a:ext cx="3498850" cy="2457450"/>
          </a:xfrm>
        </p:spPr>
        <p:txBody>
          <a:bodyPr/>
          <a:lstStyle/>
          <a:p>
            <a:r>
              <a:rPr lang="cs-CZ" dirty="0"/>
              <a:t>Kdo je to blázen?</a:t>
            </a:r>
          </a:p>
        </p:txBody>
      </p:sp>
      <p:pic>
        <p:nvPicPr>
          <p:cNvPr id="1026" name="Picture 2" descr="Výsledek obrázku pro freak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362200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freak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327" y="1936051"/>
            <a:ext cx="21145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freak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05" y="1971674"/>
            <a:ext cx="18573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freak 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745928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freak cart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4532758"/>
            <a:ext cx="21812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freak carto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19100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ýsledek obrázku pro freak carto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148" y="4372737"/>
            <a:ext cx="8191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Výsledek obrázku pro crazy carto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956" y="3171656"/>
            <a:ext cx="2477801" cy="231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Výsledek obrázku pro crazy carto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04" y="1904418"/>
            <a:ext cx="1546570" cy="193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Výsledek obrázku pro crazy carto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298" y="4429125"/>
            <a:ext cx="1929955" cy="192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768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Normalita x patologie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60EEF4D-027A-1F4F-8759-9748DBE94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62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cap="none" dirty="0">
                <a:solidFill>
                  <a:schemeClr val="tx1"/>
                </a:solidFill>
              </a:rPr>
              <a:t>Normalita x abnormalita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59103" y="627797"/>
            <a:ext cx="5873087" cy="562766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sz="2000" b="1" dirty="0">
                <a:latin typeface="+mj-lt"/>
              </a:rPr>
              <a:t>co je ještě normální a co už je odchylkou?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+mj-lt"/>
              </a:rPr>
              <a:t>Závisí na teoretickém přístupu (psychoanalýza x humanistická psychologie) a na způsobu měření.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+mj-lt"/>
              </a:rPr>
              <a:t>Hranice mezi normalitou a abnormální variantou psychické vlastnosti je pohyblivá, jde o kontinuum, v jehož rozsahu se můžeme nacházet, jen krajní póly jsou zřejmé.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+mj-lt"/>
              </a:rPr>
              <a:t>Závisí na čase, vývoji, sociokulturním kontextu…(projevy chování ve třídě x prospěch)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32979576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{FD07BDC1-CA6D-3244-9127-4A9BE86279A6}tf16401369</Template>
  <TotalTime>220</TotalTime>
  <Words>1102</Words>
  <Application>Microsoft Macintosh PowerPoint</Application>
  <PresentationFormat>Širokoúhlá obrazovka</PresentationFormat>
  <Paragraphs>174</Paragraphs>
  <Slides>34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Rockwell</vt:lpstr>
      <vt:lpstr>Wingdings</vt:lpstr>
      <vt:lpstr>Atlas</vt:lpstr>
      <vt:lpstr>Základy psychologie</vt:lpstr>
      <vt:lpstr>Obsah přednášky</vt:lpstr>
      <vt:lpstr>Co je to psychologie?</vt:lpstr>
      <vt:lpstr>Co je to psychologie?</vt:lpstr>
      <vt:lpstr>Co si myslíte, že je normální a co nenormální?</vt:lpstr>
      <vt:lpstr>Prezentace aplikace PowerPoint</vt:lpstr>
      <vt:lpstr>Kdo je to blázen?</vt:lpstr>
      <vt:lpstr>Normalita x patologie</vt:lpstr>
      <vt:lpstr>Normalita x abnormalita</vt:lpstr>
      <vt:lpstr>Historie psychologie</vt:lpstr>
      <vt:lpstr>první zmínky o péči o duši</vt:lpstr>
      <vt:lpstr>první zmínky o péči o duši</vt:lpstr>
      <vt:lpstr>hippokratés</vt:lpstr>
      <vt:lpstr>asklepion, kos, řecko</vt:lpstr>
      <vt:lpstr>Asklepion, kos, řecko</vt:lpstr>
      <vt:lpstr>galenos</vt:lpstr>
      <vt:lpstr>temperament – typologie</vt:lpstr>
      <vt:lpstr>středověk</vt:lpstr>
      <vt:lpstr>Prezentace aplikace PowerPoint</vt:lpstr>
      <vt:lpstr>Malleus maleficarum</vt:lpstr>
      <vt:lpstr>Prezentace aplikace PowerPoint</vt:lpstr>
      <vt:lpstr>status duševně nemocného</vt:lpstr>
      <vt:lpstr>lodě bláznů</vt:lpstr>
      <vt:lpstr>Prezentace aplikace PowerPoint</vt:lpstr>
      <vt:lpstr>narrenturm - Vídeň</vt:lpstr>
      <vt:lpstr>Bedlam</vt:lpstr>
      <vt:lpstr>odpůrci démonologie</vt:lpstr>
      <vt:lpstr>psychiatrie na přelomu 18. a 19. století</vt:lpstr>
      <vt:lpstr>Stairway to light (1945)</vt:lpstr>
      <vt:lpstr>Vznik psychologie</vt:lpstr>
      <vt:lpstr>Psychologické obory</vt:lpstr>
      <vt:lpstr>Základní (teoretické) psychologické vědy</vt:lpstr>
      <vt:lpstr>Aplikované (užité) psychologické disciplíny</vt:lpstr>
      <vt:lpstr>Speciální psychologické disciplíny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psychologie</dc:title>
  <dc:creator>Pavla Kremserová</dc:creator>
  <cp:lastModifiedBy>Pavla Kremserová</cp:lastModifiedBy>
  <cp:revision>3</cp:revision>
  <dcterms:created xsi:type="dcterms:W3CDTF">2018-10-01T07:14:12Z</dcterms:created>
  <dcterms:modified xsi:type="dcterms:W3CDTF">2018-10-01T10:54:14Z</dcterms:modified>
</cp:coreProperties>
</file>