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22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502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94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533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62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4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0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58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4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6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22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11/23/2018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84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ZNrxn5niy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Kritika psychoanalýzy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…kritici </a:t>
            </a:r>
            <a:r>
              <a:rPr lang="cs-CZ" dirty="0" err="1" smtClean="0"/>
              <a:t>freuda</a:t>
            </a:r>
            <a:r>
              <a:rPr lang="cs-CZ" dirty="0" smtClean="0"/>
              <a:t>, hlubinná psychologie  NEO - psychoanalýza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7658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Freud versus Jung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www.youtube.com/watch?v=9ZNrxn5niyg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6139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Freud versus </a:t>
            </a:r>
            <a:r>
              <a:rPr lang="cs-CZ" dirty="0" err="1" smtClean="0"/>
              <a:t>adler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286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Freud versus </a:t>
            </a:r>
            <a:r>
              <a:rPr lang="cs-CZ" dirty="0" err="1" smtClean="0"/>
              <a:t>erikson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849" y="1586204"/>
            <a:ext cx="6335486" cy="4002833"/>
          </a:xfrm>
        </p:spPr>
      </p:pic>
    </p:spTree>
    <p:extLst>
      <p:ext uri="{BB962C8B-B14F-4D97-AF65-F5344CB8AC3E}">
        <p14:creationId xmlns:p14="http://schemas.microsoft.com/office/powerpoint/2010/main" val="631981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65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Humor – </a:t>
            </a:r>
            <a:r>
              <a:rPr lang="cs-CZ" sz="3600" b="1" dirty="0"/>
              <a:t>příklad tématu k diskuzi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Celá </a:t>
            </a:r>
            <a:r>
              <a:rPr lang="cs-CZ" dirty="0"/>
              <a:t>Freudova teorie: vnitřní konflikty, zpracování úzkosti, které vzbuzují…</a:t>
            </a:r>
          </a:p>
          <a:p>
            <a:r>
              <a:rPr lang="cs-CZ" dirty="0"/>
              <a:t>Zdání, že mluvím o něčem jiném x náhle se projeví opravdové téma. Role překvapení:  směju se dřív, než se ego a superego stačí vzpamatovat. (potom někdy pocit viny)</a:t>
            </a:r>
          </a:p>
          <a:p>
            <a:r>
              <a:rPr lang="cs-CZ" dirty="0"/>
              <a:t>Vtip umožňuje zpracovat zakázané (sexuální, agresivní) impulsy způsobem, který vylučuje úzkost.</a:t>
            </a:r>
          </a:p>
          <a:p>
            <a:r>
              <a:rPr lang="cs-CZ" dirty="0"/>
              <a:t>Je jedním z obranných mechanismů (sublimace). Velmi účinný, efektivní a, pokud je opravdový, neškodný</a:t>
            </a:r>
          </a:p>
        </p:txBody>
      </p:sp>
    </p:spTree>
    <p:extLst>
      <p:ext uri="{BB962C8B-B14F-4D97-AF65-F5344CB8AC3E}">
        <p14:creationId xmlns:p14="http://schemas.microsoft.com/office/powerpoint/2010/main" val="8775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1" y="401216"/>
            <a:ext cx="10396882" cy="166218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b="1" dirty="0" smtClean="0"/>
              <a:t>ALE :  </a:t>
            </a:r>
            <a:r>
              <a:rPr lang="cs-CZ" sz="3600" b="1" dirty="0"/>
              <a:t>Jaký je rozdíl mezi dobrými a špatnými vtipy?</a:t>
            </a: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I. </a:t>
            </a:r>
          </a:p>
          <a:p>
            <a:r>
              <a:rPr lang="cs-CZ" dirty="0" smtClean="0"/>
              <a:t>II.</a:t>
            </a:r>
          </a:p>
          <a:p>
            <a:r>
              <a:rPr lang="cs-CZ" dirty="0" smtClean="0"/>
              <a:t>III.</a:t>
            </a:r>
          </a:p>
          <a:p>
            <a:r>
              <a:rPr lang="cs-CZ" dirty="0" smtClean="0"/>
              <a:t>IV.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926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Jaký </a:t>
            </a:r>
            <a:r>
              <a:rPr lang="cs-CZ" sz="3200" b="1" dirty="0"/>
              <a:t>je rozdíl mezi dobrými a špatnými vtipy?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Typy humoru – např. anální humor… český a francouzský humor?</a:t>
            </a:r>
          </a:p>
          <a:p>
            <a:r>
              <a:rPr lang="cs-CZ" dirty="0"/>
              <a:t>Rozdíl ve vnímání vtipů (např. narážejících na sexualitu) mezi lidmi – v čem je rozdíl??? Kdo se nesměje.</a:t>
            </a:r>
          </a:p>
          <a:p>
            <a:r>
              <a:rPr lang="cs-CZ" dirty="0"/>
              <a:t>Rasistické a ponižující vtipy na menšiny… skrytá </a:t>
            </a:r>
            <a:r>
              <a:rPr lang="cs-CZ" dirty="0" err="1"/>
              <a:t>hostilita</a:t>
            </a:r>
            <a:r>
              <a:rPr lang="cs-CZ" dirty="0"/>
              <a:t> vůči nějaké skupině, kterou cítíme, vnímáme. Jak? Vliv kontextu. Kdo, kde, jak vtip říká…</a:t>
            </a:r>
          </a:p>
          <a:p>
            <a:r>
              <a:rPr lang="cs-CZ" dirty="0"/>
              <a:t>Princip špatného vtipu: Skrytá agrese = </a:t>
            </a:r>
            <a:r>
              <a:rPr lang="cs-CZ" dirty="0" err="1"/>
              <a:t>hostilita</a:t>
            </a:r>
            <a:r>
              <a:rPr lang="cs-CZ" dirty="0"/>
              <a:t>. Příliš přímo na věc. Někdy impuls není skrytý, a přesto se lidé smějí. Impuls musí být sdílený a lidé ho tak musí vnímat.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097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b="1" dirty="0" smtClean="0"/>
              <a:t>Kritika psychoanalýzy ?</a:t>
            </a: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I.</a:t>
            </a:r>
          </a:p>
          <a:p>
            <a:r>
              <a:rPr lang="cs-CZ" dirty="0" smtClean="0"/>
              <a:t>II.</a:t>
            </a:r>
          </a:p>
          <a:p>
            <a:r>
              <a:rPr lang="cs-CZ" dirty="0" smtClean="0"/>
              <a:t>III.</a:t>
            </a:r>
          </a:p>
          <a:p>
            <a:r>
              <a:rPr lang="cs-CZ" dirty="0" smtClean="0"/>
              <a:t>IV.</a:t>
            </a:r>
          </a:p>
          <a:p>
            <a:r>
              <a:rPr lang="cs-CZ" dirty="0" smtClean="0"/>
              <a:t>V.</a:t>
            </a:r>
          </a:p>
          <a:p>
            <a:r>
              <a:rPr lang="cs-CZ" dirty="0" smtClean="0"/>
              <a:t>VI.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881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422" y="601825"/>
            <a:ext cx="10396882" cy="1151965"/>
          </a:xfrm>
        </p:spPr>
        <p:txBody>
          <a:bodyPr>
            <a:normAutofit/>
          </a:bodyPr>
          <a:lstStyle/>
          <a:p>
            <a:r>
              <a:rPr lang="cs-CZ" sz="3200" b="1" dirty="0"/>
              <a:t>Kritika psychoanalýzy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7976" y="2166033"/>
            <a:ext cx="10394707" cy="3684261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I. Přílišná </a:t>
            </a:r>
            <a:r>
              <a:rPr lang="cs-CZ" dirty="0"/>
              <a:t>komplexita  - nedodržují princip </a:t>
            </a:r>
            <a:r>
              <a:rPr lang="cs-CZ" dirty="0" err="1"/>
              <a:t>Occamovy</a:t>
            </a:r>
            <a:r>
              <a:rPr lang="cs-CZ" dirty="0"/>
              <a:t> břitvy / </a:t>
            </a:r>
            <a:r>
              <a:rPr lang="cs-CZ" dirty="0" smtClean="0"/>
              <a:t>PROTIARGUMENT</a:t>
            </a:r>
          </a:p>
          <a:p>
            <a:r>
              <a:rPr lang="cs-CZ" dirty="0" smtClean="0"/>
              <a:t>II. Metoda </a:t>
            </a:r>
            <a:r>
              <a:rPr lang="cs-CZ" dirty="0"/>
              <a:t>případových studií – jasné nevýhody/ PROTIARGUMENT:</a:t>
            </a:r>
          </a:p>
          <a:p>
            <a:r>
              <a:rPr lang="cs-CZ" dirty="0" smtClean="0"/>
              <a:t>III. Vágní </a:t>
            </a:r>
            <a:r>
              <a:rPr lang="cs-CZ" dirty="0"/>
              <a:t>definice – co tím přesně myslí? (psychická energie)/ PROTIARGUMENT:</a:t>
            </a:r>
          </a:p>
          <a:p>
            <a:r>
              <a:rPr lang="cs-CZ" dirty="0" smtClean="0"/>
              <a:t>IV. Netestovatelnost </a:t>
            </a:r>
            <a:r>
              <a:rPr lang="cs-CZ" dirty="0"/>
              <a:t>– žádný experiment jí nemůže vyvrátit, je to náboženství? / PROTIARGUMENT:</a:t>
            </a:r>
          </a:p>
          <a:p>
            <a:r>
              <a:rPr lang="cs-CZ" dirty="0" err="1" smtClean="0"/>
              <a:t>V.Sexismus</a:t>
            </a:r>
            <a:r>
              <a:rPr lang="cs-CZ" dirty="0" smtClean="0"/>
              <a:t> </a:t>
            </a:r>
            <a:r>
              <a:rPr lang="cs-CZ" dirty="0"/>
              <a:t>– ženy tráví příliš času litováním toho, že nejsou muži /PROTIARGUMENT:</a:t>
            </a:r>
          </a:p>
          <a:p>
            <a:r>
              <a:rPr lang="cs-CZ" dirty="0" err="1" smtClean="0"/>
              <a:t>VI.Jediný</a:t>
            </a:r>
            <a:r>
              <a:rPr lang="cs-CZ" dirty="0" smtClean="0"/>
              <a:t> </a:t>
            </a:r>
            <a:r>
              <a:rPr lang="cs-CZ" dirty="0"/>
              <a:t>motiv – sex, sex, sex (a agrese)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740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Proč (a jak) přeci jenom studovat Freuda: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1" y="2110049"/>
            <a:ext cx="10394707" cy="331118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Mnoho </a:t>
            </a:r>
            <a:r>
              <a:rPr lang="cs-CZ" dirty="0"/>
              <a:t>témat, které se nikomu jinému nezdařily (včetně těch, do nichž se nikomu jinému nechtělo), skvělá vysvětlení psychických jevů, která se hodí</a:t>
            </a:r>
          </a:p>
          <a:p>
            <a:pPr lvl="0"/>
            <a:r>
              <a:rPr lang="cs-CZ" dirty="0"/>
              <a:t>Psychoterapeutická praxe: metody, které kdekdo používá a nechce vědět, že jsou od Freuda</a:t>
            </a:r>
          </a:p>
          <a:p>
            <a:pPr lvl="0"/>
            <a:r>
              <a:rPr lang="cs-CZ" dirty="0"/>
              <a:t>Díky Freudovi je být nenormální normální (agrese, vina, duševní nemoc) a nemůžeme za to!</a:t>
            </a:r>
          </a:p>
          <a:p>
            <a:pPr lvl="0"/>
            <a:r>
              <a:rPr lang="cs-CZ" dirty="0"/>
              <a:t>Z těchto mnoha důvodů: impakt, vliv, na kulturu, vědu, </a:t>
            </a:r>
            <a:r>
              <a:rPr lang="cs-CZ" dirty="0" smtClean="0"/>
              <a:t>svět</a:t>
            </a:r>
            <a:endParaRPr lang="cs-CZ" dirty="0"/>
          </a:p>
          <a:p>
            <a:r>
              <a:rPr lang="cs-CZ" u="sng" dirty="0"/>
              <a:t>A </a:t>
            </a:r>
            <a:r>
              <a:rPr lang="cs-CZ" u="sng" dirty="0" smtClean="0"/>
              <a:t>jak?… </a:t>
            </a:r>
            <a:r>
              <a:rPr lang="cs-CZ" dirty="0"/>
              <a:t>kriticky, třeba pomocí teorií jeho následovníků.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369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1" y="685800"/>
            <a:ext cx="10396882" cy="1992086"/>
          </a:xfrm>
        </p:spPr>
        <p:txBody>
          <a:bodyPr>
            <a:normAutofit/>
          </a:bodyPr>
          <a:lstStyle/>
          <a:p>
            <a:r>
              <a:rPr lang="cs-CZ" sz="3200" b="1" dirty="0"/>
              <a:t>Odbourat Freuda nebo ho konstruktivně kritizovat?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Začala </a:t>
            </a:r>
            <a:r>
              <a:rPr lang="cs-CZ" dirty="0"/>
              <a:t>jeho dcera… společná snaha o revizi některých evidentně přehnaných témat. </a:t>
            </a:r>
          </a:p>
          <a:p>
            <a:r>
              <a:rPr lang="cs-CZ" dirty="0"/>
              <a:t>Motivem možná ne jenom sexuální pud… boj o moc, sociální motivy, archetypy, vazba…</a:t>
            </a:r>
          </a:p>
          <a:p>
            <a:r>
              <a:rPr lang="cs-CZ" dirty="0"/>
              <a:t>Reinterpretace x revize Freuda… schvaloval by to Freud?</a:t>
            </a:r>
          </a:p>
          <a:p>
            <a:r>
              <a:rPr lang="cs-CZ" dirty="0"/>
              <a:t>Zachování/rozvíjení klíčového </a:t>
            </a:r>
            <a:r>
              <a:rPr lang="cs-CZ" dirty="0" smtClean="0"/>
              <a:t>konceptu – </a:t>
            </a:r>
            <a:r>
              <a:rPr lang="cs-CZ" dirty="0" err="1" smtClean="0"/>
              <a:t>Neopsychoanalýza</a:t>
            </a:r>
            <a:r>
              <a:rPr lang="cs-CZ" dirty="0" smtClean="0"/>
              <a:t>, hlubinná psychologie, jiné směry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984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Srovnání teorií…kontinuum </a:t>
            </a:r>
            <a:r>
              <a:rPr lang="cs-CZ" sz="3200" smtClean="0"/>
              <a:t>(připomenutí)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837765"/>
            <a:ext cx="10394707" cy="381658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Vědomé ………………………… nevědomé procesy</a:t>
            </a:r>
          </a:p>
          <a:p>
            <a:r>
              <a:rPr lang="cs-CZ" dirty="0"/>
              <a:t>Výsledky učení …………………. proces učení</a:t>
            </a:r>
          </a:p>
          <a:p>
            <a:r>
              <a:rPr lang="cs-CZ" dirty="0"/>
              <a:t>Dědičnost………………………….. prostředí</a:t>
            </a:r>
          </a:p>
          <a:p>
            <a:r>
              <a:rPr lang="cs-CZ" dirty="0"/>
              <a:t>Minulost…………………………přítomnost</a:t>
            </a:r>
          </a:p>
          <a:p>
            <a:r>
              <a:rPr lang="cs-CZ" dirty="0"/>
              <a:t>Holistický přístup</a:t>
            </a:r>
            <a:r>
              <a:rPr lang="cs-CZ" dirty="0" smtClean="0"/>
              <a:t>………………………… analytický </a:t>
            </a:r>
            <a:r>
              <a:rPr lang="cs-CZ" dirty="0"/>
              <a:t>přístup</a:t>
            </a:r>
          </a:p>
          <a:p>
            <a:r>
              <a:rPr lang="cs-CZ" dirty="0"/>
              <a:t>Osoba …………………………situace</a:t>
            </a:r>
          </a:p>
          <a:p>
            <a:r>
              <a:rPr lang="cs-CZ" dirty="0"/>
              <a:t>Účelové ……………………mechanistické chování</a:t>
            </a:r>
          </a:p>
          <a:p>
            <a:r>
              <a:rPr lang="cs-CZ" dirty="0"/>
              <a:t>Několik ……………………mnoho motivů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111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399</Words>
  <Application>Microsoft Office PowerPoint</Application>
  <PresentationFormat>Širokoúhlá obrazovka</PresentationFormat>
  <Paragraphs>55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Kritika psychoanalýzy</vt:lpstr>
      <vt:lpstr> Humor – příklad tématu k diskuzi</vt:lpstr>
      <vt:lpstr> ALE :  Jaký je rozdíl mezi dobrými a špatnými vtipy? </vt:lpstr>
      <vt:lpstr>Jaký je rozdíl mezi dobrými a špatnými vtipy? </vt:lpstr>
      <vt:lpstr> Kritika psychoanalýzy ? </vt:lpstr>
      <vt:lpstr>Kritika psychoanalýzy</vt:lpstr>
      <vt:lpstr>Proč (a jak) přeci jenom studovat Freuda: </vt:lpstr>
      <vt:lpstr>Odbourat Freuda nebo ho konstruktivně kritizovat? </vt:lpstr>
      <vt:lpstr>Srovnání teorií…kontinuum (připomenutí)</vt:lpstr>
      <vt:lpstr>Freud versus Jung</vt:lpstr>
      <vt:lpstr>Freud versus adler</vt:lpstr>
      <vt:lpstr>Freud versus erikson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Kritika psychoanalýzy</dc:title>
  <dc:creator>Denglerova</dc:creator>
  <cp:lastModifiedBy>Denglerova</cp:lastModifiedBy>
  <cp:revision>7</cp:revision>
  <dcterms:created xsi:type="dcterms:W3CDTF">2018-11-12T11:33:46Z</dcterms:created>
  <dcterms:modified xsi:type="dcterms:W3CDTF">2018-11-23T19:11:12Z</dcterms:modified>
</cp:coreProperties>
</file>