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7" r:id="rId8"/>
    <p:sldId id="261" r:id="rId9"/>
    <p:sldId id="263" r:id="rId10"/>
    <p:sldId id="264" r:id="rId11"/>
    <p:sldId id="268" r:id="rId12"/>
    <p:sldId id="262" r:id="rId13"/>
    <p:sldId id="265" r:id="rId14"/>
    <p:sldId id="266"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9A35BC-0A29-4119-960A-8AD0653D822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C902381-CEAE-410E-A344-74B463B12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AFB05BE-9BAF-4A98-89FB-53A548BC3058}"/>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97646CB1-579A-4745-9B84-349E21AAA3D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83CB12D-A3AF-448C-A488-EC463730F71D}"/>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11756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6638B-9E6F-4954-8EA2-7F687F8210B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E6836E8-1010-4498-AF8B-82DA9725ACAF}"/>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43759B5-7CF0-4903-824D-A55394B53559}"/>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889D34E1-9E37-4E07-B50E-D88023A4ED5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5B945BD-F7A2-484F-9742-339E9BDDD3D2}"/>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210068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825A036-248B-40F0-ADC1-C6F6880608A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FA0FD66-2F1A-4741-9A8E-59C27883BDB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A9CC493-01A3-4EAA-B5C1-E9E1B0F17972}"/>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89536DFB-85E1-4E70-A998-493BF68995B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0E4EFE-ABE8-4B9B-A362-DB2E3BCAF892}"/>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369419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A1982-29B8-4491-932D-15B9095F606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86CCC9D-33A9-480D-9917-19BEACE191A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4BB951-5C5F-489B-8B24-031DC922540A}"/>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9B34117F-396E-4306-B2D0-475D41498D9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F1CCE5-B917-4FEE-B5C9-6B5479B7C879}"/>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139357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18E9DD-7B26-46C2-9CC6-735D9824933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A5C5C0F0-770A-4B95-B102-0CC00BD402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D0CEEC99-7D0E-4DD3-9D0C-8744BF04BD96}"/>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19974ED7-9E84-477D-8D33-4EC6A84E4C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963F56-743E-40C5-BB51-29771D993DC6}"/>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20831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BF063-875D-4E29-8ADF-E801479826B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2384C68-B39C-4AC4-8CEB-A9166AD3050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044BDF6-BDE3-4CC0-8928-33DB8CE353D9}"/>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2D59B02-AE7D-42BA-BBE5-E3F14762D97F}"/>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6" name="Zástupný symbol pro zápatí 5">
            <a:extLst>
              <a:ext uri="{FF2B5EF4-FFF2-40B4-BE49-F238E27FC236}">
                <a16:creationId xmlns:a16="http://schemas.microsoft.com/office/drawing/2014/main" id="{35A786B5-2307-4296-9BFF-FFD996DD545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644CC1C-D158-4C2B-9B54-AE00FFAF2FA8}"/>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9754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C8BFF-313C-4751-8B29-F8324497B6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D0FC4440-E86E-4073-BB44-A44D658E66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EEFAD8D4-344C-4CFF-8605-CCD6C37AE8BB}"/>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7E8C4E6-5EA6-439C-974D-59BDA6FC90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235929F-FE6E-46FA-B58C-CF55628CFD6A}"/>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2E61081-CCD1-4B85-B154-129A8E137905}"/>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8" name="Zástupný symbol pro zápatí 7">
            <a:extLst>
              <a:ext uri="{FF2B5EF4-FFF2-40B4-BE49-F238E27FC236}">
                <a16:creationId xmlns:a16="http://schemas.microsoft.com/office/drawing/2014/main" id="{D3F72E89-33F4-4C34-834D-8B9580BFD1C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C70371C-B044-43FF-814B-980408E04BCA}"/>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3858855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47139D-92A1-4852-9983-6C60D93106D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9CBBB3F-BA29-45E3-9848-7DC56042B3FC}"/>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4" name="Zástupný symbol pro zápatí 3">
            <a:extLst>
              <a:ext uri="{FF2B5EF4-FFF2-40B4-BE49-F238E27FC236}">
                <a16:creationId xmlns:a16="http://schemas.microsoft.com/office/drawing/2014/main" id="{0597CE9C-848C-41EE-9028-A3EEC838C00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13E41EC-A189-41A5-8895-BB461AD796BE}"/>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94082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02089F9-95A4-44B0-925E-1762C73307A5}"/>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3" name="Zástupný symbol pro zápatí 2">
            <a:extLst>
              <a:ext uri="{FF2B5EF4-FFF2-40B4-BE49-F238E27FC236}">
                <a16:creationId xmlns:a16="http://schemas.microsoft.com/office/drawing/2014/main" id="{F7869AFE-914C-4B43-9AEF-C91B9181069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F30A63C-323D-4D5C-9BF2-37D2760ADE9B}"/>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358438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14A22-B0ED-4313-ABF4-61D0DFF7133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904B9D26-CCC4-442D-AE02-B6AAD81A89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AEB86903-CC81-4C37-86EF-98DFC49C4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030FC5A2-59B2-47A5-ADD9-322CEBC3CEE3}"/>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6" name="Zástupný symbol pro zápatí 5">
            <a:extLst>
              <a:ext uri="{FF2B5EF4-FFF2-40B4-BE49-F238E27FC236}">
                <a16:creationId xmlns:a16="http://schemas.microsoft.com/office/drawing/2014/main" id="{D97CAD28-8C3F-4188-8617-F9FEF51FBF7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CDCEC85-3AB6-4B70-8CE5-70067808E3FB}"/>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96331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48876B-2A46-41A3-BD33-105E5531FD1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21C2EE7-7F05-4DAC-BEE4-058465FC8F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ADC717B-C0E1-4C46-8B2B-F8C09DDAF3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00F9F3C-E5C4-4A1E-B091-D53011C895CF}"/>
              </a:ext>
            </a:extLst>
          </p:cNvPr>
          <p:cNvSpPr>
            <a:spLocks noGrp="1"/>
          </p:cNvSpPr>
          <p:nvPr>
            <p:ph type="dt" sz="half" idx="10"/>
          </p:nvPr>
        </p:nvSpPr>
        <p:spPr/>
        <p:txBody>
          <a:bodyPr/>
          <a:lstStyle/>
          <a:p>
            <a:fld id="{DF31125B-A8AD-46B4-9D7C-D53A6546A889}" type="datetimeFigureOut">
              <a:rPr lang="cs-CZ" smtClean="0"/>
              <a:t>3. 12. 2018</a:t>
            </a:fld>
            <a:endParaRPr lang="cs-CZ"/>
          </a:p>
        </p:txBody>
      </p:sp>
      <p:sp>
        <p:nvSpPr>
          <p:cNvPr id="6" name="Zástupný symbol pro zápatí 5">
            <a:extLst>
              <a:ext uri="{FF2B5EF4-FFF2-40B4-BE49-F238E27FC236}">
                <a16:creationId xmlns:a16="http://schemas.microsoft.com/office/drawing/2014/main" id="{B53DB78B-AB30-43B1-B2D3-530A01A4C8B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BB716C-D3EF-45B1-919B-6748B8A47FC9}"/>
              </a:ext>
            </a:extLst>
          </p:cNvPr>
          <p:cNvSpPr>
            <a:spLocks noGrp="1"/>
          </p:cNvSpPr>
          <p:nvPr>
            <p:ph type="sldNum" sz="quarter" idx="12"/>
          </p:nvPr>
        </p:nvSpPr>
        <p:spPr/>
        <p:txBody>
          <a:bodyPr/>
          <a:lstStyle/>
          <a:p>
            <a:fld id="{D1C33743-392A-4DBF-A1EE-A8725812430F}" type="slidenum">
              <a:rPr lang="cs-CZ" smtClean="0"/>
              <a:t>‹#›</a:t>
            </a:fld>
            <a:endParaRPr lang="cs-CZ"/>
          </a:p>
        </p:txBody>
      </p:sp>
    </p:spTree>
    <p:extLst>
      <p:ext uri="{BB962C8B-B14F-4D97-AF65-F5344CB8AC3E}">
        <p14:creationId xmlns:p14="http://schemas.microsoft.com/office/powerpoint/2010/main" val="299250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D6948C1-DA6C-4917-AC79-4923B16655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F8587F53-5D4B-4932-AC86-1A551FF77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210645-DEC7-47D3-8E53-14F32F7F42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1125B-A8AD-46B4-9D7C-D53A6546A889}" type="datetimeFigureOut">
              <a:rPr lang="cs-CZ" smtClean="0"/>
              <a:t>3. 12. 2018</a:t>
            </a:fld>
            <a:endParaRPr lang="cs-CZ"/>
          </a:p>
        </p:txBody>
      </p:sp>
      <p:sp>
        <p:nvSpPr>
          <p:cNvPr id="5" name="Zástupný symbol pro zápatí 4">
            <a:extLst>
              <a:ext uri="{FF2B5EF4-FFF2-40B4-BE49-F238E27FC236}">
                <a16:creationId xmlns:a16="http://schemas.microsoft.com/office/drawing/2014/main" id="{7469961A-CA93-4A38-8252-29FD3D3765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70D1610-BE9D-4FD5-B9E5-30E8DD957E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33743-392A-4DBF-A1EE-A8725812430F}" type="slidenum">
              <a:rPr lang="cs-CZ" smtClean="0"/>
              <a:t>‹#›</a:t>
            </a:fld>
            <a:endParaRPr lang="cs-CZ"/>
          </a:p>
        </p:txBody>
      </p:sp>
    </p:spTree>
    <p:extLst>
      <p:ext uri="{BB962C8B-B14F-4D97-AF65-F5344CB8AC3E}">
        <p14:creationId xmlns:p14="http://schemas.microsoft.com/office/powerpoint/2010/main" val="1133773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hide.me/e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haveibeenpwned.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spomocnik.rvp.cz/clanek/21231/" TargetMode="External"/><Relationship Id="rId2" Type="http://schemas.openxmlformats.org/officeDocument/2006/relationships/hyperlink" Target="http://www.oapen.org/download?type=document&amp;docid=61875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loomberg.com/opinion/articles/2017-11-15/the-big-five-could-destroy-the-tech-ecosystem" TargetMode="External"/><Relationship Id="rId2" Type="http://schemas.openxmlformats.org/officeDocument/2006/relationships/hyperlink" Target="https://www.tandfonline.com/doi/abs/10.1057/ejis.2008.1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heguardian.com/uk-news/live/2018/may/16/christopher-wylie-cambridge-analytica-testifies-us-senate-live" TargetMode="External"/><Relationship Id="rId2" Type="http://schemas.openxmlformats.org/officeDocument/2006/relationships/hyperlink" Target="https://www.irozhlas.cz/ekonomika/google-android-evropska-komise-brusel_1807181312_dp" TargetMode="External"/><Relationship Id="rId1" Type="http://schemas.openxmlformats.org/officeDocument/2006/relationships/slideLayout" Target="../slideLayouts/slideLayout2.xml"/><Relationship Id="rId4" Type="http://schemas.openxmlformats.org/officeDocument/2006/relationships/hyperlink" Target="http://science.sciencemag.org/content/357/6354/856.summary"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dpis 1">
            <a:extLst>
              <a:ext uri="{FF2B5EF4-FFF2-40B4-BE49-F238E27FC236}">
                <a16:creationId xmlns:a16="http://schemas.microsoft.com/office/drawing/2014/main" id="{ECD46C8E-4F91-4A26-BC2A-7B7FD0AF0D3A}"/>
              </a:ext>
            </a:extLst>
          </p:cNvPr>
          <p:cNvSpPr>
            <a:spLocks noGrp="1"/>
          </p:cNvSpPr>
          <p:nvPr>
            <p:ph type="ctrTitle"/>
          </p:nvPr>
        </p:nvSpPr>
        <p:spPr>
          <a:xfrm>
            <a:off x="3045368" y="2043663"/>
            <a:ext cx="6105194" cy="2031055"/>
          </a:xfrm>
        </p:spPr>
        <p:txBody>
          <a:bodyPr>
            <a:normAutofit/>
          </a:bodyPr>
          <a:lstStyle/>
          <a:p>
            <a:r>
              <a:rPr lang="cs-CZ" sz="4700">
                <a:solidFill>
                  <a:srgbClr val="FFFFFF"/>
                </a:solidFill>
              </a:rPr>
              <a:t>Informační bubliny, sociální bubliny a platformní společnost</a:t>
            </a:r>
          </a:p>
        </p:txBody>
      </p:sp>
      <p:sp>
        <p:nvSpPr>
          <p:cNvPr id="3" name="Podnadpis 2">
            <a:extLst>
              <a:ext uri="{FF2B5EF4-FFF2-40B4-BE49-F238E27FC236}">
                <a16:creationId xmlns:a16="http://schemas.microsoft.com/office/drawing/2014/main" id="{5CCEE421-AC23-41B6-BFAB-70361719FACF}"/>
              </a:ext>
            </a:extLst>
          </p:cNvPr>
          <p:cNvSpPr>
            <a:spLocks noGrp="1"/>
          </p:cNvSpPr>
          <p:nvPr>
            <p:ph type="subTitle" idx="1"/>
          </p:nvPr>
        </p:nvSpPr>
        <p:spPr>
          <a:xfrm>
            <a:off x="3045368" y="4074718"/>
            <a:ext cx="6105194" cy="682079"/>
          </a:xfrm>
        </p:spPr>
        <p:txBody>
          <a:bodyPr>
            <a:normAutofit/>
          </a:bodyPr>
          <a:lstStyle/>
          <a:p>
            <a:r>
              <a:rPr lang="cs-CZ" dirty="0">
                <a:solidFill>
                  <a:srgbClr val="FFFFFF"/>
                </a:solidFill>
              </a:rPr>
              <a:t>Michal Černý</a:t>
            </a:r>
          </a:p>
        </p:txBody>
      </p:sp>
    </p:spTree>
    <p:extLst>
      <p:ext uri="{BB962C8B-B14F-4D97-AF65-F5344CB8AC3E}">
        <p14:creationId xmlns:p14="http://schemas.microsoft.com/office/powerpoint/2010/main" val="297725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92776-7B3B-4D2A-8794-5482E5C6F8AA}"/>
              </a:ext>
            </a:extLst>
          </p:cNvPr>
          <p:cNvSpPr>
            <a:spLocks noGrp="1"/>
          </p:cNvSpPr>
          <p:nvPr>
            <p:ph type="title"/>
          </p:nvPr>
        </p:nvSpPr>
        <p:spPr/>
        <p:txBody>
          <a:bodyPr/>
          <a:lstStyle/>
          <a:p>
            <a:r>
              <a:rPr lang="cs-CZ" dirty="0"/>
              <a:t>Příklady</a:t>
            </a:r>
          </a:p>
        </p:txBody>
      </p:sp>
      <p:sp>
        <p:nvSpPr>
          <p:cNvPr id="3" name="Zástupný symbol pro obsah 2">
            <a:extLst>
              <a:ext uri="{FF2B5EF4-FFF2-40B4-BE49-F238E27FC236}">
                <a16:creationId xmlns:a16="http://schemas.microsoft.com/office/drawing/2014/main" id="{B59EA927-8C66-4AAE-822C-766C4D75D039}"/>
              </a:ext>
            </a:extLst>
          </p:cNvPr>
          <p:cNvSpPr>
            <a:spLocks noGrp="1"/>
          </p:cNvSpPr>
          <p:nvPr>
            <p:ph idx="1"/>
          </p:nvPr>
        </p:nvSpPr>
        <p:spPr/>
        <p:txBody>
          <a:bodyPr>
            <a:normAutofit fontScale="92500" lnSpcReduction="20000"/>
          </a:bodyPr>
          <a:lstStyle/>
          <a:p>
            <a:r>
              <a:rPr lang="cs-CZ" dirty="0" err="1"/>
              <a:t>DuckDuckGo</a:t>
            </a:r>
            <a:endParaRPr lang="cs-CZ" dirty="0"/>
          </a:p>
          <a:p>
            <a:pPr lvl="1"/>
            <a:r>
              <a:rPr lang="cs-CZ" dirty="0"/>
              <a:t>Absence historie vyhledávání</a:t>
            </a:r>
          </a:p>
          <a:p>
            <a:pPr lvl="1"/>
            <a:r>
              <a:rPr lang="cs-CZ" dirty="0"/>
              <a:t>Významné omezení cookies</a:t>
            </a:r>
          </a:p>
          <a:p>
            <a:pPr lvl="1"/>
            <a:r>
              <a:rPr lang="cs-CZ" dirty="0"/>
              <a:t>Dohled nad daty o uživateli</a:t>
            </a:r>
          </a:p>
          <a:p>
            <a:pPr lvl="1"/>
            <a:r>
              <a:rPr lang="cs-CZ" dirty="0"/>
              <a:t>Rozšíření pro Chrome, vlastní vyhledávač, prohlížeč, mobilní aplikace,…</a:t>
            </a:r>
          </a:p>
          <a:p>
            <a:r>
              <a:rPr lang="cs-CZ" dirty="0"/>
              <a:t>TOR</a:t>
            </a:r>
          </a:p>
          <a:p>
            <a:pPr lvl="1"/>
            <a:r>
              <a:rPr lang="cs-CZ" dirty="0"/>
              <a:t>Když chceme být skutečně anonymní</a:t>
            </a:r>
          </a:p>
          <a:p>
            <a:pPr lvl="1"/>
            <a:r>
              <a:rPr lang="cs-CZ" dirty="0"/>
              <a:t>Využívá se </a:t>
            </a:r>
            <a:r>
              <a:rPr lang="cs-CZ" dirty="0" err="1"/>
              <a:t>onion</a:t>
            </a:r>
            <a:r>
              <a:rPr lang="cs-CZ" dirty="0"/>
              <a:t> </a:t>
            </a:r>
            <a:r>
              <a:rPr lang="cs-CZ" dirty="0" err="1"/>
              <a:t>routing</a:t>
            </a:r>
            <a:endParaRPr lang="cs-CZ" dirty="0"/>
          </a:p>
          <a:p>
            <a:r>
              <a:rPr lang="cs-CZ" dirty="0"/>
              <a:t>Proxy / VPN</a:t>
            </a:r>
          </a:p>
          <a:p>
            <a:pPr lvl="1"/>
            <a:r>
              <a:rPr lang="cs-CZ" dirty="0"/>
              <a:t>Možnost </a:t>
            </a:r>
            <a:r>
              <a:rPr lang="cs-CZ" dirty="0">
                <a:hlinkClick r:id="rId2"/>
              </a:rPr>
              <a:t>„tvářit se, že jsme někde jinde“</a:t>
            </a:r>
            <a:endParaRPr lang="cs-CZ" dirty="0"/>
          </a:p>
          <a:p>
            <a:r>
              <a:rPr lang="cs-CZ" dirty="0"/>
              <a:t>Anonymní režim</a:t>
            </a:r>
          </a:p>
          <a:p>
            <a:pPr lvl="1"/>
            <a:r>
              <a:rPr lang="cs-CZ" dirty="0"/>
              <a:t>Možnost „neukládat data o daném prohlížení“</a:t>
            </a:r>
          </a:p>
        </p:txBody>
      </p:sp>
      <p:pic>
        <p:nvPicPr>
          <p:cNvPr id="1026" name="Picture 2" descr="Tor-logo-2011-flat.svg">
            <a:extLst>
              <a:ext uri="{FF2B5EF4-FFF2-40B4-BE49-F238E27FC236}">
                <a16:creationId xmlns:a16="http://schemas.microsoft.com/office/drawing/2014/main" id="{718B520F-31C8-4325-8DA5-3239F796C4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7204" y="4118830"/>
            <a:ext cx="1905000" cy="1152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uckDuckGo logo and wordmark (2014-present).svg">
            <a:extLst>
              <a:ext uri="{FF2B5EF4-FFF2-40B4-BE49-F238E27FC236}">
                <a16:creationId xmlns:a16="http://schemas.microsoft.com/office/drawing/2014/main" id="{5948D1DF-1E03-4AE7-8FF6-DA85A78A8F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47204" y="702933"/>
            <a:ext cx="2244450" cy="1795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9030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rgbClr val="00B0F0">
                  <a:lumMod val="90000"/>
                </a:srgbClr>
              </a:gs>
              <a:gs pos="25000">
                <a:srgbClr val="00B0F0">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D24A6C3-3242-445D-A5F8-7871DE11DC14}"/>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a:solidFill>
                  <a:srgbClr val="FFFFFF"/>
                </a:solidFill>
                <a:latin typeface="+mj-lt"/>
                <a:ea typeface="+mj-ea"/>
                <a:cs typeface="+mj-cs"/>
              </a:rPr>
              <a:t>Sociální bubliny</a:t>
            </a:r>
          </a:p>
        </p:txBody>
      </p:sp>
      <p:sp>
        <p:nvSpPr>
          <p:cNvPr id="4" name="Zástupný symbol pro text 3">
            <a:extLst>
              <a:ext uri="{FF2B5EF4-FFF2-40B4-BE49-F238E27FC236}">
                <a16:creationId xmlns:a16="http://schemas.microsoft.com/office/drawing/2014/main" id="{58159BF0-47A7-434C-B523-13103FBC2B8A}"/>
              </a:ext>
            </a:extLst>
          </p:cNvPr>
          <p:cNvSpPr>
            <a:spLocks noGrp="1"/>
          </p:cNvSpPr>
          <p:nvPr>
            <p:ph type="body" idx="1"/>
          </p:nvPr>
        </p:nvSpPr>
        <p:spPr>
          <a:xfrm>
            <a:off x="3045368" y="4074718"/>
            <a:ext cx="6105194" cy="682079"/>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pic>
        <p:nvPicPr>
          <p:cNvPr id="18" name="Picture 17">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95825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E04080-4F14-41B5-B263-794674F46A02}"/>
              </a:ext>
            </a:extLst>
          </p:cNvPr>
          <p:cNvSpPr>
            <a:spLocks noGrp="1"/>
          </p:cNvSpPr>
          <p:nvPr>
            <p:ph type="title"/>
          </p:nvPr>
        </p:nvSpPr>
        <p:spPr/>
        <p:txBody>
          <a:bodyPr/>
          <a:lstStyle/>
          <a:p>
            <a:r>
              <a:rPr lang="cs-CZ" dirty="0"/>
              <a:t>Sociální bubliny</a:t>
            </a:r>
          </a:p>
        </p:txBody>
      </p:sp>
      <p:sp>
        <p:nvSpPr>
          <p:cNvPr id="3" name="Zástupný symbol pro obsah 2">
            <a:extLst>
              <a:ext uri="{FF2B5EF4-FFF2-40B4-BE49-F238E27FC236}">
                <a16:creationId xmlns:a16="http://schemas.microsoft.com/office/drawing/2014/main" id="{38F8B64D-71E3-4D59-9D38-8A44FEBDD698}"/>
              </a:ext>
            </a:extLst>
          </p:cNvPr>
          <p:cNvSpPr>
            <a:spLocks noGrp="1"/>
          </p:cNvSpPr>
          <p:nvPr>
            <p:ph idx="1"/>
          </p:nvPr>
        </p:nvSpPr>
        <p:spPr/>
        <p:txBody>
          <a:bodyPr>
            <a:normAutofit fontScale="92500" lnSpcReduction="20000"/>
          </a:bodyPr>
          <a:lstStyle/>
          <a:p>
            <a:r>
              <a:rPr lang="cs-CZ" dirty="0"/>
              <a:t>Na sociálních sítích vytváříme struktury vztahů na základě různých interakčních vzorců</a:t>
            </a:r>
          </a:p>
          <a:p>
            <a:r>
              <a:rPr lang="cs-CZ" dirty="0"/>
              <a:t>Ze stejných důvodů jak fungují informační bubliny se zobrazuje primárně „sympatický obsah“</a:t>
            </a:r>
          </a:p>
          <a:p>
            <a:r>
              <a:rPr lang="cs-CZ" dirty="0"/>
              <a:t>Dochází k sociální verifikaci prekonceptů (vidí to tak všichni), filtrování informací („všichni o tom píší takto“) a </a:t>
            </a:r>
            <a:r>
              <a:rPr lang="cs-CZ" dirty="0" err="1"/>
              <a:t>sebeverifikaci</a:t>
            </a:r>
            <a:r>
              <a:rPr lang="cs-CZ" dirty="0"/>
              <a:t> („mé názory a postoje jsou přijímány“)</a:t>
            </a:r>
          </a:p>
          <a:p>
            <a:r>
              <a:rPr lang="cs-CZ" dirty="0"/>
              <a:t>Dochází také k silné identifikaci s blízkými skupinami.</a:t>
            </a:r>
          </a:p>
          <a:p>
            <a:r>
              <a:rPr lang="cs-CZ" dirty="0"/>
              <a:t>Každá zeď na Facebooku či Twitteru vypadá jinak. Řazení není zdaleka jen časové.</a:t>
            </a:r>
          </a:p>
          <a:p>
            <a:r>
              <a:rPr lang="cs-CZ" dirty="0"/>
              <a:t>Jaké je řešení? Nikdy není možné zobrazit všechen obsah… Vhodné alternativy jsou vždy „drahé“</a:t>
            </a:r>
          </a:p>
        </p:txBody>
      </p:sp>
    </p:spTree>
    <p:extLst>
      <p:ext uri="{BB962C8B-B14F-4D97-AF65-F5344CB8AC3E}">
        <p14:creationId xmlns:p14="http://schemas.microsoft.com/office/powerpoint/2010/main" val="3949115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D4407-571C-4B28-821F-A6EEAB973E5F}"/>
              </a:ext>
            </a:extLst>
          </p:cNvPr>
          <p:cNvSpPr>
            <a:spLocks noGrp="1"/>
          </p:cNvSpPr>
          <p:nvPr>
            <p:ph type="title"/>
          </p:nvPr>
        </p:nvSpPr>
        <p:spPr/>
        <p:txBody>
          <a:bodyPr/>
          <a:lstStyle/>
          <a:p>
            <a:r>
              <a:rPr lang="cs-CZ" dirty="0"/>
              <a:t>Další otázky</a:t>
            </a:r>
          </a:p>
        </p:txBody>
      </p:sp>
      <p:sp>
        <p:nvSpPr>
          <p:cNvPr id="3" name="Zástupný symbol pro obsah 2">
            <a:extLst>
              <a:ext uri="{FF2B5EF4-FFF2-40B4-BE49-F238E27FC236}">
                <a16:creationId xmlns:a16="http://schemas.microsoft.com/office/drawing/2014/main" id="{350C9681-5416-4FC8-B7EB-BB7F6FD3D6C9}"/>
              </a:ext>
            </a:extLst>
          </p:cNvPr>
          <p:cNvSpPr>
            <a:spLocks noGrp="1"/>
          </p:cNvSpPr>
          <p:nvPr>
            <p:ph idx="1"/>
          </p:nvPr>
        </p:nvSpPr>
        <p:spPr/>
        <p:txBody>
          <a:bodyPr/>
          <a:lstStyle/>
          <a:p>
            <a:r>
              <a:rPr lang="cs-CZ" dirty="0"/>
              <a:t>Existuje „tady a tam“?</a:t>
            </a:r>
          </a:p>
          <a:p>
            <a:r>
              <a:rPr lang="cs-CZ" dirty="0"/>
              <a:t>Zná někdo Vaše heslo? </a:t>
            </a:r>
            <a:r>
              <a:rPr lang="cs-CZ" dirty="0">
                <a:hlinkClick r:id="rId2"/>
              </a:rPr>
              <a:t>haveibeenpwned.com</a:t>
            </a:r>
            <a:r>
              <a:rPr lang="cs-CZ" dirty="0"/>
              <a:t> … Pak je to asi jedno…</a:t>
            </a:r>
          </a:p>
          <a:p>
            <a:r>
              <a:rPr lang="cs-CZ" dirty="0"/>
              <a:t>Co tvoří digitální identitu? Jaký je vztah k té „fyzické“</a:t>
            </a:r>
          </a:p>
          <a:p>
            <a:r>
              <a:rPr lang="cs-CZ" dirty="0"/>
              <a:t>Kolik stojí soukromí?</a:t>
            </a:r>
          </a:p>
          <a:p>
            <a:r>
              <a:rPr lang="cs-CZ" dirty="0"/>
              <a:t>Chceme to?</a:t>
            </a:r>
          </a:p>
        </p:txBody>
      </p:sp>
    </p:spTree>
    <p:extLst>
      <p:ext uri="{BB962C8B-B14F-4D97-AF65-F5344CB8AC3E}">
        <p14:creationId xmlns:p14="http://schemas.microsoft.com/office/powerpoint/2010/main" val="3855761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Nadpis 3">
            <a:extLst>
              <a:ext uri="{FF2B5EF4-FFF2-40B4-BE49-F238E27FC236}">
                <a16:creationId xmlns:a16="http://schemas.microsoft.com/office/drawing/2014/main" id="{351635CA-CD5D-42D5-A839-F5AD48777564}"/>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a:solidFill>
                  <a:srgbClr val="FFFFFF"/>
                </a:solidFill>
                <a:latin typeface="+mj-lt"/>
                <a:ea typeface="+mj-ea"/>
                <a:cs typeface="+mj-cs"/>
              </a:rPr>
              <a:t>Děkuji za pozornost</a:t>
            </a:r>
          </a:p>
        </p:txBody>
      </p:sp>
      <p:sp>
        <p:nvSpPr>
          <p:cNvPr id="5" name="Zástupný symbol pro text 4">
            <a:extLst>
              <a:ext uri="{FF2B5EF4-FFF2-40B4-BE49-F238E27FC236}">
                <a16:creationId xmlns:a16="http://schemas.microsoft.com/office/drawing/2014/main" id="{23CE1D07-CC73-4FE2-AC3E-67B790FEC0A6}"/>
              </a:ext>
            </a:extLst>
          </p:cNvPr>
          <p:cNvSpPr>
            <a:spLocks noGrp="1"/>
          </p:cNvSpPr>
          <p:nvPr>
            <p:ph type="body" idx="1"/>
          </p:nvPr>
        </p:nvSpPr>
        <p:spPr>
          <a:xfrm>
            <a:off x="3045368" y="4074718"/>
            <a:ext cx="6105194" cy="682079"/>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spTree>
    <p:extLst>
      <p:ext uri="{BB962C8B-B14F-4D97-AF65-F5344CB8AC3E}">
        <p14:creationId xmlns:p14="http://schemas.microsoft.com/office/powerpoint/2010/main" val="362088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AE77F01E-2E4A-4E60-B876-8658F3FD26E4}"/>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dirty="0" err="1">
                <a:solidFill>
                  <a:srgbClr val="FFFFFF"/>
                </a:solidFill>
                <a:latin typeface="+mj-lt"/>
                <a:ea typeface="+mj-ea"/>
                <a:cs typeface="+mj-cs"/>
              </a:rPr>
              <a:t>Platformní</a:t>
            </a:r>
            <a:r>
              <a:rPr lang="en-US" kern="1200" dirty="0">
                <a:solidFill>
                  <a:srgbClr val="FFFFFF"/>
                </a:solidFill>
                <a:latin typeface="+mj-lt"/>
                <a:ea typeface="+mj-ea"/>
                <a:cs typeface="+mj-cs"/>
              </a:rPr>
              <a:t> </a:t>
            </a:r>
            <a:r>
              <a:rPr lang="en-US" kern="1200" dirty="0" err="1">
                <a:solidFill>
                  <a:srgbClr val="FFFFFF"/>
                </a:solidFill>
                <a:latin typeface="+mj-lt"/>
                <a:ea typeface="+mj-ea"/>
                <a:cs typeface="+mj-cs"/>
              </a:rPr>
              <a:t>společnost</a:t>
            </a:r>
            <a:endParaRPr lang="en-US" kern="1200" dirty="0">
              <a:solidFill>
                <a:srgbClr val="FFFFFF"/>
              </a:solidFill>
              <a:latin typeface="+mj-lt"/>
              <a:ea typeface="+mj-ea"/>
              <a:cs typeface="+mj-cs"/>
            </a:endParaRPr>
          </a:p>
        </p:txBody>
      </p:sp>
      <p:sp>
        <p:nvSpPr>
          <p:cNvPr id="5" name="Zástupný symbol pro text 4">
            <a:extLst>
              <a:ext uri="{FF2B5EF4-FFF2-40B4-BE49-F238E27FC236}">
                <a16:creationId xmlns:a16="http://schemas.microsoft.com/office/drawing/2014/main" id="{C00CF8CB-3C9A-463C-86DA-6AAA951A10E6}"/>
              </a:ext>
            </a:extLst>
          </p:cNvPr>
          <p:cNvSpPr>
            <a:spLocks noGrp="1"/>
          </p:cNvSpPr>
          <p:nvPr>
            <p:ph type="body" idx="1"/>
          </p:nvPr>
        </p:nvSpPr>
        <p:spPr>
          <a:xfrm>
            <a:off x="3045368" y="4074718"/>
            <a:ext cx="6105194" cy="682079"/>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pic>
        <p:nvPicPr>
          <p:cNvPr id="19" name="Picture 1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6264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93D1EB-280E-490B-ACF6-5E5E1CABD86E}"/>
              </a:ext>
            </a:extLst>
          </p:cNvPr>
          <p:cNvSpPr>
            <a:spLocks noGrp="1"/>
          </p:cNvSpPr>
          <p:nvPr>
            <p:ph type="title"/>
          </p:nvPr>
        </p:nvSpPr>
        <p:spPr/>
        <p:txBody>
          <a:bodyPr/>
          <a:lstStyle/>
          <a:p>
            <a:r>
              <a:rPr lang="cs-CZ" dirty="0"/>
              <a:t>Periodizace</a:t>
            </a:r>
          </a:p>
        </p:txBody>
      </p:sp>
      <p:sp>
        <p:nvSpPr>
          <p:cNvPr id="3" name="Zástupný symbol pro obsah 2">
            <a:extLst>
              <a:ext uri="{FF2B5EF4-FFF2-40B4-BE49-F238E27FC236}">
                <a16:creationId xmlns:a16="http://schemas.microsoft.com/office/drawing/2014/main" id="{6D077B44-7404-48D9-A6A0-B94FDB8B24BB}"/>
              </a:ext>
            </a:extLst>
          </p:cNvPr>
          <p:cNvSpPr>
            <a:spLocks noGrp="1"/>
          </p:cNvSpPr>
          <p:nvPr>
            <p:ph idx="1"/>
          </p:nvPr>
        </p:nvSpPr>
        <p:spPr/>
        <p:txBody>
          <a:bodyPr/>
          <a:lstStyle/>
          <a:p>
            <a:r>
              <a:rPr lang="cs-CZ" dirty="0"/>
              <a:t>Podle José van </a:t>
            </a:r>
            <a:r>
              <a:rPr lang="cs-CZ" dirty="0" err="1"/>
              <a:t>Dijckové</a:t>
            </a:r>
            <a:r>
              <a:rPr lang="cs-CZ" dirty="0"/>
              <a:t> stojíme u jistého </a:t>
            </a:r>
            <a:r>
              <a:rPr lang="cs-CZ" u="sng" dirty="0">
                <a:hlinkClick r:id="rId2"/>
              </a:rPr>
              <a:t>společenského předělu</a:t>
            </a:r>
            <a:r>
              <a:rPr lang="cs-CZ" dirty="0"/>
              <a:t>. Zatímco </a:t>
            </a:r>
            <a:r>
              <a:rPr lang="cs-CZ" dirty="0" err="1"/>
              <a:t>Jarvis</a:t>
            </a:r>
            <a:r>
              <a:rPr lang="cs-CZ" dirty="0"/>
              <a:t> vidí dělení společnosti na industriální, informační, znalostní a učící se, van </a:t>
            </a:r>
            <a:r>
              <a:rPr lang="cs-CZ" dirty="0" err="1"/>
              <a:t>Dijcková</a:t>
            </a:r>
            <a:r>
              <a:rPr lang="cs-CZ" dirty="0"/>
              <a:t> nabízí pohled s užší časovou perspektivou, ale o to možná zajímavější. </a:t>
            </a:r>
          </a:p>
          <a:p>
            <a:r>
              <a:rPr lang="cs-CZ" dirty="0"/>
              <a:t>Počátky internetu až téměř do konce desátých let jsou spojené s něčím, co lze označit jako </a:t>
            </a:r>
            <a:r>
              <a:rPr lang="cs-CZ" u="sng" dirty="0">
                <a:hlinkClick r:id="rId3"/>
              </a:rPr>
              <a:t>kulturu konektivity</a:t>
            </a:r>
            <a:r>
              <a:rPr lang="cs-CZ" dirty="0"/>
              <a:t>. Internet a jeho služby umožňují lidem se propojovat, spolupracovat, sdílet a vyhledávat informace, pracovat či učit se.</a:t>
            </a:r>
          </a:p>
          <a:p>
            <a:r>
              <a:rPr lang="cs-CZ" dirty="0"/>
              <a:t>Pak přišel rok 2000… a </a:t>
            </a:r>
            <a:r>
              <a:rPr lang="cs-CZ" dirty="0" err="1"/>
              <a:t>dot</a:t>
            </a:r>
            <a:r>
              <a:rPr lang="cs-CZ" dirty="0"/>
              <a:t> </a:t>
            </a:r>
            <a:r>
              <a:rPr lang="cs-CZ" dirty="0" err="1"/>
              <a:t>com</a:t>
            </a:r>
            <a:r>
              <a:rPr lang="cs-CZ" dirty="0"/>
              <a:t> bublina</a:t>
            </a:r>
            <a:br>
              <a:rPr lang="cs-CZ" dirty="0"/>
            </a:br>
            <a:endParaRPr lang="cs-CZ" dirty="0"/>
          </a:p>
        </p:txBody>
      </p:sp>
    </p:spTree>
    <p:extLst>
      <p:ext uri="{BB962C8B-B14F-4D97-AF65-F5344CB8AC3E}">
        <p14:creationId xmlns:p14="http://schemas.microsoft.com/office/powerpoint/2010/main" val="3768209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72548-EEC2-4096-9C72-259A0362416C}"/>
              </a:ext>
            </a:extLst>
          </p:cNvPr>
          <p:cNvSpPr>
            <a:spLocks noGrp="1"/>
          </p:cNvSpPr>
          <p:nvPr>
            <p:ph type="title"/>
          </p:nvPr>
        </p:nvSpPr>
        <p:spPr/>
        <p:txBody>
          <a:bodyPr/>
          <a:lstStyle/>
          <a:p>
            <a:r>
              <a:rPr lang="cs-CZ" dirty="0"/>
              <a:t>Platformní společnost</a:t>
            </a:r>
          </a:p>
        </p:txBody>
      </p:sp>
      <p:sp>
        <p:nvSpPr>
          <p:cNvPr id="3" name="Zástupný symbol pro obsah 2">
            <a:extLst>
              <a:ext uri="{FF2B5EF4-FFF2-40B4-BE49-F238E27FC236}">
                <a16:creationId xmlns:a16="http://schemas.microsoft.com/office/drawing/2014/main" id="{EF349893-F048-49D8-8106-758A9E73A492}"/>
              </a:ext>
            </a:extLst>
          </p:cNvPr>
          <p:cNvSpPr>
            <a:spLocks noGrp="1"/>
          </p:cNvSpPr>
          <p:nvPr>
            <p:ph idx="1"/>
          </p:nvPr>
        </p:nvSpPr>
        <p:spPr/>
        <p:txBody>
          <a:bodyPr>
            <a:normAutofit fontScale="92500" lnSpcReduction="10000"/>
          </a:bodyPr>
          <a:lstStyle/>
          <a:p>
            <a:r>
              <a:rPr lang="cs-CZ" dirty="0" err="1"/>
              <a:t>Dijcková</a:t>
            </a:r>
            <a:r>
              <a:rPr lang="cs-CZ" dirty="0"/>
              <a:t> označuje za platformní společnost – </a:t>
            </a:r>
            <a:r>
              <a:rPr lang="cs-CZ" u="sng" dirty="0">
                <a:hlinkClick r:id="rId2"/>
              </a:rPr>
              <a:t>po roce 2000 došlo k výrazné transformaci trhu</a:t>
            </a:r>
            <a:r>
              <a:rPr lang="cs-CZ" dirty="0"/>
              <a:t> a během deseti let se zde silně etablovaly společnosti, jejichž obchodní portfolio je mimořádně široké – od vývoje umělé inteligence, přes obchod, cloudové služby až po aplikace na podporu podnikání. </a:t>
            </a:r>
          </a:p>
          <a:p>
            <a:r>
              <a:rPr lang="cs-CZ" dirty="0"/>
              <a:t>Tradičně se sem řadí </a:t>
            </a:r>
            <a:r>
              <a:rPr lang="cs-CZ" u="sng" dirty="0">
                <a:hlinkClick r:id="rId3"/>
              </a:rPr>
              <a:t>firmy tzv. pětky</a:t>
            </a:r>
            <a:r>
              <a:rPr lang="cs-CZ" dirty="0"/>
              <a:t> – Apple, </a:t>
            </a:r>
            <a:r>
              <a:rPr lang="cs-CZ" dirty="0" err="1"/>
              <a:t>Alphabet</a:t>
            </a:r>
            <a:r>
              <a:rPr lang="cs-CZ" dirty="0"/>
              <a:t>, Microsoft, Facebook a Amazon. Dle našeho soudu by sem mělo patřit také IBM. Za platformu je možné považovat takovou firmu, která provozuje online službu, která automatizovaně podporuje toky dat (osobních údajů, financí, dat,…) mezi jednotlivými svými částmi nebo mezi uživateli. </a:t>
            </a:r>
          </a:p>
          <a:p>
            <a:r>
              <a:rPr lang="cs-CZ" dirty="0"/>
              <a:t>Cílem platforem je udržet v nich uživatele co nejdelší dobu s maximální interakcí.</a:t>
            </a:r>
          </a:p>
        </p:txBody>
      </p:sp>
    </p:spTree>
    <p:extLst>
      <p:ext uri="{BB962C8B-B14F-4D97-AF65-F5344CB8AC3E}">
        <p14:creationId xmlns:p14="http://schemas.microsoft.com/office/powerpoint/2010/main" val="238688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059899-85D8-49B6-BD23-1F0479869F97}"/>
              </a:ext>
            </a:extLst>
          </p:cNvPr>
          <p:cNvSpPr>
            <a:spLocks noGrp="1"/>
          </p:cNvSpPr>
          <p:nvPr>
            <p:ph type="title"/>
          </p:nvPr>
        </p:nvSpPr>
        <p:spPr/>
        <p:txBody>
          <a:bodyPr/>
          <a:lstStyle/>
          <a:p>
            <a:r>
              <a:rPr lang="cs-CZ" dirty="0"/>
              <a:t>Problémy</a:t>
            </a:r>
          </a:p>
        </p:txBody>
      </p:sp>
      <p:sp>
        <p:nvSpPr>
          <p:cNvPr id="3" name="Zástupný symbol pro obsah 2">
            <a:extLst>
              <a:ext uri="{FF2B5EF4-FFF2-40B4-BE49-F238E27FC236}">
                <a16:creationId xmlns:a16="http://schemas.microsoft.com/office/drawing/2014/main" id="{49982DA9-3419-44F7-B2CE-AE16990F3DE2}"/>
              </a:ext>
            </a:extLst>
          </p:cNvPr>
          <p:cNvSpPr>
            <a:spLocks noGrp="1"/>
          </p:cNvSpPr>
          <p:nvPr>
            <p:ph idx="1"/>
          </p:nvPr>
        </p:nvSpPr>
        <p:spPr/>
        <p:txBody>
          <a:bodyPr/>
          <a:lstStyle/>
          <a:p>
            <a:r>
              <a:rPr lang="cs-CZ" dirty="0"/>
              <a:t>Prvním problémem je, že tyto platformy nejsou v podstatě nikým a ničím regulované, mají větší moc a vliv na občany než národní státy. Svá data si současně poměrně pečlivě střeží, takže přechod mezi platformami je velice problematický, pokud vůbec možný. </a:t>
            </a:r>
          </a:p>
          <a:p>
            <a:r>
              <a:rPr lang="cs-CZ" dirty="0"/>
              <a:t>Sociálním problémem: s cílem maximalizace času v online službě (s maximální mírou interakcí) dochází k tomu, že je uživatel uzavírán do stále silnějších informačních a sociálních bublin.</a:t>
            </a:r>
          </a:p>
        </p:txBody>
      </p:sp>
    </p:spTree>
    <p:extLst>
      <p:ext uri="{BB962C8B-B14F-4D97-AF65-F5344CB8AC3E}">
        <p14:creationId xmlns:p14="http://schemas.microsoft.com/office/powerpoint/2010/main" val="161867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DD6483-02D8-4BEA-8BAB-0D97077DA7DC}"/>
              </a:ext>
            </a:extLst>
          </p:cNvPr>
          <p:cNvSpPr>
            <a:spLocks noGrp="1"/>
          </p:cNvSpPr>
          <p:nvPr>
            <p:ph type="title"/>
          </p:nvPr>
        </p:nvSpPr>
        <p:spPr/>
        <p:txBody>
          <a:bodyPr/>
          <a:lstStyle/>
          <a:p>
            <a:r>
              <a:rPr lang="cs-CZ" dirty="0"/>
              <a:t>Absence regulace</a:t>
            </a:r>
          </a:p>
        </p:txBody>
      </p:sp>
      <p:sp>
        <p:nvSpPr>
          <p:cNvPr id="3" name="Zástupný symbol pro obsah 2">
            <a:extLst>
              <a:ext uri="{FF2B5EF4-FFF2-40B4-BE49-F238E27FC236}">
                <a16:creationId xmlns:a16="http://schemas.microsoft.com/office/drawing/2014/main" id="{7B0CB0A7-7813-4303-99DF-0AD206BF83F7}"/>
              </a:ext>
            </a:extLst>
          </p:cNvPr>
          <p:cNvSpPr>
            <a:spLocks noGrp="1"/>
          </p:cNvSpPr>
          <p:nvPr>
            <p:ph idx="1"/>
          </p:nvPr>
        </p:nvSpPr>
        <p:spPr/>
        <p:txBody>
          <a:bodyPr/>
          <a:lstStyle/>
          <a:p>
            <a:r>
              <a:rPr lang="cs-CZ" dirty="0"/>
              <a:t>Dobrý příklad?  </a:t>
            </a:r>
            <a:r>
              <a:rPr lang="cs-CZ" u="sng" dirty="0">
                <a:hlinkClick r:id="rId2"/>
              </a:rPr>
              <a:t>Evropská komise ve vztahu k </a:t>
            </a:r>
            <a:r>
              <a:rPr lang="cs-CZ" u="sng" dirty="0" err="1">
                <a:hlinkClick r:id="rId2"/>
              </a:rPr>
              <a:t>Alphabet</a:t>
            </a:r>
            <a:r>
              <a:rPr lang="cs-CZ" dirty="0"/>
              <a:t> nebo </a:t>
            </a:r>
            <a:r>
              <a:rPr lang="cs-CZ" u="sng" dirty="0">
                <a:hlinkClick r:id="rId3"/>
              </a:rPr>
              <a:t>Senát v USA v případě Facebooku a Cambridge </a:t>
            </a:r>
            <a:r>
              <a:rPr lang="cs-CZ" u="sng" dirty="0" err="1">
                <a:hlinkClick r:id="rId3"/>
              </a:rPr>
              <a:t>Analytica</a:t>
            </a:r>
            <a:r>
              <a:rPr lang="cs-CZ" dirty="0"/>
              <a:t>, problémy MS a IE,…</a:t>
            </a:r>
          </a:p>
          <a:p>
            <a:r>
              <a:rPr lang="cs-CZ" dirty="0"/>
              <a:t>Přesto nemáme žádnou reálnou silnou regulaci kyberprostoru</a:t>
            </a:r>
          </a:p>
          <a:p>
            <a:r>
              <a:rPr lang="cs-CZ" dirty="0"/>
              <a:t>Specifická jsou pak regulativní opatření ve státech nedemokratických – například Čína či Rusko mají vlastní pokročilé regulativní mechanismy, které často vedou (</a:t>
            </a:r>
            <a:r>
              <a:rPr lang="cs-CZ" u="sng" dirty="0">
                <a:hlinkClick r:id="rId4"/>
              </a:rPr>
              <a:t>především ve zmíněné Číně</a:t>
            </a:r>
            <a:r>
              <a:rPr lang="cs-CZ" dirty="0"/>
              <a:t>) k mimořádně těsnému sepjetí vládnoucí vrstvy s podnikáním.</a:t>
            </a:r>
          </a:p>
          <a:p>
            <a:r>
              <a:rPr lang="cs-CZ" b="1" dirty="0"/>
              <a:t>Existuje možnost „nebýt v platformním prostředí?“ Za jakou cenu?</a:t>
            </a:r>
          </a:p>
        </p:txBody>
      </p:sp>
    </p:spTree>
    <p:extLst>
      <p:ext uri="{BB962C8B-B14F-4D97-AF65-F5344CB8AC3E}">
        <p14:creationId xmlns:p14="http://schemas.microsoft.com/office/powerpoint/2010/main" val="83449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6">
                  <a:lumMod val="90000"/>
                </a:schemeClr>
              </a:gs>
              <a:gs pos="25000">
                <a:schemeClr val="accent6">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38A06A72-05A8-4D19-8A2F-7B5AF6904EAB}"/>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a:solidFill>
                  <a:srgbClr val="FFFFFF"/>
                </a:solidFill>
                <a:latin typeface="+mj-lt"/>
                <a:ea typeface="+mj-ea"/>
                <a:cs typeface="+mj-cs"/>
              </a:rPr>
              <a:t>Informační bubliny</a:t>
            </a:r>
          </a:p>
        </p:txBody>
      </p:sp>
      <p:sp>
        <p:nvSpPr>
          <p:cNvPr id="5" name="Zástupný symbol pro text 4">
            <a:extLst>
              <a:ext uri="{FF2B5EF4-FFF2-40B4-BE49-F238E27FC236}">
                <a16:creationId xmlns:a16="http://schemas.microsoft.com/office/drawing/2014/main" id="{EF5F437B-8947-49E5-BEBD-C266C5331983}"/>
              </a:ext>
            </a:extLst>
          </p:cNvPr>
          <p:cNvSpPr>
            <a:spLocks noGrp="1"/>
          </p:cNvSpPr>
          <p:nvPr>
            <p:ph type="body" idx="1"/>
          </p:nvPr>
        </p:nvSpPr>
        <p:spPr>
          <a:xfrm>
            <a:off x="3045368" y="4074718"/>
            <a:ext cx="6105194" cy="682079"/>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pic>
        <p:nvPicPr>
          <p:cNvPr id="22" name="Picture 2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46006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A2D0E4-CF70-4C43-B515-58313C467FD0}"/>
              </a:ext>
            </a:extLst>
          </p:cNvPr>
          <p:cNvSpPr>
            <a:spLocks noGrp="1"/>
          </p:cNvSpPr>
          <p:nvPr>
            <p:ph type="title"/>
          </p:nvPr>
        </p:nvSpPr>
        <p:spPr/>
        <p:txBody>
          <a:bodyPr/>
          <a:lstStyle/>
          <a:p>
            <a:r>
              <a:rPr lang="cs-CZ" dirty="0"/>
              <a:t>Informační bubliny</a:t>
            </a:r>
          </a:p>
        </p:txBody>
      </p:sp>
      <p:sp>
        <p:nvSpPr>
          <p:cNvPr id="3" name="Zástupný symbol pro obsah 2">
            <a:extLst>
              <a:ext uri="{FF2B5EF4-FFF2-40B4-BE49-F238E27FC236}">
                <a16:creationId xmlns:a16="http://schemas.microsoft.com/office/drawing/2014/main" id="{B5551E58-0F79-4C1F-83F5-B8D48DA74F19}"/>
              </a:ext>
            </a:extLst>
          </p:cNvPr>
          <p:cNvSpPr>
            <a:spLocks noGrp="1"/>
          </p:cNvSpPr>
          <p:nvPr>
            <p:ph idx="1"/>
          </p:nvPr>
        </p:nvSpPr>
        <p:spPr/>
        <p:txBody>
          <a:bodyPr/>
          <a:lstStyle/>
          <a:p>
            <a:r>
              <a:rPr lang="cs-CZ" dirty="0"/>
              <a:t>Člověk výrazně preferuje jemu blízké hodnoty či názory. A ty také chce online konzumovat.</a:t>
            </a:r>
          </a:p>
          <a:p>
            <a:r>
              <a:rPr lang="cs-CZ" dirty="0"/>
              <a:t>Platformní systémy usilují o maximalizaci zapojení a doby v nich. Přirozeně tedy hledají algoritmy sloužící k prodloužení času, tedy výběru „vhodného“ sympatického obsahu.</a:t>
            </a:r>
          </a:p>
          <a:p>
            <a:r>
              <a:rPr lang="cs-CZ" dirty="0"/>
              <a:t>Uživatel má jen omezené možnosti, jak se dozvědět něco jiného.</a:t>
            </a:r>
          </a:p>
          <a:p>
            <a:r>
              <a:rPr lang="cs-CZ" dirty="0"/>
              <a:t>Příklady: doporučované články na sociálních sítích, řazení zpráv, zobrazování reklamy atp.</a:t>
            </a:r>
          </a:p>
        </p:txBody>
      </p:sp>
    </p:spTree>
    <p:extLst>
      <p:ext uri="{BB962C8B-B14F-4D97-AF65-F5344CB8AC3E}">
        <p14:creationId xmlns:p14="http://schemas.microsoft.com/office/powerpoint/2010/main" val="3639696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2BE836-2B43-4D6B-B680-FEC6BB230639}"/>
              </a:ext>
            </a:extLst>
          </p:cNvPr>
          <p:cNvSpPr>
            <a:spLocks noGrp="1"/>
          </p:cNvSpPr>
          <p:nvPr>
            <p:ph type="title"/>
          </p:nvPr>
        </p:nvSpPr>
        <p:spPr/>
        <p:txBody>
          <a:bodyPr/>
          <a:lstStyle/>
          <a:p>
            <a:r>
              <a:rPr lang="cs-CZ" dirty="0"/>
              <a:t>Informační bubliny</a:t>
            </a:r>
          </a:p>
        </p:txBody>
      </p:sp>
      <p:sp>
        <p:nvSpPr>
          <p:cNvPr id="3" name="Zástupný symbol pro obsah 2">
            <a:extLst>
              <a:ext uri="{FF2B5EF4-FFF2-40B4-BE49-F238E27FC236}">
                <a16:creationId xmlns:a16="http://schemas.microsoft.com/office/drawing/2014/main" id="{D17B1B66-E01A-4881-AEE6-DEADF67B470D}"/>
              </a:ext>
            </a:extLst>
          </p:cNvPr>
          <p:cNvSpPr>
            <a:spLocks noGrp="1"/>
          </p:cNvSpPr>
          <p:nvPr>
            <p:ph idx="1"/>
          </p:nvPr>
        </p:nvSpPr>
        <p:spPr/>
        <p:txBody>
          <a:bodyPr>
            <a:normAutofit fontScale="77500" lnSpcReduction="20000"/>
          </a:bodyPr>
          <a:lstStyle/>
          <a:p>
            <a:r>
              <a:rPr lang="cs-CZ" dirty="0"/>
              <a:t>Geografické limity</a:t>
            </a:r>
          </a:p>
          <a:p>
            <a:r>
              <a:rPr lang="cs-CZ" dirty="0"/>
              <a:t>Personalizovaný obsah</a:t>
            </a:r>
          </a:p>
          <a:p>
            <a:r>
              <a:rPr lang="cs-CZ" dirty="0"/>
              <a:t>Personalizovaná reklama</a:t>
            </a:r>
          </a:p>
          <a:p>
            <a:endParaRPr lang="cs-CZ" dirty="0"/>
          </a:p>
          <a:p>
            <a:endParaRPr lang="cs-CZ" dirty="0"/>
          </a:p>
          <a:p>
            <a:r>
              <a:rPr lang="cs-CZ" dirty="0"/>
              <a:t>Geografické informace</a:t>
            </a:r>
          </a:p>
          <a:p>
            <a:r>
              <a:rPr lang="cs-CZ" dirty="0"/>
              <a:t>Sociálně demografický model (by Google)</a:t>
            </a:r>
          </a:p>
          <a:p>
            <a:r>
              <a:rPr lang="cs-CZ" dirty="0"/>
              <a:t>Cookies</a:t>
            </a:r>
          </a:p>
          <a:p>
            <a:r>
              <a:rPr lang="cs-CZ" dirty="0"/>
              <a:t>Cesta webem</a:t>
            </a:r>
          </a:p>
          <a:p>
            <a:r>
              <a:rPr lang="cs-CZ" dirty="0"/>
              <a:t>Historie prohlížení</a:t>
            </a:r>
          </a:p>
          <a:p>
            <a:r>
              <a:rPr lang="cs-CZ" dirty="0"/>
              <a:t>Užité zařízení</a:t>
            </a:r>
          </a:p>
          <a:p>
            <a:r>
              <a:rPr lang="cs-CZ" dirty="0"/>
              <a:t>….</a:t>
            </a:r>
          </a:p>
        </p:txBody>
      </p:sp>
    </p:spTree>
    <p:extLst>
      <p:ext uri="{BB962C8B-B14F-4D97-AF65-F5344CB8AC3E}">
        <p14:creationId xmlns:p14="http://schemas.microsoft.com/office/powerpoint/2010/main" val="15110289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Words>
  <Application>Microsoft Office PowerPoint</Application>
  <PresentationFormat>Širokoúhlá obrazovka</PresentationFormat>
  <Paragraphs>66</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Calibri Light</vt:lpstr>
      <vt:lpstr>Motiv Office</vt:lpstr>
      <vt:lpstr>Informační bubliny, sociální bubliny a platformní společnost</vt:lpstr>
      <vt:lpstr>Platformní společnost</vt:lpstr>
      <vt:lpstr>Periodizace</vt:lpstr>
      <vt:lpstr>Platformní společnost</vt:lpstr>
      <vt:lpstr>Problémy</vt:lpstr>
      <vt:lpstr>Absence regulace</vt:lpstr>
      <vt:lpstr>Informační bubliny</vt:lpstr>
      <vt:lpstr>Informační bubliny</vt:lpstr>
      <vt:lpstr>Informační bubliny</vt:lpstr>
      <vt:lpstr>Příklady</vt:lpstr>
      <vt:lpstr>Sociální bubliny</vt:lpstr>
      <vt:lpstr>Sociální bubliny</vt:lpstr>
      <vt:lpstr>Další otázky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bubliny, sociální bubliny a platformní společnost</dc:title>
  <dc:creator>Michal Cerny</dc:creator>
  <cp:lastModifiedBy>Michal Cerny</cp:lastModifiedBy>
  <cp:revision>2</cp:revision>
  <dcterms:created xsi:type="dcterms:W3CDTF">2018-12-03T20:31:01Z</dcterms:created>
  <dcterms:modified xsi:type="dcterms:W3CDTF">2018-12-03T20:31:24Z</dcterms:modified>
</cp:coreProperties>
</file>