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5" r:id="rId24"/>
    <p:sldId id="278" r:id="rId25"/>
    <p:sldId id="279" r:id="rId26"/>
    <p:sldId id="276" r:id="rId27"/>
    <p:sldId id="271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2" d="100"/>
          <a:sy n="52" d="100"/>
        </p:scale>
        <p:origin x="-167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C00E-F3C0-4B08-8A40-2D74073B4E86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B8340-A5B8-457E-B97E-F1DB27665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0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EE320E-CE75-4F23-AC56-1813B00F852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olga.blahovcova@tichysvet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uzana.hlavickova@tichysvet.c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4632" cy="3107431"/>
          </a:xfrm>
        </p:spPr>
        <p:txBody>
          <a:bodyPr/>
          <a:lstStyle/>
          <a:p>
            <a:r>
              <a:rPr lang="cs-CZ" sz="6600" dirty="0" smtClean="0">
                <a:latin typeface="+mj-lt"/>
              </a:rPr>
              <a:t>Zaměstnávání osob se sluchovým postižením</a:t>
            </a:r>
            <a:endParaRPr lang="cs-CZ" sz="6600" dirty="0">
              <a:latin typeface="+mj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Zuzana Hlavičková</a:t>
            </a:r>
          </a:p>
          <a:p>
            <a:r>
              <a:rPr lang="cs-CZ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Ilona Kašpárková</a:t>
            </a:r>
          </a:p>
        </p:txBody>
      </p:sp>
    </p:spTree>
    <p:extLst>
      <p:ext uri="{BB962C8B-B14F-4D97-AF65-F5344CB8AC3E}">
        <p14:creationId xmlns:p14="http://schemas.microsoft.com/office/powerpoint/2010/main" val="8744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Kde působíme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Shape 108"/>
          <p:cNvGrpSpPr/>
          <p:nvPr/>
        </p:nvGrpSpPr>
        <p:grpSpPr>
          <a:xfrm>
            <a:off x="820052" y="1928756"/>
            <a:ext cx="7155627" cy="4390606"/>
            <a:chOff x="218612" y="923411"/>
            <a:chExt cx="6285214" cy="3681340"/>
          </a:xfrm>
        </p:grpSpPr>
        <p:pic>
          <p:nvPicPr>
            <p:cNvPr id="5" name="Shape 10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18612" y="923411"/>
              <a:ext cx="6285214" cy="3681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110"/>
            <p:cNvSpPr txBox="1"/>
            <p:nvPr/>
          </p:nvSpPr>
          <p:spPr>
            <a:xfrm>
              <a:off x="2093010" y="1945179"/>
              <a:ext cx="6724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Kladno</a:t>
              </a:r>
            </a:p>
          </p:txBody>
        </p:sp>
        <p:sp>
          <p:nvSpPr>
            <p:cNvPr id="7" name="Shape 111"/>
            <p:cNvSpPr txBox="1"/>
            <p:nvPr/>
          </p:nvSpPr>
          <p:spPr>
            <a:xfrm>
              <a:off x="1832631" y="3617913"/>
              <a:ext cx="12181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České Budějovice</a:t>
              </a:r>
            </a:p>
          </p:txBody>
        </p:sp>
        <p:sp>
          <p:nvSpPr>
            <p:cNvPr id="8" name="Shape 112"/>
            <p:cNvSpPr txBox="1"/>
            <p:nvPr/>
          </p:nvSpPr>
          <p:spPr>
            <a:xfrm>
              <a:off x="1095396" y="3214391"/>
              <a:ext cx="637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Plzeň</a:t>
              </a:r>
            </a:p>
          </p:txBody>
        </p:sp>
        <p:sp>
          <p:nvSpPr>
            <p:cNvPr id="9" name="Shape 113"/>
            <p:cNvSpPr txBox="1"/>
            <p:nvPr/>
          </p:nvSpPr>
          <p:spPr>
            <a:xfrm>
              <a:off x="1628268" y="1585076"/>
              <a:ext cx="1101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Ústí nad Labem</a:t>
              </a:r>
            </a:p>
          </p:txBody>
        </p:sp>
        <p:sp>
          <p:nvSpPr>
            <p:cNvPr id="10" name="Shape 114"/>
            <p:cNvSpPr txBox="1"/>
            <p:nvPr/>
          </p:nvSpPr>
          <p:spPr>
            <a:xfrm>
              <a:off x="2831649" y="1457270"/>
              <a:ext cx="741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Liberec</a:t>
              </a:r>
            </a:p>
          </p:txBody>
        </p:sp>
        <p:sp>
          <p:nvSpPr>
            <p:cNvPr id="11" name="Shape 115"/>
            <p:cNvSpPr txBox="1"/>
            <p:nvPr/>
          </p:nvSpPr>
          <p:spPr>
            <a:xfrm>
              <a:off x="3409298" y="1855202"/>
              <a:ext cx="1079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Hradec Králové</a:t>
              </a:r>
            </a:p>
          </p:txBody>
        </p:sp>
        <p:sp>
          <p:nvSpPr>
            <p:cNvPr id="12" name="Shape 116"/>
            <p:cNvSpPr txBox="1"/>
            <p:nvPr/>
          </p:nvSpPr>
          <p:spPr>
            <a:xfrm>
              <a:off x="5429027" y="2711620"/>
              <a:ext cx="8479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Ostrava</a:t>
              </a:r>
            </a:p>
          </p:txBody>
        </p:sp>
        <p:sp>
          <p:nvSpPr>
            <p:cNvPr id="13" name="Shape 117"/>
            <p:cNvSpPr txBox="1"/>
            <p:nvPr/>
          </p:nvSpPr>
          <p:spPr>
            <a:xfrm>
              <a:off x="4308206" y="3698578"/>
              <a:ext cx="551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Brno</a:t>
              </a:r>
            </a:p>
          </p:txBody>
        </p:sp>
        <p:sp>
          <p:nvSpPr>
            <p:cNvPr id="14" name="Shape 118"/>
            <p:cNvSpPr txBox="1"/>
            <p:nvPr/>
          </p:nvSpPr>
          <p:spPr>
            <a:xfrm>
              <a:off x="2619421" y="2270963"/>
              <a:ext cx="623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Praha</a:t>
              </a:r>
            </a:p>
          </p:txBody>
        </p:sp>
        <p:sp>
          <p:nvSpPr>
            <p:cNvPr id="15" name="Shape 119"/>
            <p:cNvSpPr/>
            <p:nvPr/>
          </p:nvSpPr>
          <p:spPr>
            <a:xfrm>
              <a:off x="2111072" y="1525681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20"/>
            <p:cNvSpPr/>
            <p:nvPr/>
          </p:nvSpPr>
          <p:spPr>
            <a:xfrm>
              <a:off x="2903361" y="1400930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21"/>
            <p:cNvSpPr/>
            <p:nvPr/>
          </p:nvSpPr>
          <p:spPr>
            <a:xfrm>
              <a:off x="2249014" y="2171787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22"/>
            <p:cNvSpPr/>
            <p:nvPr/>
          </p:nvSpPr>
          <p:spPr>
            <a:xfrm>
              <a:off x="1312415" y="3115322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23"/>
            <p:cNvSpPr/>
            <p:nvPr/>
          </p:nvSpPr>
          <p:spPr>
            <a:xfrm>
              <a:off x="2434600" y="4038048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24"/>
            <p:cNvSpPr/>
            <p:nvPr/>
          </p:nvSpPr>
          <p:spPr>
            <a:xfrm>
              <a:off x="6073719" y="2853891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25"/>
            <p:cNvSpPr/>
            <p:nvPr/>
          </p:nvSpPr>
          <p:spPr>
            <a:xfrm>
              <a:off x="3987958" y="2197926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26"/>
            <p:cNvSpPr txBox="1"/>
            <p:nvPr/>
          </p:nvSpPr>
          <p:spPr>
            <a:xfrm>
              <a:off x="3724186" y="2434621"/>
              <a:ext cx="9949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Pardubice</a:t>
              </a:r>
            </a:p>
          </p:txBody>
        </p:sp>
        <p:sp>
          <p:nvSpPr>
            <p:cNvPr id="23" name="Shape 127"/>
            <p:cNvSpPr/>
            <p:nvPr/>
          </p:nvSpPr>
          <p:spPr>
            <a:xfrm>
              <a:off x="2369047" y="2336689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28"/>
            <p:cNvSpPr/>
            <p:nvPr/>
          </p:nvSpPr>
          <p:spPr>
            <a:xfrm>
              <a:off x="4140358" y="2350326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129"/>
            <p:cNvSpPr/>
            <p:nvPr/>
          </p:nvSpPr>
          <p:spPr>
            <a:xfrm>
              <a:off x="4489150" y="3592885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Shape 107"/>
          <p:cNvSpPr txBox="1"/>
          <p:nvPr/>
        </p:nvSpPr>
        <p:spPr>
          <a:xfrm>
            <a:off x="5269183" y="620688"/>
            <a:ext cx="3344198" cy="11853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Zájem o naše služby ze</a:t>
            </a: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 </a:t>
            </a: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strany neslyšících </a:t>
            </a: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neustále roste. </a:t>
            </a:r>
          </a:p>
          <a:p>
            <a:pPr marL="45720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Již pokrýváme většinu ČR.</a:t>
            </a:r>
          </a:p>
        </p:txBody>
      </p:sp>
    </p:spTree>
    <p:extLst>
      <p:ext uri="{BB962C8B-B14F-4D97-AF65-F5344CB8AC3E}">
        <p14:creationId xmlns:p14="http://schemas.microsoft.com/office/powerpoint/2010/main" val="24727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Komu pomáháme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lidem se sluchovým postižením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jejich příbuzným a blízkým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zaměstnavatelům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odborným pracovníkům, úřadům, lékařským zařízením či poradnám</a:t>
            </a:r>
          </a:p>
          <a:p>
            <a:pPr lvl="0">
              <a:spcBef>
                <a:spcPts val="320"/>
              </a:spcBef>
              <a:buClr>
                <a:srgbClr val="31859B"/>
              </a:buClr>
              <a:buSzPct val="115000"/>
              <a:buNone/>
            </a:pPr>
            <a:endParaRPr lang="cs-CZ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Naše služby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19256" cy="435334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</a:rPr>
              <a:t>Sociální rehabilitace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</a:rPr>
              <a:t>Odborné sociální poradenství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</a:rPr>
              <a:t>Tlumočnické služby</a:t>
            </a:r>
          </a:p>
        </p:txBody>
      </p:sp>
    </p:spTree>
    <p:extLst>
      <p:ext uri="{BB962C8B-B14F-4D97-AF65-F5344CB8AC3E}">
        <p14:creationId xmlns:p14="http://schemas.microsoft.com/office/powerpoint/2010/main" val="14480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dirty="0">
                <a:latin typeface="+mj-lt"/>
                <a:sym typeface="Arial"/>
              </a:rPr>
              <a:t>Sociální</a:t>
            </a:r>
            <a:r>
              <a:rPr lang="cs-CZ" sz="2800" b="1" i="0" u="none" strike="noStrike" cap="none" dirty="0">
                <a:solidFill>
                  <a:srgbClr val="00AAA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+mj-lt"/>
                <a:sym typeface="Arial"/>
              </a:rPr>
              <a:t>rehabilitace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idx="1"/>
          </p:nvPr>
        </p:nvSpPr>
        <p:spPr>
          <a:xfrm>
            <a:off x="457200" y="1753535"/>
            <a:ext cx="8229600" cy="396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Profesní poradenství</a:t>
            </a:r>
          </a:p>
          <a:p>
            <a:pPr lvl="1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tvorba CV, vyhledávání pracovních nabídek, podpora na pracovním pohovoru, asistence na pracovišti, řešení problémů podle potřeb klienta i zaměstnavatele</a:t>
            </a:r>
          </a:p>
          <a:p>
            <a:pPr marR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Telefonické zprostředkování zaměstnání</a:t>
            </a:r>
          </a:p>
          <a:p>
            <a:pPr lvl="1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telefonování na nalezené inzeráty</a:t>
            </a:r>
          </a:p>
          <a:p>
            <a:pPr marR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Online poradenství</a:t>
            </a:r>
          </a:p>
        </p:txBody>
      </p:sp>
    </p:spTree>
    <p:extLst>
      <p:ext uri="{BB962C8B-B14F-4D97-AF65-F5344CB8AC3E}">
        <p14:creationId xmlns:p14="http://schemas.microsoft.com/office/powerpoint/2010/main" val="331517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67544" y="385328"/>
            <a:ext cx="7776864" cy="2035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 roce 2016 využilo naši službu 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399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klientů (v roce 2015 to bylo 289 </a:t>
            </a:r>
            <a:r>
              <a:rPr lang="cs-CZ" sz="16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klientů)</a:t>
            </a:r>
            <a:endParaRPr lang="cs-CZ"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Na otevřený pracovní trh se podařilo umístit 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169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z </a:t>
            </a:r>
            <a:r>
              <a:rPr lang="cs-CZ" sz="16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nich (</a:t>
            </a:r>
            <a:r>
              <a:rPr lang="pl-PL" sz="1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v roce  2010  to bylo 51 </a:t>
            </a:r>
            <a:r>
              <a:rPr lang="pl-PL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</a:rPr>
              <a:t>klientů)</a:t>
            </a:r>
            <a:endParaRPr lang="cs-CZ"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Doprovodili jsme neslyšící na 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366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pracovních pohovorů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Službu Tranzitního programu </a:t>
            </a:r>
            <a:r>
              <a:rPr lang="cs-CZ" sz="16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využilo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17 </a:t>
            </a:r>
            <a:r>
              <a:rPr lang="cs-CZ" sz="16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klientů</a:t>
            </a:r>
            <a:endParaRPr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25406" t="56630" r="50560" b="15714"/>
          <a:stretch/>
        </p:blipFill>
        <p:spPr>
          <a:xfrm>
            <a:off x="1547664" y="2924944"/>
            <a:ext cx="5493850" cy="351322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9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394744"/>
            <a:ext cx="8229600" cy="1306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dirty="0">
                <a:latin typeface="+mj-lt"/>
                <a:sym typeface="Arial"/>
              </a:rPr>
              <a:t>Nejčastější pracovní uplatnění neslyšících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39552" y="1988839"/>
            <a:ext cx="8147248" cy="37343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Dělnická pozice</a:t>
            </a:r>
          </a:p>
          <a:p>
            <a:pPr marR="0" lv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Sklad</a:t>
            </a:r>
          </a:p>
          <a:p>
            <a:pPr marR="0" lv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Práce v kuchyni</a:t>
            </a:r>
          </a:p>
          <a:p>
            <a:pPr marR="0" lv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Úklid</a:t>
            </a:r>
          </a:p>
          <a:p>
            <a:pPr marR="0"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Kancelářská práce</a:t>
            </a:r>
          </a:p>
        </p:txBody>
      </p:sp>
    </p:spTree>
    <p:extLst>
      <p:ext uri="{BB962C8B-B14F-4D97-AF65-F5344CB8AC3E}">
        <p14:creationId xmlns:p14="http://schemas.microsoft.com/office/powerpoint/2010/main" val="6956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Odborné sociální poradenství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Právní poradna 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sjednání </a:t>
            </a: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schůzky s právníky v Praze nebo v místní bezplatné právní poradně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Pomoc</a:t>
            </a: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 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při vyřizování sociálních dávek různého typu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Poradenství </a:t>
            </a:r>
            <a:endParaRPr lang="cs-CZ" b="1" dirty="0">
              <a:solidFill>
                <a:schemeClr val="dk1"/>
              </a:solidFill>
              <a:ea typeface="Arial"/>
              <a:cs typeface="Arial"/>
              <a:sym typeface="Roboto"/>
            </a:endParaRP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pro vyřizování invalidních důchodů či statutu osoby znevýhodněné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Podpora 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při jednání s institucemi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3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3429000"/>
            <a:ext cx="2993771" cy="3591561"/>
          </a:xfrm>
          <a:prstGeom prst="rect">
            <a:avLst/>
          </a:prstGeom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740228" y="519879"/>
            <a:ext cx="7663543" cy="9199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FCEE5"/>
              </a:buClr>
              <a:buSzPct val="25000"/>
              <a:buFont typeface="Roboto"/>
              <a:buNone/>
            </a:pPr>
            <a:r>
              <a:rPr lang="cs-CZ" sz="4800" dirty="0">
                <a:latin typeface="+mj-lt"/>
                <a:sym typeface="Roboto"/>
              </a:rPr>
              <a:t>Tlumočnické služby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11560" y="1844824"/>
            <a:ext cx="7789997" cy="42030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Tichá linka – spojení s tlumočníkem přes internet</a:t>
            </a:r>
          </a:p>
          <a:p>
            <a:pPr marL="228600" lvl="0" indent="-228600">
              <a:lnSpc>
                <a:spcPct val="130000"/>
              </a:lnSpc>
              <a:spcBef>
                <a:spcPts val="0"/>
              </a:spcBef>
              <a:buClr>
                <a:srgbClr val="08BED5"/>
              </a:buClr>
              <a:buSzPct val="100000"/>
              <a:buFont typeface="Arial"/>
              <a:buChar char="•"/>
            </a:pPr>
            <a:endParaRPr lang="cs-CZ" sz="2000" dirty="0" smtClean="0">
              <a:solidFill>
                <a:schemeClr val="dk1"/>
              </a:solidFill>
              <a:ea typeface="Arial"/>
              <a:cs typeface="Arial"/>
              <a:sym typeface="Roboto"/>
            </a:endParaRPr>
          </a:p>
          <a:p>
            <a:pPr marL="228600" lvl="0" indent="-228600">
              <a:lnSpc>
                <a:spcPct val="130000"/>
              </a:lnSpc>
              <a:spcBef>
                <a:spcPts val="0"/>
              </a:spcBef>
              <a:buClr>
                <a:srgbClr val="08BED5"/>
              </a:buClr>
              <a:buSzPct val="100000"/>
              <a:buFont typeface="Arial"/>
              <a:buChar char="•"/>
            </a:pPr>
            <a:r>
              <a:rPr lang="cs-CZ" sz="2000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Online </a:t>
            </a: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služba založená na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tlumočení </a:t>
            </a: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do znakového jazyka </a:t>
            </a:r>
            <a:r>
              <a:rPr lang="cs-CZ" sz="2000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přepisu</a:t>
            </a: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 mluvené řeči „na dálku“</a:t>
            </a:r>
          </a:p>
          <a:p>
            <a:pPr marL="228600" lvl="0" indent="-228600">
              <a:lnSpc>
                <a:spcPct val="130000"/>
              </a:lnSpc>
              <a:spcBef>
                <a:spcPts val="1000"/>
              </a:spcBef>
              <a:buClr>
                <a:srgbClr val="08BED5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Spuštění provozu online tlumočnické služby –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říjen 2008</a:t>
            </a:r>
          </a:p>
          <a:p>
            <a:pPr marL="228600" lvl="0" indent="-228600">
              <a:lnSpc>
                <a:spcPct val="130000"/>
              </a:lnSpc>
              <a:spcBef>
                <a:spcPts val="1000"/>
              </a:spcBef>
              <a:buClr>
                <a:srgbClr val="08BED5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Od 1. prosince 2010 funguje tato služba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nonstop</a:t>
            </a: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 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zdarma</a:t>
            </a:r>
          </a:p>
          <a:p>
            <a:pPr marL="228600" lvl="0" indent="-228600">
              <a:lnSpc>
                <a:spcPct val="130000"/>
              </a:lnSpc>
              <a:spcBef>
                <a:spcPts val="1000"/>
              </a:spcBef>
              <a:buClr>
                <a:srgbClr val="08BED5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Od roku 2015 nově také služba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online přepisu</a:t>
            </a:r>
          </a:p>
          <a:p>
            <a:pPr marL="228600" lvl="0" indent="-114300">
              <a:lnSpc>
                <a:spcPct val="130000"/>
              </a:lnSpc>
              <a:spcBef>
                <a:spcPts val="1000"/>
              </a:spcBef>
              <a:buClr>
                <a:srgbClr val="08BED5"/>
              </a:buClr>
              <a:buSzPct val="100000"/>
              <a:buNone/>
            </a:pPr>
            <a:endParaRPr lang="cs-CZ" sz="1600" dirty="0">
              <a:solidFill>
                <a:schemeClr val="tx1"/>
              </a:solidFill>
              <a:latin typeface="Roboto Light"/>
              <a:ea typeface="Roboto"/>
              <a:cs typeface="Roboto Ligh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309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 descr="Printscreen_úvo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620688"/>
            <a:ext cx="7488832" cy="52434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7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261" t="21624" r="28304" b="32438"/>
          <a:stretch/>
        </p:blipFill>
        <p:spPr>
          <a:xfrm>
            <a:off x="4139952" y="2752646"/>
            <a:ext cx="5004048" cy="29086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Tichá linka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b="1" dirty="0">
                <a:solidFill>
                  <a:schemeClr val="dk1"/>
                </a:solidFill>
                <a:ea typeface="Arial"/>
                <a:cs typeface="Arial"/>
              </a:rPr>
              <a:t>V současné době 14 tlumočníků a 5 přepisovatelů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dirty="0">
                <a:solidFill>
                  <a:schemeClr val="dk1"/>
                </a:solidFill>
                <a:ea typeface="Arial"/>
                <a:cs typeface="Arial"/>
              </a:rPr>
              <a:t>až 4 tlumočníci v dopolední směně a 1 přepisovatele denně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endParaRPr lang="cs-CZ" altLang="cs-CZ" sz="2000" dirty="0">
              <a:solidFill>
                <a:schemeClr val="dk1"/>
              </a:solidFill>
              <a:ea typeface="Arial"/>
              <a:cs typeface="Arial"/>
            </a:endParaRPr>
          </a:p>
          <a:p>
            <a:pPr marL="571500" indent="-457200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b="1" dirty="0">
                <a:solidFill>
                  <a:schemeClr val="dk1"/>
                </a:solidFill>
                <a:ea typeface="Arial"/>
                <a:cs typeface="Arial"/>
              </a:rPr>
              <a:t>Tlumočené zakázky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dirty="0">
                <a:solidFill>
                  <a:schemeClr val="dk1"/>
                </a:solidFill>
                <a:ea typeface="Arial"/>
                <a:cs typeface="Arial"/>
              </a:rPr>
              <a:t>hovory (telefonní i osobní)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dirty="0">
                <a:solidFill>
                  <a:schemeClr val="dk1"/>
                </a:solidFill>
                <a:ea typeface="Arial"/>
                <a:cs typeface="Arial"/>
              </a:rPr>
              <a:t>překlady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dirty="0">
                <a:solidFill>
                  <a:schemeClr val="dk1"/>
                </a:solidFill>
                <a:ea typeface="Arial"/>
                <a:cs typeface="Arial"/>
              </a:rPr>
              <a:t>úpravy </a:t>
            </a:r>
            <a:r>
              <a:rPr lang="cs-CZ" altLang="cs-CZ" sz="2000" dirty="0" smtClean="0">
                <a:solidFill>
                  <a:schemeClr val="dk1"/>
                </a:solidFill>
                <a:ea typeface="Arial"/>
                <a:cs typeface="Arial"/>
              </a:rPr>
              <a:t>textu</a:t>
            </a:r>
          </a:p>
          <a:p>
            <a:pPr marL="457200" lvl="1" indent="0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None/>
              <a:defRPr/>
            </a:pPr>
            <a:endParaRPr lang="cs-CZ" altLang="cs-CZ" sz="2000" dirty="0">
              <a:solidFill>
                <a:schemeClr val="dk1"/>
              </a:solidFill>
              <a:ea typeface="Arial"/>
              <a:cs typeface="Arial"/>
            </a:endParaRPr>
          </a:p>
          <a:p>
            <a:pPr marL="457200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b="1" dirty="0">
                <a:solidFill>
                  <a:schemeClr val="dk1"/>
                </a:solidFill>
                <a:ea typeface="Arial"/>
                <a:cs typeface="Arial"/>
              </a:rPr>
              <a:t>Tlumočení/přepis dle tématu</a:t>
            </a:r>
          </a:p>
        </p:txBody>
      </p:sp>
    </p:spTree>
    <p:extLst>
      <p:ext uri="{BB962C8B-B14F-4D97-AF65-F5344CB8AC3E}">
        <p14:creationId xmlns:p14="http://schemas.microsoft.com/office/powerpoint/2010/main" val="30028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Legislativní opatření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Listina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základních práv a svobod č.2/1993 Sb.,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čl. 29: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osoby se zdravotním postižením mají právo na zvláštní pracovní podmínky, na zvýšenou ochranu zdraví při práci a na zvýšenou ochranu v pracovních vztazích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Zákoník práce č.262/2006 Sb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Stanovuje povinnost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zaměstnavatele zaměstnávat osoby se zdravotním postižením a vytvářet podmínky pro jejich zaměstnávání na náklad zaměstnavatele, a to jak technickými, tak organizačními opatřeními (obzvláště úprava pracovních podmínek, úprava pracovišť, zaškolení zaměstnanců aj.) </a:t>
            </a: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5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l="49440" t="55158" r="25923" b="13090"/>
          <a:stretch/>
        </p:blipFill>
        <p:spPr>
          <a:xfrm>
            <a:off x="2915816" y="2924944"/>
            <a:ext cx="4814437" cy="37641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>
              <a:buClr>
                <a:srgbClr val="00AAA9"/>
              </a:buClr>
              <a:buSzPct val="25000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Tichá linka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1" y="1665943"/>
            <a:ext cx="8291263" cy="4217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Svým rozsahem je unikátní  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v </a:t>
            </a: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celé České republice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Tichá linka za rok 2016 zajistila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20</a:t>
            </a:r>
            <a:r>
              <a:rPr lang="cs-CZ" sz="1800" b="1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 268 spojení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 roce 2016 bylo registrováno 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1 </a:t>
            </a: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072 klientů, z toho 500 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je </a:t>
            </a: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aktivních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uživatelů</a:t>
            </a:r>
            <a:endParaRPr lang="cs-CZ" sz="1800" b="0" i="0" u="none" strike="noStrike" cap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8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Tichá linka – co je potřeba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753535"/>
            <a:ext cx="8229600" cy="396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Prohlížeč Google Chrome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Stabilní připojení k internetu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 případě tlumočení také webkamera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 konferenční hovory také mikrofon</a:t>
            </a:r>
          </a:p>
        </p:txBody>
      </p:sp>
    </p:spTree>
    <p:extLst>
      <p:ext uri="{BB962C8B-B14F-4D97-AF65-F5344CB8AC3E}">
        <p14:creationId xmlns:p14="http://schemas.microsoft.com/office/powerpoint/2010/main" val="5259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Výhody Tiché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Dostupnost tlumočníka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Využití moderních technologií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Nezávislost na cizím softwaru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Dostupnost 24 hodin denně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Služba je zdarma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1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05" descr="mesto_brno_09_perovky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084168" y="587821"/>
            <a:ext cx="3832806" cy="262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800" dirty="0" smtClean="0">
                <a:latin typeface="+mj-lt"/>
              </a:rPr>
              <a:t>Pobočka pro JMK -Brno</a:t>
            </a:r>
            <a:endParaRPr lang="cs-CZ" sz="4800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844824"/>
            <a:ext cx="6768752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30000"/>
              </a:lnSpc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2014 – projekt Neslyšící pracují, kde slyšící </a:t>
            </a:r>
            <a:endParaRPr lang="cs-CZ" sz="200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>
              <a:lnSpc>
                <a:spcPct val="130000"/>
              </a:lnSpc>
              <a:buClr>
                <a:srgbClr val="31859B"/>
              </a:buClr>
              <a:buSzPct val="115000"/>
            </a:pP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  znakují</a:t>
            </a:r>
            <a:endParaRPr lang="cs-CZ" sz="2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2015 – vznik pobočky</a:t>
            </a:r>
          </a:p>
          <a:p>
            <a:pPr marL="342900" lvl="0" indent="-34290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duben 2017 </a:t>
            </a: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– nová kancelář, rozšíření </a:t>
            </a: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týmu</a:t>
            </a:r>
          </a:p>
          <a:p>
            <a:pPr marL="342900" lvl="0" indent="-34290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říjen 2017 – rozšíření týmu</a:t>
            </a:r>
            <a:endParaRPr lang="cs-CZ" sz="2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3" name="Picture 2" descr="Na obrÃ¡zku mÅ¯Å¾e bÃ½t: 4 lidÃ©, smÄjÃ­cÃ­ se lidÃ©, sedÃ­cÃ­ lidÃ© a uvnitÅ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2527880" cy="2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sz="4800" dirty="0">
                <a:latin typeface="+mj-lt"/>
                <a:sym typeface="Arial"/>
              </a:rPr>
              <a:t>Naše projekty v kraji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1" y="1707803"/>
            <a:ext cx="5883031" cy="4867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Bezbariérové nemocnice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endParaRPr sz="148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48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Zlepšujeme komunikaci neslyšících ve zdravotnických zařízeních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48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Umisťujeme tablety do vybraných nemocnic, kde zprostředkovávají lékaři neslyšícímu pacientovi tlumočníka znakového jazyka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None/>
            </a:pPr>
            <a:endParaRPr sz="148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Fakultní nemocnice Brno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Blansko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Vyškov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Ivančice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Znojmo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4646467" y="2186950"/>
            <a:ext cx="4402832" cy="3673001"/>
            <a:chOff x="5036992" y="2161703"/>
            <a:chExt cx="2858261" cy="2157318"/>
          </a:xfrm>
        </p:grpSpPr>
        <p:pic>
          <p:nvPicPr>
            <p:cNvPr id="220" name="Shape 220" descr="Datový zdroj 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36992" y="2161703"/>
              <a:ext cx="2858261" cy="21573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Shape 221"/>
            <p:cNvSpPr/>
            <p:nvPr/>
          </p:nvSpPr>
          <p:spPr>
            <a:xfrm>
              <a:off x="6992503" y="3041518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6485630" y="3230453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6553996" y="2641478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5648114" y="3646040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6771319" y="3892292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7066231" y="3715421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7502974" y="3729058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7144903" y="3466726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6157083" y="3328665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Shape 230"/>
          <p:cNvSpPr/>
          <p:nvPr/>
        </p:nvSpPr>
        <p:spPr>
          <a:xfrm>
            <a:off x="2896346" y="4780799"/>
            <a:ext cx="4572000" cy="15901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00AAA9"/>
              </a:buClr>
              <a:buSzPct val="115000"/>
              <a:buFont typeface="Arial"/>
              <a:buChar char="•"/>
            </a:pPr>
            <a:r>
              <a:rPr lang="cs-CZ" sz="15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Břeclav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00AAA9"/>
              </a:buClr>
              <a:buSzPct val="115000"/>
              <a:buFont typeface="Arial"/>
              <a:buChar char="•"/>
            </a:pPr>
            <a:r>
              <a:rPr lang="cs-CZ" sz="15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TGM Hodonín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00AAA9"/>
              </a:buClr>
              <a:buSzPct val="115000"/>
              <a:buFont typeface="Arial"/>
              <a:buChar char="•"/>
            </a:pPr>
            <a:r>
              <a:rPr lang="cs-CZ" sz="15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Veselí n/Moravou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00AAA9"/>
              </a:buClr>
              <a:buSzPct val="115000"/>
              <a:buFont typeface="Arial"/>
              <a:buChar char="•"/>
            </a:pPr>
            <a:r>
              <a:rPr lang="cs-CZ" sz="15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Kyjov</a:t>
            </a:r>
          </a:p>
        </p:txBody>
      </p:sp>
    </p:spTree>
    <p:extLst>
      <p:ext uri="{BB962C8B-B14F-4D97-AF65-F5344CB8AC3E}">
        <p14:creationId xmlns:p14="http://schemas.microsoft.com/office/powerpoint/2010/main" val="38864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sz="4800" dirty="0">
                <a:latin typeface="+mj-lt"/>
                <a:sym typeface="Arial"/>
              </a:rPr>
              <a:t>Naše</a:t>
            </a:r>
            <a:r>
              <a:rPr lang="cs-CZ" sz="2800" b="1" i="0" u="none" strike="noStrike" cap="none" dirty="0">
                <a:solidFill>
                  <a:srgbClr val="00AAA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cs-CZ" sz="4800" dirty="0">
                <a:latin typeface="+mj-lt"/>
                <a:sym typeface="Arial"/>
              </a:rPr>
              <a:t>projekty v kraji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1" y="1753535"/>
            <a:ext cx="4119563" cy="4837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Projekt Deaf Support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Účast na konferenci “Pracovní portál nejen pro neslyšící”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Pracovní portál nejen pro neslyšící, </a:t>
            </a:r>
            <a:r>
              <a:rPr lang="cs-CZ" sz="16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www.neslysimpracuji.cz</a:t>
            </a:r>
            <a:r>
              <a:rPr lang="cs-CZ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který obsahuje pracovní nabídky vhodné    pro neslyšící, má obsah přizpůsoben potřebám cílové skupiny – texty           ve znakovém jazyce, užitečné informace a rady 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37" name="Shape 237" descr="Snímek obrazovky 2017-09-12 v 6.50.1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5390" y="1725090"/>
            <a:ext cx="4328095" cy="34478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5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Naši klienti</a:t>
            </a:r>
            <a:endParaRPr lang="cs-CZ" dirty="0">
              <a:latin typeface="+mj-lt"/>
            </a:endParaRPr>
          </a:p>
        </p:txBody>
      </p:sp>
      <p:pic>
        <p:nvPicPr>
          <p:cNvPr id="4" name="Shape 212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7624" y="1772816"/>
            <a:ext cx="7261423" cy="417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7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Práce s klientem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První kontakt s potenciálním klientem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Zjištění potřeb klienta, představení našich služeb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Evidence klienta (karta klienta)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Smlouva o poskytované službě (krátkodobé profesní poradenství, dlouhodobé profesní poradenství, intervence, Tranzitní program pro neslyšící)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Sestavení individuálního plánu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Profil a rejstřík dovedností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Osobní (popř. online)  konzultace  1x/týden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Doprovod na pohovor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Asistence první den na pracovišti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Ukončení spolupráce</a:t>
            </a:r>
          </a:p>
          <a:p>
            <a:endParaRPr lang="cs-CZ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13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>
              <a:buClr>
                <a:srgbClr val="00AAA9"/>
              </a:buClr>
              <a:buSzPct val="25000"/>
            </a:pPr>
            <a:r>
              <a:rPr lang="cs-CZ" sz="4000" dirty="0">
                <a:latin typeface="+mj-lt"/>
                <a:sym typeface="Arial"/>
              </a:rPr>
              <a:t>Příklad dobré praxe - zaměstnanec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753534"/>
            <a:ext cx="8403492" cy="4785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None/>
            </a:pPr>
            <a:r>
              <a:rPr lang="cs-CZ" sz="18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Klientka Pavlína S</a:t>
            </a:r>
            <a:r>
              <a:rPr lang="cs-CZ" sz="1800" b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03/2015 – 05/2016 	Tranzitní program pro neslyšící (praxe v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Coworking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services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06/2016 – dosud 	sociální rehabilitace, profesní poradenství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Vyhledávání firmy, krátkodobá brigáda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Pohovor a nástup do zaměstnání (BD-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Tova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nástup 11/2016)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Ukončení až po zkušební době (04/2017)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Vyhledávání firmy - pohovor firma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Čegan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Změna bydliště, vyhledávání firmy (05/2017) 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Nástup do firmy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McDonalds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(06/2017)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Od 07/2017 na HPP až dosud</a:t>
            </a:r>
          </a:p>
          <a:p>
            <a:pPr marL="342900" marR="0" lvl="0" indent="-342900" algn="l" rtl="0"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3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 descr="15000654_196822170724387_5089305738733565538_o.jpg"/>
          <p:cNvPicPr preferRelativeResize="0"/>
          <p:nvPr/>
        </p:nvPicPr>
        <p:blipFill rotWithShape="1">
          <a:blip r:embed="rId3">
            <a:alphaModFix/>
          </a:blip>
          <a:srcRect t="17517" r="5083"/>
          <a:stretch/>
        </p:blipFill>
        <p:spPr>
          <a:xfrm>
            <a:off x="611560" y="1052736"/>
            <a:ext cx="3888432" cy="28083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49" name="Shape 249" descr="20503024_490233527993196_1084483150_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2" y="692696"/>
            <a:ext cx="3593850" cy="47924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4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Zákon č. 435/2004 Sb. (zákon o zaměstnanosti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), ve znění pozdějších předpisů 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stanovuje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povinnost zaměstnavatelům s více než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25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zaměstnanci zaměstnat nejméně 4% osob se zdravotním postižením z celkového počtu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pracovníků</a:t>
            </a: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zakazuje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jakoukoli diskriminaci při uplatňování práva na zaměstnávání – tedy i z důvodu zdravotního stavu. </a:t>
            </a: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zakotvena úprava chráněného pracovního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místa, příspěvek na podporu zaměstnávání osob se zdravotním postižením, pracovní rehabilitace a kvalifikace aj. </a:t>
            </a:r>
          </a:p>
        </p:txBody>
      </p:sp>
    </p:spTree>
    <p:extLst>
      <p:ext uri="{BB962C8B-B14F-4D97-AF65-F5344CB8AC3E}">
        <p14:creationId xmlns:p14="http://schemas.microsoft.com/office/powerpoint/2010/main" val="9227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sz="3600" dirty="0">
                <a:latin typeface="+mj-lt"/>
                <a:sym typeface="Arial"/>
              </a:rPr>
              <a:t>Příklad dobré praxe - zaměstnavatel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1" y="1753535"/>
            <a:ext cx="4618855" cy="396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Firma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Čegan</a:t>
            </a:r>
            <a:endParaRPr lang="cs-CZ"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Dlouhodobě zaměstnává osoby OZP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Vítěz soutěže Tichá firma 2016</a:t>
            </a:r>
          </a:p>
        </p:txBody>
      </p:sp>
      <p:pic>
        <p:nvPicPr>
          <p:cNvPr id="256" name="Shape 256" descr="P815005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7477" y="1367692"/>
            <a:ext cx="4066523" cy="5125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57" name="Shape 257" descr="P815006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098" y="2958050"/>
            <a:ext cx="4785464" cy="35683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7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ctrTitle"/>
          </p:nvPr>
        </p:nvSpPr>
        <p:spPr>
          <a:xfrm>
            <a:off x="469776" y="112474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20"/>
              </a:spcBef>
              <a:buClr>
                <a:srgbClr val="31859B"/>
              </a:buClr>
              <a:buSzPct val="115000"/>
            </a:pPr>
            <a:r>
              <a:rPr lang="cs-CZ" sz="2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Děkujeme za pozornost 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endParaRPr lang="cs-CZ"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ubTitle" idx="1"/>
          </p:nvPr>
        </p:nvSpPr>
        <p:spPr>
          <a:xfrm>
            <a:off x="277486" y="2852936"/>
            <a:ext cx="4582546" cy="31391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00AAA9"/>
                </a:solidFill>
                <a:latin typeface="+mj-lt"/>
                <a:ea typeface="Arial"/>
                <a:cs typeface="Arial"/>
                <a:sym typeface="Arial"/>
              </a:rPr>
              <a:t>Tichý svět, pobočka JMK</a:t>
            </a: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Josefská 612/15, 602 00 Brno</a:t>
            </a: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00AAA9"/>
                </a:solidFill>
                <a:latin typeface="+mj-lt"/>
                <a:ea typeface="Arial"/>
                <a:cs typeface="Arial"/>
                <a:sym typeface="Arial"/>
              </a:rPr>
              <a:t>Mgr. Ilona Kašpárková</a:t>
            </a:r>
          </a:p>
          <a:p>
            <a:pPr marL="0" marR="0" lvl="0" indent="0" algn="l" rtl="0">
              <a:lnSpc>
                <a:spcPct val="110000"/>
              </a:lnSpc>
              <a:spcBef>
                <a:spcPts val="14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endParaRPr sz="800" b="1" i="0" u="none" strike="noStrike" cap="none" dirty="0">
              <a:solidFill>
                <a:srgbClr val="888888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Tel.: 702 186 044</a:t>
            </a: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 smtClean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E-mail</a:t>
            </a:r>
            <a:r>
              <a:rPr lang="cs-CZ" sz="1800" b="1" i="0" u="none" strike="noStrike" cap="none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: </a:t>
            </a:r>
            <a:r>
              <a:rPr lang="cs-CZ" sz="1800" b="1" i="0" u="sng" strike="noStrike" cap="none" dirty="0">
                <a:solidFill>
                  <a:schemeClr val="hlink"/>
                </a:solidFill>
                <a:latin typeface="+mj-lt"/>
                <a:ea typeface="Arial"/>
                <a:cs typeface="Arial"/>
                <a:sym typeface="Arial"/>
                <a:hlinkClick r:id="rId3"/>
              </a:rPr>
              <a:t>ilona.kasparkova@tichysvet.cz</a:t>
            </a:r>
          </a:p>
          <a:p>
            <a:pPr marL="0" marR="0" lvl="0" indent="0" algn="l" rtl="0">
              <a:spcBef>
                <a:spcPts val="320"/>
              </a:spcBef>
              <a:buClr>
                <a:srgbClr val="31859B"/>
              </a:buClr>
              <a:buSzPct val="25000"/>
              <a:buFont typeface="Arial"/>
              <a:buNone/>
            </a:pPr>
            <a:endParaRPr sz="1800" b="1" i="0" u="none" strike="noStrike" cap="none" dirty="0">
              <a:solidFill>
                <a:srgbClr val="888888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355976" y="2996952"/>
            <a:ext cx="4572000" cy="15894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cs-CZ" b="1" dirty="0">
                <a:solidFill>
                  <a:srgbClr val="00AAA9"/>
                </a:solidFill>
                <a:latin typeface="Arial"/>
                <a:ea typeface="Arial"/>
                <a:cs typeface="Arial"/>
                <a:sym typeface="Arial"/>
              </a:rPr>
              <a:t>Mgr. et Mgr. Zuzana Hlavičková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600" b="1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cs-CZ" b="1" dirty="0" smtClean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Tel</a:t>
            </a:r>
            <a:r>
              <a:rPr lang="cs-CZ" dirty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b="1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601</a:t>
            </a:r>
            <a:r>
              <a:rPr lang="cs-CZ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cs-CZ" b="1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158 620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cs-CZ" b="1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E-mail: </a:t>
            </a:r>
            <a:r>
              <a:rPr lang="cs-CZ" b="1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  <a:hlinkClick r:id="rId4"/>
              </a:rPr>
              <a:t>zuzana.hlavickova@tichysvet.cz</a:t>
            </a:r>
          </a:p>
        </p:txBody>
      </p:sp>
    </p:spTree>
    <p:extLst>
      <p:ext uri="{BB962C8B-B14F-4D97-AF65-F5344CB8AC3E}">
        <p14:creationId xmlns:p14="http://schemas.microsoft.com/office/powerpoint/2010/main" val="20933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Zákon č.198/2009 Sb., o rovném zacházení a o právních prostředcích ochrany před diskriminací a o změně některých zákonů (antidiskriminační zákon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108/2006 Sb., o sociálních službách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329/2011 Sb., o poskytování dávek osobám se zdravotním postižením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117/1995 Sb., o státní sociální podpoře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110/2006 Sb., o životním a existenčním minimu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111/2006 Sb., o pomoci v hmotné nouzi 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aj.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6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OZP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Česká legislativa používá termín fyzická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osoba se zdravotním postižením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dříve občan se změněnou pracovní schopností. </a:t>
            </a: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osoba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invalidní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ve třetím stupni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(dříve osoba plně invalidní),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osoba invalidní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ve druhém nebo prvním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stupni (dříve osoba částečně invalidní), </a:t>
            </a: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osoba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zdravotně znevýhodněná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uznána Úřadem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práce</a:t>
            </a:r>
          </a:p>
          <a:p>
            <a:pPr>
              <a:buFontTx/>
              <a:buChar char="-"/>
            </a:pP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3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Invalidita se posuzuje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dle poklesu pracovní schopnosti (nejméně o 35 %) v důsledku dlouhodobě nepříznivého zdravotního stavu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1.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stupeň tj. 35 – 49% pokles pracovní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schopnosti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2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stupeň tj. 50 – 69% pokles pracovní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schopnosti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3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stupeň tj. 70% a vyšší pokles pracovní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schopnosti</a:t>
            </a: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06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+mj-lt"/>
              </a:rPr>
              <a:t>Nástroje </a:t>
            </a:r>
            <a:r>
              <a:rPr lang="cs-CZ" sz="3200" dirty="0">
                <a:latin typeface="+mj-lt"/>
              </a:rPr>
              <a:t>podpory zaměstnávání osob se zdravotním postižením v České republice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2">
                    <a:lumMod val="25000"/>
                  </a:schemeClr>
                </a:solidFill>
              </a:rPr>
              <a:t>Plnění povinného podílu</a:t>
            </a:r>
          </a:p>
          <a:p>
            <a:pPr lvl="1"/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 = 4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% z celkového počtu zaměstnanců</a:t>
            </a:r>
          </a:p>
          <a:p>
            <a:r>
              <a:rPr lang="cs-CZ" sz="2800" b="1" dirty="0">
                <a:solidFill>
                  <a:schemeClr val="bg2">
                    <a:lumMod val="25000"/>
                  </a:schemeClr>
                </a:solidFill>
              </a:rPr>
              <a:t>Příspěvek od ÚP</a:t>
            </a:r>
          </a:p>
          <a:p>
            <a:pPr lvl="1"/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vytvoření 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společensky účelného pracovního místa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SÚPM)</a:t>
            </a:r>
          </a:p>
          <a:p>
            <a:pPr lvl="2"/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vytvoření 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chráněného pracovního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místa  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či 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chráněné pracovní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dílny</a:t>
            </a:r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2" indent="-342900"/>
            <a:r>
              <a:rPr lang="cs-CZ" sz="2800" b="1" dirty="0">
                <a:solidFill>
                  <a:schemeClr val="bg2">
                    <a:lumMod val="25000"/>
                  </a:schemeClr>
                </a:solidFill>
              </a:rPr>
              <a:t>Sleva na dani</a:t>
            </a:r>
          </a:p>
        </p:txBody>
      </p:sp>
    </p:spTree>
    <p:extLst>
      <p:ext uri="{BB962C8B-B14F-4D97-AF65-F5344CB8AC3E}">
        <p14:creationId xmlns:p14="http://schemas.microsoft.com/office/powerpoint/2010/main" val="34378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Poradenství pro SP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úřady práce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nformační poradenská střediska při ÚP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nestátní neziskové organizace</a:t>
            </a:r>
          </a:p>
          <a:p>
            <a:endParaRPr lang="cs-CZ" dirty="0" smtClean="0">
              <a:latin typeface="+mj-lt"/>
            </a:endParaRPr>
          </a:p>
          <a:p>
            <a:endParaRPr lang="cs-CZ" dirty="0" smtClean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15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65315"/>
          </a:xfrm>
        </p:spPr>
        <p:txBody>
          <a:bodyPr>
            <a:normAutofit fontScale="92500"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dříve APPN (agentura pro neslyšící) od roku 2006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již </a:t>
            </a:r>
            <a:r>
              <a:rPr lang="cs-CZ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12 </a:t>
            </a:r>
            <a:r>
              <a:rPr lang="cs-CZ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let pomáháme neslyšícím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úcta </a:t>
            </a: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 </a:t>
            </a: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respekt ke každému člověku jsou naše hlavní zásady 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poskytujeme komplexní služby pro neslyšící po celé ČR 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znakový a psaný český jazyk vnímáme jako základní 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komunikační prostředky neslyšících </a:t>
            </a:r>
          </a:p>
          <a:p>
            <a:endParaRPr lang="cs-CZ" dirty="0" smtClean="0">
              <a:latin typeface="+mj-lt"/>
            </a:endParaRPr>
          </a:p>
        </p:txBody>
      </p:sp>
      <p:pic>
        <p:nvPicPr>
          <p:cNvPr id="6" name="Shape 92" descr="logo TS + claim vector tyrkys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3688" y="404664"/>
            <a:ext cx="5400600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4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istický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985</Words>
  <Application>Microsoft Office PowerPoint</Application>
  <PresentationFormat>Předvádění na obrazovce (4:3)</PresentationFormat>
  <Paragraphs>200</Paragraphs>
  <Slides>31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Exekutivní</vt:lpstr>
      <vt:lpstr>Zaměstnávání osob se sluchovým postižením</vt:lpstr>
      <vt:lpstr>Legislativní opatření</vt:lpstr>
      <vt:lpstr>Prezentace aplikace PowerPoint</vt:lpstr>
      <vt:lpstr>Prezentace aplikace PowerPoint</vt:lpstr>
      <vt:lpstr>OZP</vt:lpstr>
      <vt:lpstr>Prezentace aplikace PowerPoint</vt:lpstr>
      <vt:lpstr>Nástroje podpory zaměstnávání osob se zdravotním postižením v České republice </vt:lpstr>
      <vt:lpstr>Poradenství pro SP</vt:lpstr>
      <vt:lpstr>Prezentace aplikace PowerPoint</vt:lpstr>
      <vt:lpstr>Kde působíme</vt:lpstr>
      <vt:lpstr>Komu pomáháme</vt:lpstr>
      <vt:lpstr>Naše služby</vt:lpstr>
      <vt:lpstr>Sociální rehabilitace</vt:lpstr>
      <vt:lpstr>Prezentace aplikace PowerPoint</vt:lpstr>
      <vt:lpstr>Nejčastější pracovní uplatnění neslyšících</vt:lpstr>
      <vt:lpstr>Odborné sociální poradenství</vt:lpstr>
      <vt:lpstr>Tlumočnické služby</vt:lpstr>
      <vt:lpstr>Prezentace aplikace PowerPoint</vt:lpstr>
      <vt:lpstr>Aplikace Tichá linka</vt:lpstr>
      <vt:lpstr>Tichá linka </vt:lpstr>
      <vt:lpstr>Tichá linka – co je potřeba </vt:lpstr>
      <vt:lpstr>Výhody Tiché linky</vt:lpstr>
      <vt:lpstr>Pobočka pro JMK -Brno</vt:lpstr>
      <vt:lpstr>Naše projekty v kraji</vt:lpstr>
      <vt:lpstr>Naše projekty v kraji</vt:lpstr>
      <vt:lpstr>Naši klienti</vt:lpstr>
      <vt:lpstr>Práce s klientem</vt:lpstr>
      <vt:lpstr>Příklad dobré praxe - zaměstnanec</vt:lpstr>
      <vt:lpstr>Prezentace aplikace PowerPoint</vt:lpstr>
      <vt:lpstr>Příklad dobré praxe - zaměstnavatel</vt:lpstr>
      <vt:lpstr>Děkujeme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Zaměstnávání osob se sluchovým postižením</dc:title>
  <dc:creator>tichysvet</dc:creator>
  <cp:lastModifiedBy>tichysvet</cp:lastModifiedBy>
  <cp:revision>22</cp:revision>
  <dcterms:created xsi:type="dcterms:W3CDTF">2017-10-14T18:37:38Z</dcterms:created>
  <dcterms:modified xsi:type="dcterms:W3CDTF">2018-10-11T19:23:13Z</dcterms:modified>
</cp:coreProperties>
</file>