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8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70" r:id="rId10"/>
    <p:sldId id="274" r:id="rId11"/>
    <p:sldId id="273" r:id="rId12"/>
    <p:sldId id="272" r:id="rId13"/>
    <p:sldId id="257" r:id="rId14"/>
    <p:sldId id="258" r:id="rId15"/>
    <p:sldId id="259" r:id="rId16"/>
    <p:sldId id="268" r:id="rId17"/>
    <p:sldId id="264" r:id="rId18"/>
    <p:sldId id="269" r:id="rId19"/>
    <p:sldId id="265" r:id="rId20"/>
    <p:sldId id="260" r:id="rId21"/>
    <p:sldId id="261" r:id="rId22"/>
    <p:sldId id="276" r:id="rId23"/>
    <p:sldId id="275" r:id="rId24"/>
    <p:sldId id="262" r:id="rId25"/>
    <p:sldId id="263" r:id="rId26"/>
    <p:sldId id="266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19F97-F208-40B7-B216-FA7E2CC2672E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F13B4-28B1-47C2-86FE-59737706F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47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911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A567AB-C825-4FFF-BF2D-FB4CCEF66032}" type="slidenum">
              <a:rPr lang="cs-CZ" altLang="cs-CZ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cs-CZ" altLang="cs-CZ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931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E285AE-376E-47F4-B4AB-7C129E466D75}" type="slidenum">
              <a:rPr lang="cs-CZ" altLang="cs-CZ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cs-CZ" altLang="cs-CZ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F13B4-28B1-47C2-86FE-59737706FFA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478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F13B4-28B1-47C2-86FE-59737706FFA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462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D3BF7E-F041-467B-A7C8-5E43DAEDEFDD}" type="datetimeFigureOut">
              <a:rPr lang="cs-CZ" smtClean="0"/>
              <a:t>27.10.2018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A540541-7C26-4395-8459-9C2A2C96EA4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cedetem.cz/srv/www/content/pub/cs/odborna-knihovna/moznosti-diagnostiky-jazykovych-kompetenci-u-deti-s-tezkym-sluchovym-postizenim-31417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Diagnostické nástroje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Jaro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u="sng" dirty="0" smtClean="0">
                <a:solidFill>
                  <a:schemeClr val="tx1"/>
                </a:solidFill>
                <a:latin typeface="+mn-lt"/>
              </a:rPr>
              <a:t>Preventivní prohlídky (</a:t>
            </a:r>
            <a:r>
              <a:rPr lang="cs-CZ" sz="3600" b="1" u="sng" dirty="0" err="1" smtClean="0">
                <a:solidFill>
                  <a:schemeClr val="tx1"/>
                </a:solidFill>
                <a:latin typeface="+mn-lt"/>
              </a:rPr>
              <a:t>vyhl</a:t>
            </a:r>
            <a:r>
              <a:rPr lang="cs-CZ" sz="3600" b="1" u="sng" dirty="0" smtClean="0">
                <a:solidFill>
                  <a:schemeClr val="tx1"/>
                </a:solidFill>
                <a:latin typeface="+mn-lt"/>
              </a:rPr>
              <a:t>. č. 70/2012 Sb.)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48529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400" dirty="0" smtClean="0"/>
              <a:t>        - orientační vyšetření sluchu ve 4-5 měsících věku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dirty="0" smtClean="0"/>
              <a:t>          dítěte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dirty="0" smtClean="0"/>
              <a:t>        - v osmi měsících, ve 12 měsících, v 18 měsících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dirty="0" smtClean="0"/>
              <a:t>        - ve třech letech – vyšetření hlasu, sluchu a řeči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dirty="0" smtClean="0"/>
              <a:t>        - v pěti letech – vyšetření hlasu, sluchu a řeči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dirty="0" smtClean="0"/>
              <a:t>…. dále kdykoliv na podnět rodičů (při změně chování, reakcí a po nemoci, jež by mohla vést ke snížení sluch. funkce)</a:t>
            </a:r>
          </a:p>
        </p:txBody>
      </p:sp>
    </p:spTree>
    <p:extLst>
      <p:ext uri="{BB962C8B-B14F-4D97-AF65-F5344CB8AC3E}">
        <p14:creationId xmlns:p14="http://schemas.microsoft.com/office/powerpoint/2010/main" val="2521668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60350"/>
            <a:ext cx="8302625" cy="60483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u="sng" dirty="0" smtClean="0">
                <a:solidFill>
                  <a:schemeClr val="folHlink"/>
                </a:solidFill>
              </a:rPr>
              <a:t>Používané diagnostické metody musí odpovídat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u="sng" dirty="0" smtClean="0">
                <a:solidFill>
                  <a:schemeClr val="folHlink"/>
                </a:solidFill>
              </a:rPr>
              <a:t>vývojovému stupni dítěte: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b="1" u="sng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      </a:t>
            </a:r>
            <a:r>
              <a:rPr lang="cs-CZ" sz="2400" dirty="0" smtClean="0">
                <a:solidFill>
                  <a:schemeClr val="folHlink"/>
                </a:solidFill>
              </a:rPr>
              <a:t>a) novorozenec – 3 měsíce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              - nepodmíněné reflexy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                (víčkový, zornicový, pátrací, orientační)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      </a:t>
            </a:r>
            <a:r>
              <a:rPr lang="cs-CZ" sz="2400" dirty="0" smtClean="0">
                <a:solidFill>
                  <a:schemeClr val="folHlink"/>
                </a:solidFill>
              </a:rPr>
              <a:t>b) 3 – 18 měsíců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>
                <a:solidFill>
                  <a:schemeClr val="folHlink"/>
                </a:solidFill>
              </a:rPr>
              <a:t> </a:t>
            </a:r>
            <a:r>
              <a:rPr lang="cs-CZ" sz="2400" dirty="0" smtClean="0"/>
              <a:t>              - orientační reakce na zvukové podněty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      </a:t>
            </a:r>
            <a:r>
              <a:rPr lang="cs-CZ" sz="2400" dirty="0" smtClean="0">
                <a:solidFill>
                  <a:schemeClr val="folHlink"/>
                </a:solidFill>
              </a:rPr>
              <a:t>c) 18 měsíců – 3 roky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              - podmíněné reflexy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      </a:t>
            </a:r>
            <a:r>
              <a:rPr lang="cs-CZ" sz="2400" dirty="0" smtClean="0">
                <a:solidFill>
                  <a:schemeClr val="folHlink"/>
                </a:solidFill>
              </a:rPr>
              <a:t>d) předškolní věk</a:t>
            </a:r>
            <a:r>
              <a:rPr lang="cs-CZ" sz="2400" dirty="0" smtClean="0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              - poslech zvuků a vědomé reakce na slyšené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                zvuky – tzv. dětská audiometrie, </a:t>
            </a:r>
            <a:r>
              <a:rPr lang="cs-CZ" sz="2400" dirty="0" err="1" smtClean="0"/>
              <a:t>hrová</a:t>
            </a:r>
            <a:r>
              <a:rPr lang="cs-CZ" sz="2400" dirty="0" smtClean="0"/>
              <a:t> audiometrie</a:t>
            </a:r>
          </a:p>
        </p:txBody>
      </p:sp>
    </p:spTree>
    <p:extLst>
      <p:ext uri="{BB962C8B-B14F-4D97-AF65-F5344CB8AC3E}">
        <p14:creationId xmlns:p14="http://schemas.microsoft.com/office/powerpoint/2010/main" val="2089107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Behaviorální ukazatelé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ozorování rodičů </a:t>
            </a:r>
          </a:p>
          <a:p>
            <a:r>
              <a:rPr lang="cs-CZ" dirty="0"/>
              <a:t>o</a:t>
            </a:r>
            <a:r>
              <a:rPr lang="cs-CZ" dirty="0" smtClean="0"/>
              <a:t>dpovědi od rodičů (dotazníky)</a:t>
            </a:r>
          </a:p>
          <a:p>
            <a:r>
              <a:rPr lang="cs-CZ" dirty="0" smtClean="0"/>
              <a:t>VRA / VPA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262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IT-MAIS škála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</a:t>
            </a:r>
            <a:r>
              <a:rPr lang="cs-CZ" dirty="0" smtClean="0"/>
              <a:t>kála hodnocení sluchového vnímání u kojenců a batolat (do 36 měsíců věku, popř. déle)</a:t>
            </a:r>
          </a:p>
          <a:p>
            <a:r>
              <a:rPr lang="cs-CZ" dirty="0"/>
              <a:t>o</a:t>
            </a:r>
            <a:r>
              <a:rPr lang="cs-CZ" dirty="0" smtClean="0"/>
              <a:t>bsahuje 10 otázek</a:t>
            </a:r>
          </a:p>
          <a:p>
            <a:r>
              <a:rPr lang="cs-CZ" dirty="0"/>
              <a:t>c</a:t>
            </a:r>
            <a:r>
              <a:rPr lang="cs-CZ" dirty="0" smtClean="0"/>
              <a:t>íl: posoudit spontánní reakce dítěte na zvuky v přirozeném každodenním prostředí </a:t>
            </a:r>
          </a:p>
          <a:p>
            <a:r>
              <a:rPr lang="cs-CZ" dirty="0"/>
              <a:t>n</a:t>
            </a:r>
            <a:r>
              <a:rPr lang="cs-CZ" dirty="0" smtClean="0"/>
              <a:t>utná spolupráce rodičů – zodpovězení otázek ve spolupráci s odborníky z oblasti speciální pedagogiky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33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LittlEars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otazník hodnotící sluchové vnímání</a:t>
            </a:r>
          </a:p>
          <a:p>
            <a:r>
              <a:rPr lang="cs-CZ" dirty="0"/>
              <a:t>o</a:t>
            </a:r>
            <a:r>
              <a:rPr lang="cs-CZ" dirty="0" smtClean="0"/>
              <a:t>bsahuje 34 otázek</a:t>
            </a:r>
          </a:p>
          <a:p>
            <a:r>
              <a:rPr lang="cs-CZ" dirty="0"/>
              <a:t>s</a:t>
            </a:r>
            <a:r>
              <a:rPr lang="cs-CZ" dirty="0" smtClean="0"/>
              <a:t>polupráce s rodiči, průběžné hodnocení a sledování, jaké pokroky dítě dělá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9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</a:t>
            </a:r>
            <a:r>
              <a:rPr lang="cs-CZ" dirty="0" err="1" smtClean="0"/>
              <a:t>Lingových</a:t>
            </a:r>
            <a:r>
              <a:rPr lang="cs-CZ" dirty="0" smtClean="0"/>
              <a:t> zvuků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</a:t>
            </a:r>
            <a:r>
              <a:rPr lang="cs-CZ" dirty="0" smtClean="0"/>
              <a:t>yužívá se: </a:t>
            </a:r>
          </a:p>
          <a:p>
            <a:pPr marL="0" indent="0">
              <a:buNone/>
            </a:pPr>
            <a:r>
              <a:rPr lang="cs-CZ" dirty="0" smtClean="0"/>
              <a:t>a)pro posouzení funkčnosti sluchadel a KI u dětí </a:t>
            </a:r>
          </a:p>
          <a:p>
            <a:pPr marL="0" indent="0">
              <a:buNone/>
            </a:pPr>
            <a:r>
              <a:rPr lang="cs-CZ" dirty="0" smtClean="0"/>
              <a:t>b)pro hodnocení úrovně jejich sluchového vnímání</a:t>
            </a:r>
          </a:p>
          <a:p>
            <a:r>
              <a:rPr lang="cs-CZ" b="1" dirty="0" smtClean="0"/>
              <a:t>6 zvuků řeči/hlásek</a:t>
            </a:r>
            <a:r>
              <a:rPr lang="cs-CZ" dirty="0" smtClean="0"/>
              <a:t>, které jsou v rozsahu </a:t>
            </a:r>
            <a:r>
              <a:rPr lang="cs-CZ" b="1" dirty="0" smtClean="0"/>
              <a:t>500 – 200 Hz - </a:t>
            </a:r>
            <a:r>
              <a:rPr lang="cs-CZ" b="1" i="1" dirty="0" smtClean="0"/>
              <a:t>m, u, i, a, s, š</a:t>
            </a:r>
          </a:p>
          <a:p>
            <a:r>
              <a:rPr lang="cs-CZ" b="1" i="1" dirty="0" smtClean="0"/>
              <a:t>„m, u“ – </a:t>
            </a:r>
            <a:r>
              <a:rPr lang="cs-CZ" b="1" i="1" dirty="0" err="1" smtClean="0"/>
              <a:t>hlubokofrekvenční</a:t>
            </a:r>
            <a:endParaRPr lang="cs-CZ" b="1" i="1" dirty="0" smtClean="0"/>
          </a:p>
          <a:p>
            <a:r>
              <a:rPr lang="cs-CZ" b="1" i="1" dirty="0" smtClean="0"/>
              <a:t>„i“ – nízké i vyšší frekvence</a:t>
            </a:r>
          </a:p>
          <a:p>
            <a:r>
              <a:rPr lang="cs-CZ" b="1" i="1" dirty="0" smtClean="0"/>
              <a:t>„a“ – střed řečového pole</a:t>
            </a:r>
          </a:p>
          <a:p>
            <a:r>
              <a:rPr lang="cs-CZ" b="1" i="1" dirty="0" smtClean="0"/>
              <a:t>„s, š“ - vysokofrekvenční </a:t>
            </a:r>
          </a:p>
          <a:p>
            <a:r>
              <a:rPr lang="cs-CZ" b="1" i="1" dirty="0" smtClean="0"/>
              <a:t>V ČR – doplnění dalšími samohláskami: „e“ a „o“, příp. s dalšími souhláskami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42505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Orientační sluchová zkouška (v SPC)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lným hlasem nebo šepotem v místnosti s dobrou akustikou</a:t>
            </a:r>
          </a:p>
          <a:p>
            <a:pPr marL="514350" indent="-514350">
              <a:buAutoNum type="alphaLcParenR"/>
            </a:pPr>
            <a:r>
              <a:rPr lang="cs-CZ" i="1" dirty="0"/>
              <a:t>h</a:t>
            </a:r>
            <a:r>
              <a:rPr lang="cs-CZ" i="1" dirty="0" smtClean="0"/>
              <a:t>luboké frekvence</a:t>
            </a:r>
            <a:r>
              <a:rPr lang="cs-CZ" dirty="0" smtClean="0"/>
              <a:t> – slova s </a:t>
            </a:r>
            <a:r>
              <a:rPr lang="cs-CZ" dirty="0" smtClean="0">
                <a:solidFill>
                  <a:schemeClr val="accent2"/>
                </a:solidFill>
              </a:rPr>
              <a:t>„u“</a:t>
            </a:r>
            <a:r>
              <a:rPr lang="cs-CZ" dirty="0" smtClean="0"/>
              <a:t> (hůl, půl, auto, ucho)</a:t>
            </a:r>
          </a:p>
          <a:p>
            <a:pPr marL="514350" indent="-514350">
              <a:buAutoNum type="alphaLcParenR"/>
            </a:pPr>
            <a:r>
              <a:rPr lang="cs-CZ" i="1" dirty="0"/>
              <a:t>s</a:t>
            </a:r>
            <a:r>
              <a:rPr lang="cs-CZ" i="1" dirty="0" smtClean="0"/>
              <a:t>třední frekvence </a:t>
            </a:r>
            <a:r>
              <a:rPr lang="cs-CZ" dirty="0" smtClean="0"/>
              <a:t>– slova s </a:t>
            </a:r>
            <a:r>
              <a:rPr lang="cs-CZ" dirty="0" smtClean="0">
                <a:solidFill>
                  <a:schemeClr val="accent2"/>
                </a:solidFill>
              </a:rPr>
              <a:t>„a“</a:t>
            </a:r>
            <a:r>
              <a:rPr lang="cs-CZ" dirty="0" smtClean="0"/>
              <a:t> a </a:t>
            </a:r>
            <a:r>
              <a:rPr lang="cs-CZ" dirty="0" smtClean="0">
                <a:solidFill>
                  <a:schemeClr val="accent2"/>
                </a:solidFill>
              </a:rPr>
              <a:t>„o“ </a:t>
            </a:r>
            <a:r>
              <a:rPr lang="cs-CZ" dirty="0" smtClean="0"/>
              <a:t>(voda, kabát, tabák, zahrada, okno)</a:t>
            </a:r>
          </a:p>
          <a:p>
            <a:pPr marL="514350" indent="-514350">
              <a:buAutoNum type="alphaLcParenR"/>
            </a:pPr>
            <a:r>
              <a:rPr lang="cs-CZ" i="1" dirty="0"/>
              <a:t>v</a:t>
            </a:r>
            <a:r>
              <a:rPr lang="cs-CZ" i="1" dirty="0" smtClean="0"/>
              <a:t>ysoké frekvence </a:t>
            </a:r>
            <a:r>
              <a:rPr lang="cs-CZ" dirty="0" smtClean="0"/>
              <a:t>– </a:t>
            </a:r>
            <a:r>
              <a:rPr lang="cs-CZ" dirty="0" err="1" smtClean="0"/>
              <a:t>slove</a:t>
            </a:r>
            <a:r>
              <a:rPr lang="cs-CZ" dirty="0" smtClean="0"/>
              <a:t> s </a:t>
            </a:r>
            <a:r>
              <a:rPr lang="cs-CZ" dirty="0" smtClean="0">
                <a:solidFill>
                  <a:schemeClr val="accent2"/>
                </a:solidFill>
              </a:rPr>
              <a:t>„i“</a:t>
            </a:r>
            <a:r>
              <a:rPr lang="cs-CZ" dirty="0" smtClean="0"/>
              <a:t> a </a:t>
            </a:r>
            <a:r>
              <a:rPr lang="cs-CZ" dirty="0" smtClean="0">
                <a:solidFill>
                  <a:schemeClr val="accent2"/>
                </a:solidFill>
              </a:rPr>
              <a:t>„e“</a:t>
            </a:r>
            <a:r>
              <a:rPr lang="cs-CZ" dirty="0" smtClean="0"/>
              <a:t> a se sykavkami (měsíc, tisíc, číslice, písnička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30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Percepční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</a:t>
            </a:r>
            <a:r>
              <a:rPr lang="cs-CZ" dirty="0" smtClean="0"/>
              <a:t>arianta slovní audiometrie</a:t>
            </a:r>
          </a:p>
          <a:p>
            <a:r>
              <a:rPr lang="cs-CZ" dirty="0"/>
              <a:t>s</a:t>
            </a:r>
            <a:r>
              <a:rPr lang="cs-CZ" dirty="0" smtClean="0"/>
              <a:t>louží foniatrovi k ověření, </a:t>
            </a:r>
            <a:r>
              <a:rPr lang="cs-CZ" b="1" dirty="0" smtClean="0"/>
              <a:t>jak dítě rozumí, cca. </a:t>
            </a:r>
            <a:r>
              <a:rPr lang="cs-CZ" b="1" dirty="0"/>
              <a:t>o</a:t>
            </a:r>
            <a:r>
              <a:rPr lang="cs-CZ" b="1" dirty="0" smtClean="0"/>
              <a:t>d 2 let věku</a:t>
            </a:r>
          </a:p>
          <a:p>
            <a:r>
              <a:rPr lang="cs-CZ" dirty="0"/>
              <a:t>s</a:t>
            </a:r>
            <a:r>
              <a:rPr lang="cs-CZ" dirty="0" smtClean="0"/>
              <a:t>kládá se </a:t>
            </a:r>
            <a:r>
              <a:rPr lang="cs-CZ" dirty="0"/>
              <a:t>z </a:t>
            </a:r>
            <a:r>
              <a:rPr lang="cs-CZ" dirty="0" smtClean="0"/>
              <a:t>10 </a:t>
            </a:r>
            <a:r>
              <a:rPr lang="cs-CZ" dirty="0"/>
              <a:t>souborů </a:t>
            </a:r>
            <a:r>
              <a:rPr lang="cs-CZ" dirty="0" smtClean="0"/>
              <a:t>10 </a:t>
            </a:r>
            <a:r>
              <a:rPr lang="cs-CZ" dirty="0"/>
              <a:t>různých slov</a:t>
            </a:r>
            <a:endParaRPr lang="cs-CZ" b="1" dirty="0" smtClean="0"/>
          </a:p>
          <a:p>
            <a:r>
              <a:rPr lang="cs-CZ" u="sng" dirty="0" smtClean="0"/>
              <a:t>Postup nácviku</a:t>
            </a:r>
            <a:r>
              <a:rPr lang="cs-CZ" dirty="0" smtClean="0"/>
              <a:t>: </a:t>
            </a:r>
          </a:p>
          <a:p>
            <a:pPr marL="514350" indent="-514350">
              <a:buAutoNum type="arabicPeriod"/>
            </a:pPr>
            <a:r>
              <a:rPr lang="cs-CZ" dirty="0" smtClean="0"/>
              <a:t>Dítě učíme pochopit pojmy, proto využíváme i znakový jazyk – dítěti ukážeme pojem znakem ze </a:t>
            </a:r>
            <a:r>
              <a:rPr lang="cs-CZ" dirty="0" err="1" smtClean="0"/>
              <a:t>Zj</a:t>
            </a:r>
            <a:r>
              <a:rPr lang="cs-CZ" dirty="0" smtClean="0"/>
              <a:t>, současně ho vyslovíme (sluch) a umožníme odezírání</a:t>
            </a:r>
          </a:p>
          <a:p>
            <a:pPr marL="514350" indent="-514350">
              <a:buAutoNum type="arabicPeriod"/>
            </a:pPr>
            <a:r>
              <a:rPr lang="cs-CZ" dirty="0" smtClean="0"/>
              <a:t>Až poznáme, že dítě rozumí pojmům ve ZJ, na pokyn ve ZJ ukáže správný obrázek, přestaneme zapojovat ZJ a pouze se ptáme (sluch + odezírání)</a:t>
            </a:r>
          </a:p>
          <a:p>
            <a:pPr marL="514350" indent="-514350">
              <a:buAutoNum type="arabicPeriod"/>
            </a:pPr>
            <a:r>
              <a:rPr lang="cs-CZ" dirty="0" smtClean="0"/>
              <a:t>Pokud dítě ukazuje správně pomocí odezírání, postavíme se dítěti za záda, abychom vyloučili možnost odezírání a trénujeme pouze sluch.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13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Testy sluchové percepce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Hodnocení fonematického sluchu u předškolních dětí </a:t>
            </a:r>
            <a:r>
              <a:rPr lang="cs-CZ" dirty="0"/>
              <a:t>(Škodová, Michek, Moravcová)</a:t>
            </a:r>
          </a:p>
          <a:p>
            <a:r>
              <a:rPr lang="cs-CZ" b="1" dirty="0" err="1"/>
              <a:t>Screening</a:t>
            </a:r>
            <a:r>
              <a:rPr lang="cs-CZ" b="1" dirty="0"/>
              <a:t> fonematického uvědomování </a:t>
            </a:r>
            <a:r>
              <a:rPr lang="cs-CZ" dirty="0"/>
              <a:t>(Marína </a:t>
            </a:r>
            <a:r>
              <a:rPr lang="cs-CZ" dirty="0" err="1"/>
              <a:t>Mikulajová</a:t>
            </a:r>
            <a:r>
              <a:rPr lang="cs-CZ" dirty="0"/>
              <a:t>, Anna Dostálová)</a:t>
            </a:r>
          </a:p>
          <a:p>
            <a:pPr>
              <a:buFontTx/>
              <a:buChar char="-"/>
            </a:pPr>
            <a:r>
              <a:rPr lang="cs-CZ" dirty="0"/>
              <a:t>vydán k metodice Trénink jazykových schopností  </a:t>
            </a:r>
          </a:p>
          <a:p>
            <a:pPr>
              <a:buFontTx/>
              <a:buChar char="-"/>
            </a:pPr>
            <a:r>
              <a:rPr lang="cs-CZ" dirty="0"/>
              <a:t>podle D. B. </a:t>
            </a:r>
            <a:r>
              <a:rPr lang="cs-CZ" dirty="0" err="1"/>
              <a:t>Elkonina</a:t>
            </a:r>
            <a:r>
              <a:rPr lang="cs-CZ" dirty="0"/>
              <a:t>.</a:t>
            </a:r>
          </a:p>
          <a:p>
            <a:r>
              <a:rPr lang="cs-CZ" b="1" dirty="0"/>
              <a:t>Zkouška sluchové diferenciace J. M. </a:t>
            </a:r>
            <a:r>
              <a:rPr lang="cs-CZ" b="1" dirty="0" err="1"/>
              <a:t>Wepmana</a:t>
            </a:r>
            <a:r>
              <a:rPr lang="cs-CZ" b="1" dirty="0"/>
              <a:t> </a:t>
            </a:r>
            <a:r>
              <a:rPr lang="cs-CZ" dirty="0"/>
              <a:t>(upravil Z. Matějček, 1993)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953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Nottinghamská</a:t>
            </a:r>
            <a:r>
              <a:rPr lang="cs-CZ" dirty="0" smtClean="0"/>
              <a:t> stupnice CAP (</a:t>
            </a:r>
            <a:r>
              <a:rPr lang="cs-CZ" dirty="0" err="1" smtClean="0"/>
              <a:t>Category</a:t>
            </a:r>
            <a:r>
              <a:rPr lang="cs-CZ" dirty="0" smtClean="0"/>
              <a:t> od Auditory Performance)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44958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Osm kategorií (0 – 7)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0 – nedetekuje zvuky okolí</a:t>
            </a:r>
          </a:p>
          <a:p>
            <a:pPr marL="0" indent="0">
              <a:buNone/>
            </a:pPr>
            <a:r>
              <a:rPr lang="cs-CZ" dirty="0"/>
              <a:t>1 – vnímá zvuky okolí (ověřeno alespoň ve čtyřech situacích)</a:t>
            </a:r>
          </a:p>
          <a:p>
            <a:pPr marL="0" indent="0">
              <a:buNone/>
            </a:pPr>
            <a:r>
              <a:rPr lang="cs-CZ" dirty="0"/>
              <a:t>2 – reaguje na zvuky řeči (bú, </a:t>
            </a:r>
            <a:r>
              <a:rPr lang="cs-CZ" dirty="0" err="1"/>
              <a:t>pápá</a:t>
            </a:r>
            <a:r>
              <a:rPr lang="cs-CZ" dirty="0"/>
              <a:t>, hop)</a:t>
            </a:r>
          </a:p>
          <a:p>
            <a:pPr marL="0" indent="0">
              <a:buNone/>
            </a:pPr>
            <a:r>
              <a:rPr lang="cs-CZ" dirty="0"/>
              <a:t>3 – identifikuje zvuky okolí (pravidelně pozorujeme, že dítě monitoruje zvuky </a:t>
            </a:r>
            <a:r>
              <a:rPr lang="cs-CZ" dirty="0" smtClean="0"/>
              <a:t>okolí sluchem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4 – diskriminuje zvuky řeči bez odezírání (rozezná jakoukoli kombinaci </a:t>
            </a:r>
            <a:r>
              <a:rPr lang="cs-CZ" dirty="0" smtClean="0"/>
              <a:t>dvou </a:t>
            </a:r>
            <a:r>
              <a:rPr lang="cs-CZ" dirty="0" err="1" smtClean="0"/>
              <a:t>Lingových</a:t>
            </a:r>
            <a:r>
              <a:rPr lang="cs-CZ" dirty="0" smtClean="0"/>
              <a:t> zvuků)</a:t>
            </a:r>
          </a:p>
          <a:p>
            <a:pPr marL="0" indent="0">
              <a:buNone/>
            </a:pPr>
            <a:r>
              <a:rPr lang="cs-CZ" dirty="0" smtClean="0"/>
              <a:t>5 </a:t>
            </a:r>
            <a:r>
              <a:rPr lang="cs-CZ" dirty="0"/>
              <a:t>– rozumí běžným frázím bez odezírání (Jak se jmenuješ</a:t>
            </a:r>
            <a:r>
              <a:rPr lang="cs-CZ" dirty="0" smtClean="0"/>
              <a:t>?)</a:t>
            </a:r>
          </a:p>
          <a:p>
            <a:pPr marL="0" indent="0">
              <a:buNone/>
            </a:pPr>
            <a:r>
              <a:rPr lang="cs-CZ" dirty="0" smtClean="0"/>
              <a:t>6 </a:t>
            </a:r>
            <a:r>
              <a:rPr lang="cs-CZ" dirty="0"/>
              <a:t>– rozumí řeči bez odezírání (rozhovor se známou osobou)</a:t>
            </a:r>
          </a:p>
          <a:p>
            <a:pPr marL="0" indent="0">
              <a:buNone/>
            </a:pPr>
            <a:r>
              <a:rPr lang="cs-CZ" dirty="0"/>
              <a:t>7 – používá telefon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74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Vývoj dětí se sluchovým postižením</a:t>
            </a:r>
            <a:br>
              <a:rPr lang="cs-CZ" dirty="0" smtClean="0"/>
            </a:br>
            <a:r>
              <a:rPr lang="cs-CZ" dirty="0" smtClean="0"/>
              <a:t> a jejich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72400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Důsledky opožděné péče </a:t>
            </a:r>
            <a:r>
              <a:rPr lang="cs-CZ" i="1" dirty="0" smtClean="0"/>
              <a:t>se </a:t>
            </a:r>
            <a:r>
              <a:rPr lang="cs-CZ" i="1" dirty="0"/>
              <a:t>objevují v následujících oblastech:</a:t>
            </a:r>
          </a:p>
          <a:p>
            <a:pPr>
              <a:lnSpc>
                <a:spcPct val="90000"/>
              </a:lnSpc>
              <a:buNone/>
              <a:defRPr/>
            </a:pPr>
            <a:endParaRPr lang="cs-CZ" i="1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vnímání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vývoj řeči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proces komunikace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kognice (poznávání)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sociální vztahy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emocionální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pedagogická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inteligence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profesní uplatnění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5499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dítěte předškolního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Bednářová, Šmardová: </a:t>
            </a:r>
            <a:r>
              <a:rPr lang="cs-CZ" b="1" dirty="0" smtClean="0"/>
              <a:t>Diagnostika dítěte předškolního věku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Klokanův kufr</a:t>
            </a:r>
          </a:p>
          <a:p>
            <a:pPr marL="0" indent="0">
              <a:buNone/>
            </a:pPr>
            <a:r>
              <a:rPr lang="cs-CZ" u="sng" dirty="0"/>
              <a:t>Klokanův kufr obsahuje</a:t>
            </a:r>
            <a:r>
              <a:rPr lang="cs-CZ" u="sng" dirty="0" smtClean="0"/>
              <a:t>:</a:t>
            </a:r>
          </a:p>
          <a:p>
            <a:pPr marL="0" indent="0">
              <a:buNone/>
            </a:pPr>
            <a:r>
              <a:rPr lang="cs-CZ" u="sng" dirty="0"/>
              <a:t/>
            </a:r>
            <a:br>
              <a:rPr lang="cs-CZ" u="sng" dirty="0"/>
            </a:br>
            <a:r>
              <a:rPr lang="cs-CZ" dirty="0"/>
              <a:t>- publikace 'Diagnostika dítěte předškolního věku'</a:t>
            </a:r>
            <a:br>
              <a:rPr lang="cs-CZ" dirty="0"/>
            </a:br>
            <a:r>
              <a:rPr lang="cs-CZ" dirty="0"/>
              <a:t>- brožura Klokanův kufr</a:t>
            </a:r>
            <a:br>
              <a:rPr lang="cs-CZ" dirty="0"/>
            </a:br>
            <a:r>
              <a:rPr lang="cs-CZ" dirty="0"/>
              <a:t>- 10 kusů záznamových archů pro záznamy o práci s </a:t>
            </a:r>
            <a:r>
              <a:rPr lang="cs-CZ" dirty="0" smtClean="0"/>
              <a:t>dítětem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- pojízdná uzamykatelná skříňka, obsahující 3 dřevěné boxy: </a:t>
            </a:r>
            <a:br>
              <a:rPr lang="cs-CZ" dirty="0"/>
            </a:br>
            <a:r>
              <a:rPr lang="cs-CZ" dirty="0"/>
              <a:t>Box 1: </a:t>
            </a:r>
            <a:r>
              <a:rPr lang="cs-CZ" b="1" i="1" dirty="0"/>
              <a:t>Zrakové vnímání a paměť  + Motorika, </a:t>
            </a:r>
            <a:r>
              <a:rPr lang="cs-CZ" b="1" i="1" dirty="0" err="1"/>
              <a:t>grafomotorika</a:t>
            </a:r>
            <a:r>
              <a:rPr lang="cs-CZ" b="1" i="1" dirty="0"/>
              <a:t>, kresba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Box 2:  </a:t>
            </a:r>
            <a:r>
              <a:rPr lang="cs-CZ" b="1" i="1" dirty="0"/>
              <a:t>Sluchové vnímání a paměť  + Řeč + Základní matematické představy</a:t>
            </a:r>
            <a:br>
              <a:rPr lang="cs-CZ" b="1" i="1" dirty="0"/>
            </a:br>
            <a:r>
              <a:rPr lang="cs-CZ" dirty="0"/>
              <a:t>Box 3:  </a:t>
            </a:r>
            <a:r>
              <a:rPr lang="cs-CZ" b="1" i="1" dirty="0"/>
              <a:t>Orientace v čase + Orientace v prostoru</a:t>
            </a:r>
            <a:br>
              <a:rPr lang="cs-CZ" b="1" i="1" dirty="0"/>
            </a:b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5766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školní zralosti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Bednářová, Šmardová: </a:t>
            </a:r>
            <a:r>
              <a:rPr lang="cs-CZ" b="1" dirty="0" smtClean="0"/>
              <a:t>Školní zralost </a:t>
            </a:r>
            <a:r>
              <a:rPr lang="cs-CZ" dirty="0" smtClean="0"/>
              <a:t>– </a:t>
            </a:r>
            <a:r>
              <a:rPr lang="cs-CZ" i="1" dirty="0" smtClean="0"/>
              <a:t>Co by mělo dítě umět před nástupem do školy </a:t>
            </a:r>
          </a:p>
          <a:p>
            <a:r>
              <a:rPr lang="cs-CZ" b="1" dirty="0" smtClean="0"/>
              <a:t>Test mapující </a:t>
            </a:r>
            <a:r>
              <a:rPr lang="cs-CZ" b="1" dirty="0" err="1" smtClean="0"/>
              <a:t>přirpavenost</a:t>
            </a:r>
            <a:r>
              <a:rPr lang="cs-CZ" b="1" dirty="0" smtClean="0"/>
              <a:t> pro školu (</a:t>
            </a:r>
            <a:r>
              <a:rPr lang="cs-CZ" b="1" dirty="0" err="1" smtClean="0"/>
              <a:t>MaTeRs</a:t>
            </a:r>
            <a:r>
              <a:rPr lang="cs-CZ" b="1" dirty="0" smtClean="0"/>
              <a:t>)</a:t>
            </a:r>
          </a:p>
          <a:p>
            <a:pPr marL="0" indent="0" fontAlgn="base">
              <a:buNone/>
            </a:pPr>
            <a:r>
              <a:rPr lang="cs-CZ" b="1" cap="all" dirty="0" smtClean="0"/>
              <a:t>       - </a:t>
            </a:r>
            <a:r>
              <a:rPr lang="cs-CZ" dirty="0" smtClean="0"/>
              <a:t>screeningový </a:t>
            </a:r>
            <a:r>
              <a:rPr lang="cs-CZ" dirty="0"/>
              <a:t>nástroj českých autorek, který slouží k posouzení školní připravenosti dítěte před vstupem do školy. </a:t>
            </a:r>
            <a:r>
              <a:rPr lang="cs-CZ" dirty="0" smtClean="0"/>
              <a:t>         </a:t>
            </a:r>
          </a:p>
          <a:p>
            <a:pPr marL="0" indent="0" fontAlgn="base">
              <a:buNone/>
            </a:pPr>
            <a:r>
              <a:rPr lang="cs-CZ" dirty="0"/>
              <a:t> </a:t>
            </a:r>
            <a:r>
              <a:rPr lang="cs-CZ" dirty="0" smtClean="0"/>
              <a:t>      - dítě </a:t>
            </a:r>
            <a:r>
              <a:rPr lang="cs-CZ" dirty="0"/>
              <a:t>je hodnoceno v 10 různých vývojových oblastech jako je např. </a:t>
            </a:r>
            <a:r>
              <a:rPr lang="cs-CZ" dirty="0" err="1"/>
              <a:t>vizuomotorika</a:t>
            </a:r>
            <a:r>
              <a:rPr lang="cs-CZ" dirty="0"/>
              <a:t>, sluchová percepce, pozornost, řeč apod. </a:t>
            </a:r>
            <a:endParaRPr lang="cs-CZ" dirty="0" smtClean="0"/>
          </a:p>
          <a:p>
            <a:pPr marL="0" indent="0" fontAlgn="base">
              <a:buNone/>
            </a:pPr>
            <a:r>
              <a:rPr lang="cs-CZ" dirty="0"/>
              <a:t> </a:t>
            </a:r>
            <a:r>
              <a:rPr lang="cs-CZ" dirty="0" smtClean="0"/>
              <a:t>      - první </a:t>
            </a:r>
            <a:r>
              <a:rPr lang="cs-CZ" dirty="0"/>
              <a:t>část testu může být administrována skupinově (max. 8 dětí), druhá část, která probíhá bezprostředně poté, vyžaduje individuální vyšetření. </a:t>
            </a:r>
            <a:endParaRPr lang="cs-CZ" dirty="0" smtClean="0"/>
          </a:p>
          <a:p>
            <a:pPr marL="0" indent="0" fontAlgn="base">
              <a:buNone/>
            </a:pPr>
            <a:r>
              <a:rPr lang="cs-CZ" dirty="0"/>
              <a:t> </a:t>
            </a:r>
            <a:r>
              <a:rPr lang="cs-CZ" dirty="0" smtClean="0"/>
              <a:t>      - celková </a:t>
            </a:r>
            <a:r>
              <a:rPr lang="cs-CZ" dirty="0"/>
              <a:t>doba vyšetření se pohybuje kolem 45 minut.</a:t>
            </a:r>
          </a:p>
          <a:p>
            <a:pPr marL="0" indent="0" fontAlgn="base">
              <a:buNone/>
            </a:pPr>
            <a:r>
              <a:rPr lang="cs-CZ" dirty="0" smtClean="0"/>
              <a:t>       - Autoři </a:t>
            </a:r>
            <a:r>
              <a:rPr lang="cs-CZ" dirty="0"/>
              <a:t>testu: </a:t>
            </a:r>
            <a:r>
              <a:rPr lang="cs-CZ" i="1" dirty="0"/>
              <a:t>Helena Vlčková, Simona Poláková</a:t>
            </a:r>
          </a:p>
          <a:p>
            <a:r>
              <a:rPr lang="cs-CZ" b="1" dirty="0" smtClean="0"/>
              <a:t>Diagnostika školní zralosti (PPP Brno)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9916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schopností a dovedností v oblasti čtení a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„</a:t>
            </a:r>
            <a:r>
              <a:rPr lang="cs-CZ" dirty="0" err="1"/>
              <a:t>dib</a:t>
            </a:r>
            <a:r>
              <a:rPr lang="cs-CZ" dirty="0"/>
              <a:t>“ – Diagnostika Brno – Diagnostické a intervenční metody – </a:t>
            </a:r>
            <a:r>
              <a:rPr lang="cs-CZ" dirty="0" err="1"/>
              <a:t>Bednářévá</a:t>
            </a:r>
            <a:r>
              <a:rPr lang="cs-CZ" dirty="0"/>
              <a:t> Jiřina a tým pracovníků PPP </a:t>
            </a:r>
            <a:r>
              <a:rPr lang="cs-CZ" dirty="0" smtClean="0"/>
              <a:t>Brno</a:t>
            </a:r>
          </a:p>
          <a:p>
            <a:r>
              <a:rPr lang="cs-CZ" dirty="0"/>
              <a:t>v</a:t>
            </a:r>
            <a:r>
              <a:rPr lang="cs-CZ" dirty="0" smtClean="0"/>
              <a:t>arianty pro 1. – 2. ročník, a 3.-4. ročník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dirty="0" smtClean="0">
                <a:solidFill>
                  <a:schemeClr val="accent2"/>
                </a:solidFill>
              </a:rPr>
              <a:t>Testy čtení </a:t>
            </a:r>
            <a:r>
              <a:rPr lang="cs-CZ" dirty="0" smtClean="0"/>
              <a:t>– čtení </a:t>
            </a:r>
            <a:r>
              <a:rPr lang="cs-CZ" dirty="0" err="1" smtClean="0"/>
              <a:t>slabi</a:t>
            </a:r>
            <a:r>
              <a:rPr lang="cs-CZ" dirty="0" smtClean="0"/>
              <a:t>, souvislého textu, bezobsažného textu, čtení s porozuměním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dirty="0" smtClean="0">
                <a:solidFill>
                  <a:schemeClr val="accent2"/>
                </a:solidFill>
              </a:rPr>
              <a:t>Testy psaní </a:t>
            </a:r>
            <a:r>
              <a:rPr lang="cs-CZ" dirty="0" smtClean="0"/>
              <a:t>– diktát, přepis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dirty="0" smtClean="0">
                <a:solidFill>
                  <a:schemeClr val="accent2"/>
                </a:solidFill>
              </a:rPr>
              <a:t>Fonologické uvědomování </a:t>
            </a:r>
            <a:r>
              <a:rPr lang="cs-CZ" dirty="0" smtClean="0"/>
              <a:t>– sluchová diferenciace, analýza a syntéza, fonologická manipulace</a:t>
            </a:r>
          </a:p>
          <a:p>
            <a:pPr marL="0" indent="0">
              <a:buNone/>
            </a:pPr>
            <a:r>
              <a:rPr lang="cs-CZ" dirty="0" smtClean="0"/>
              <a:t>d) </a:t>
            </a:r>
            <a:r>
              <a:rPr lang="cs-CZ" dirty="0" smtClean="0">
                <a:solidFill>
                  <a:schemeClr val="accent2"/>
                </a:solidFill>
              </a:rPr>
              <a:t>Zraková diferenciace </a:t>
            </a:r>
            <a:r>
              <a:rPr lang="cs-CZ" dirty="0" smtClean="0"/>
              <a:t>– rozlišení shodných a neshodných dvojic, vyhledání shodných tvarů s vizuální oporou, bez vizuální opory</a:t>
            </a:r>
          </a:p>
          <a:p>
            <a:pPr marL="0" indent="0">
              <a:buNone/>
            </a:pPr>
            <a:r>
              <a:rPr lang="cs-CZ" dirty="0" smtClean="0"/>
              <a:t>e) </a:t>
            </a:r>
            <a:r>
              <a:rPr lang="cs-CZ" dirty="0" smtClean="0">
                <a:solidFill>
                  <a:schemeClr val="accent2"/>
                </a:solidFill>
              </a:rPr>
              <a:t>Prostorová orientace</a:t>
            </a:r>
            <a:endParaRPr lang="cs-CZ" dirty="0">
              <a:solidFill>
                <a:schemeClr val="accent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151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matematických schopností a dovedností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dib</a:t>
            </a:r>
            <a:r>
              <a:rPr lang="cs-CZ" dirty="0" smtClean="0"/>
              <a:t>“ – Diagnostika Brno – Diagnostické a intervenční metody – </a:t>
            </a:r>
            <a:r>
              <a:rPr lang="cs-CZ" dirty="0" err="1" smtClean="0"/>
              <a:t>Bednářévá</a:t>
            </a:r>
            <a:r>
              <a:rPr lang="cs-CZ" dirty="0" smtClean="0"/>
              <a:t> Jiřina a tým pracovníků PPP Brno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chemeClr val="accent2"/>
                </a:solidFill>
              </a:rPr>
              <a:t>Numerace</a:t>
            </a:r>
            <a:r>
              <a:rPr lang="cs-CZ" dirty="0" smtClean="0"/>
              <a:t> (např. porovnání množství, doplňování chybějících čísel, určení následujících čísel apod.)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chemeClr val="accent2"/>
                </a:solidFill>
              </a:rPr>
              <a:t>Základní číselné operace </a:t>
            </a:r>
            <a:r>
              <a:rPr lang="cs-CZ" dirty="0" smtClean="0"/>
              <a:t>(dopočet </a:t>
            </a:r>
            <a:r>
              <a:rPr lang="cs-CZ" dirty="0" err="1" smtClean="0"/>
              <a:t>prvnků</a:t>
            </a:r>
            <a:r>
              <a:rPr lang="cs-CZ" dirty="0" smtClean="0"/>
              <a:t> s oporou o názor, dočítání do čísla 10, odčítání od čísla 10, </a:t>
            </a:r>
            <a:r>
              <a:rPr lang="cs-CZ" dirty="0"/>
              <a:t>z</a:t>
            </a:r>
            <a:r>
              <a:rPr lang="cs-CZ" dirty="0" smtClean="0"/>
              <a:t>ákladní číselné operace)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chemeClr val="accent2"/>
                </a:solidFill>
              </a:rPr>
              <a:t>Aplikace základních číselných operací </a:t>
            </a:r>
            <a:r>
              <a:rPr lang="cs-CZ" dirty="0" smtClean="0"/>
              <a:t>(doplnění znaků operací, přiřazení operace, tvoření slovních úloh, vytvoření slovní úlohy bez názoru)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065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struktury matematických schopností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Diagnostika struktury matematických schopností </a:t>
            </a:r>
            <a:r>
              <a:rPr lang="cs-CZ" b="1" dirty="0" smtClean="0"/>
              <a:t>(DISMAS)</a:t>
            </a:r>
          </a:p>
          <a:p>
            <a:pPr marL="0" indent="0" fontAlgn="base">
              <a:buNone/>
            </a:pPr>
            <a:r>
              <a:rPr lang="cs-CZ" dirty="0"/>
              <a:t> </a:t>
            </a:r>
            <a:r>
              <a:rPr lang="cs-CZ" dirty="0" smtClean="0"/>
              <a:t>       - nástroj </a:t>
            </a:r>
            <a:r>
              <a:rPr lang="cs-CZ" dirty="0"/>
              <a:t>českých </a:t>
            </a:r>
            <a:r>
              <a:rPr lang="cs-CZ" dirty="0" smtClean="0"/>
              <a:t>autorů: </a:t>
            </a:r>
            <a:r>
              <a:rPr lang="cs-CZ" i="1" dirty="0"/>
              <a:t>Pavel </a:t>
            </a:r>
            <a:r>
              <a:rPr lang="cs-CZ" i="1" dirty="0" err="1"/>
              <a:t>Traspe</a:t>
            </a:r>
            <a:r>
              <a:rPr lang="cs-CZ" i="1" dirty="0"/>
              <a:t>, Ivana Skalková</a:t>
            </a:r>
            <a:endParaRPr lang="cs-CZ" i="1" dirty="0" smtClean="0"/>
          </a:p>
          <a:p>
            <a:pPr marL="0" indent="0" fontAlgn="base">
              <a:buNone/>
            </a:pPr>
            <a:r>
              <a:rPr lang="cs-CZ" dirty="0"/>
              <a:t> </a:t>
            </a:r>
            <a:r>
              <a:rPr lang="cs-CZ" dirty="0" smtClean="0"/>
              <a:t>       - </a:t>
            </a:r>
            <a:r>
              <a:rPr lang="cs-CZ" dirty="0"/>
              <a:t>mapuje </a:t>
            </a:r>
            <a:r>
              <a:rPr lang="cs-CZ" b="1" dirty="0"/>
              <a:t>rozvoj základních matematických schopností</a:t>
            </a:r>
            <a:r>
              <a:rPr lang="cs-CZ" dirty="0"/>
              <a:t>, které se utvářejí v předškolním věku a během 1. stupně základní školy</a:t>
            </a:r>
            <a:r>
              <a:rPr lang="cs-CZ" dirty="0" smtClean="0"/>
              <a:t>.</a:t>
            </a:r>
          </a:p>
          <a:p>
            <a:pPr marL="0" indent="0" fontAlgn="base">
              <a:buNone/>
            </a:pPr>
            <a:r>
              <a:rPr lang="cs-CZ" dirty="0"/>
              <a:t> </a:t>
            </a:r>
            <a:r>
              <a:rPr lang="cs-CZ" dirty="0" smtClean="0"/>
              <a:t>        - </a:t>
            </a:r>
            <a:r>
              <a:rPr lang="cs-CZ" dirty="0"/>
              <a:t>l</a:t>
            </a:r>
            <a:r>
              <a:rPr lang="cs-CZ" dirty="0" smtClean="0"/>
              <a:t>ze jej </a:t>
            </a:r>
            <a:r>
              <a:rPr lang="cs-CZ" dirty="0"/>
              <a:t>využít i na 2. stupni ZŠ (6. – 9. ročník) u dětí s obtížemi v matematice. </a:t>
            </a:r>
            <a:endParaRPr lang="cs-CZ" dirty="0" smtClean="0"/>
          </a:p>
          <a:p>
            <a:pPr marL="0" indent="0" fontAlgn="base">
              <a:buNone/>
            </a:pPr>
            <a:r>
              <a:rPr lang="cs-CZ" dirty="0"/>
              <a:t> </a:t>
            </a:r>
            <a:r>
              <a:rPr lang="cs-CZ" dirty="0" smtClean="0"/>
              <a:t>        - skládá </a:t>
            </a:r>
            <a:r>
              <a:rPr lang="cs-CZ" dirty="0"/>
              <a:t>se </a:t>
            </a:r>
            <a:r>
              <a:rPr lang="cs-CZ" i="1" dirty="0"/>
              <a:t>z pěti </a:t>
            </a:r>
            <a:r>
              <a:rPr lang="cs-CZ" i="1" dirty="0" err="1"/>
              <a:t>subtestů</a:t>
            </a:r>
            <a:r>
              <a:rPr lang="cs-CZ" i="1" dirty="0"/>
              <a:t> </a:t>
            </a:r>
            <a:r>
              <a:rPr lang="cs-CZ" dirty="0"/>
              <a:t>(číselné řady, představy čísel, matematické pojmy, operační představy a </a:t>
            </a:r>
            <a:r>
              <a:rPr lang="cs-CZ" dirty="0" smtClean="0"/>
              <a:t>automatizace)</a:t>
            </a:r>
          </a:p>
          <a:p>
            <a:pPr marL="0" indent="0" fontAlgn="base">
              <a:buNone/>
            </a:pPr>
            <a:r>
              <a:rPr lang="cs-CZ" dirty="0"/>
              <a:t> </a:t>
            </a:r>
            <a:r>
              <a:rPr lang="cs-CZ" dirty="0" smtClean="0"/>
              <a:t>        - administrace </a:t>
            </a:r>
            <a:r>
              <a:rPr lang="cs-CZ" dirty="0"/>
              <a:t>trvá obvykle od 20 do 40 minut (v závislosti na věku dítěte).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18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Možnosti diagnostiky jazykových kompetencí u dětí se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www.sancedetem.cz/srv/www/content/pub/cs/odborna-knihovna/moznosti-diagnostiky-jazykovych-kompetenci-u-deti-s-tezkym-sluchovym-postizenim-31417.html</a:t>
            </a:r>
            <a:endParaRPr lang="cs-CZ" dirty="0" smtClean="0"/>
          </a:p>
          <a:p>
            <a:r>
              <a:rPr lang="cs-CZ" dirty="0"/>
              <a:t>http://www.commercecorner.com/stoelting/1990/1467/1496/psychological/Carolina-Picture-Vocabulary-Test-CPVT-----------</a:t>
            </a:r>
          </a:p>
        </p:txBody>
      </p:sp>
    </p:spTree>
    <p:extLst>
      <p:ext uri="{BB962C8B-B14F-4D97-AF65-F5344CB8AC3E}">
        <p14:creationId xmlns:p14="http://schemas.microsoft.com/office/powerpoint/2010/main" val="428151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Pavučinka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cvičení </a:t>
            </a:r>
            <a:r>
              <a:rPr lang="cs-CZ" dirty="0"/>
              <a:t>sluchového vnímání a rozlišování délky samohlásek, slabik </a:t>
            </a:r>
            <a:r>
              <a:rPr lang="cs-CZ" dirty="0" err="1"/>
              <a:t>dy</a:t>
            </a:r>
            <a:r>
              <a:rPr lang="cs-CZ" dirty="0"/>
              <a:t>-di, ty-ti, </a:t>
            </a:r>
            <a:r>
              <a:rPr lang="cs-CZ" dirty="0" err="1"/>
              <a:t>ny</a:t>
            </a:r>
            <a:r>
              <a:rPr lang="cs-CZ" dirty="0"/>
              <a:t>-ni a sykavek.</a:t>
            </a:r>
          </a:p>
          <a:p>
            <a:r>
              <a:rPr lang="cs-CZ" dirty="0"/>
              <a:t>s</a:t>
            </a:r>
            <a:r>
              <a:rPr lang="cs-CZ" dirty="0" smtClean="0"/>
              <a:t>oubor </a:t>
            </a:r>
            <a:r>
              <a:rPr lang="cs-CZ" dirty="0"/>
              <a:t>je určen těm, kdo mají obtíže ve sluchovém vnímání a v činnostech, které s touto dovedností souvisejí.</a:t>
            </a:r>
          </a:p>
          <a:p>
            <a:r>
              <a:rPr lang="cs-CZ" dirty="0" smtClean="0"/>
              <a:t>sluchová </a:t>
            </a:r>
            <a:r>
              <a:rPr lang="cs-CZ" dirty="0"/>
              <a:t>analýza, syntéza a diferenciace (rozlišování) jsou nezbytně nutným předpokladem úspěšného nácviku čtení a psaní.</a:t>
            </a:r>
          </a:p>
          <a:p>
            <a:r>
              <a:rPr lang="cs-CZ" dirty="0"/>
              <a:t>m</a:t>
            </a:r>
            <a:r>
              <a:rPr lang="cs-CZ" dirty="0" smtClean="0"/>
              <a:t>ateriál </a:t>
            </a:r>
            <a:r>
              <a:rPr lang="cs-CZ" dirty="0"/>
              <a:t>je též určen pro děti s nesprávnou výslovností, děti s dyslexií a dysortografií, pro děti s vadami sluchu atd.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4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Předpoklady úspěšné rehabilitační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71600" y="1844824"/>
            <a:ext cx="7772400" cy="4572000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včasná diagnostika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včasné přidělení sluchadel</a:t>
            </a:r>
            <a:endParaRPr lang="cs-CZ" altLang="cs-CZ" sz="2800" dirty="0" smtClean="0"/>
          </a:p>
          <a:p>
            <a:pPr>
              <a:buFontTx/>
              <a:buChar char="-"/>
            </a:pPr>
            <a:r>
              <a:rPr lang="cs-CZ" altLang="cs-CZ" sz="2800" i="1" dirty="0" smtClean="0"/>
              <a:t>včasné přidělení</a:t>
            </a:r>
            <a:r>
              <a:rPr lang="cs-CZ" altLang="cs-CZ" sz="2800" dirty="0" smtClean="0"/>
              <a:t> </a:t>
            </a:r>
            <a:r>
              <a:rPr lang="cs-CZ" altLang="cs-CZ" sz="2800" dirty="0" smtClean="0">
                <a:solidFill>
                  <a:schemeClr val="hlink"/>
                </a:solidFill>
              </a:rPr>
              <a:t>sluchadla</a:t>
            </a:r>
            <a:r>
              <a:rPr lang="cs-CZ" altLang="cs-CZ" sz="2800" dirty="0" smtClean="0"/>
              <a:t> – do ½ roku</a:t>
            </a:r>
          </a:p>
          <a:p>
            <a:pPr>
              <a:buFontTx/>
              <a:buChar char="-"/>
            </a:pPr>
            <a:r>
              <a:rPr lang="cs-CZ" altLang="cs-CZ" sz="2800" i="1" dirty="0" smtClean="0"/>
              <a:t>včasně zavedený</a:t>
            </a:r>
            <a:r>
              <a:rPr lang="cs-CZ" altLang="cs-CZ" sz="2800" dirty="0" smtClean="0"/>
              <a:t> </a:t>
            </a:r>
            <a:r>
              <a:rPr lang="cs-CZ" altLang="cs-CZ" sz="2800" dirty="0" smtClean="0">
                <a:solidFill>
                  <a:schemeClr val="hlink"/>
                </a:solidFill>
              </a:rPr>
              <a:t>KI</a:t>
            </a:r>
            <a:r>
              <a:rPr lang="cs-CZ" altLang="cs-CZ" sz="2800" dirty="0" smtClean="0"/>
              <a:t> mezi 1-2 rokem</a:t>
            </a:r>
          </a:p>
          <a:p>
            <a:pPr>
              <a:buFontTx/>
              <a:buChar char="-"/>
            </a:pPr>
            <a:endParaRPr lang="cs-CZ" altLang="cs-CZ" sz="2800" dirty="0" smtClean="0"/>
          </a:p>
          <a:p>
            <a:r>
              <a:rPr lang="cs-CZ" altLang="cs-CZ" dirty="0" smtClean="0"/>
              <a:t>včasná reedukace sluchu a řeči</a:t>
            </a:r>
          </a:p>
          <a:p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1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cs-CZ" dirty="0" err="1" smtClean="0"/>
              <a:t>ůvody</a:t>
            </a:r>
            <a:r>
              <a:rPr lang="cs-CZ" dirty="0" smtClean="0"/>
              <a:t> rané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2060848"/>
            <a:ext cx="7772400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dirty="0" err="1" smtClean="0"/>
              <a:t>fázovitost</a:t>
            </a:r>
            <a:r>
              <a:rPr lang="cs-CZ" altLang="cs-CZ" dirty="0" smtClean="0"/>
              <a:t> vývoje a velká plasticita mozku – intenzivní </a:t>
            </a:r>
            <a:r>
              <a:rPr lang="cs-CZ" altLang="cs-CZ" u="sng" dirty="0" smtClean="0"/>
              <a:t>stimulace do 2 let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 smtClean="0"/>
              <a:t>   (senzitivní vývojová perioda)</a:t>
            </a:r>
          </a:p>
          <a:p>
            <a:pPr>
              <a:lnSpc>
                <a:spcPct val="80000"/>
              </a:lnSpc>
            </a:pPr>
            <a:endParaRPr lang="cs-CZ" altLang="cs-CZ" dirty="0" smtClean="0"/>
          </a:p>
          <a:p>
            <a:pPr>
              <a:lnSpc>
                <a:spcPct val="80000"/>
              </a:lnSpc>
            </a:pPr>
            <a:r>
              <a:rPr lang="cs-CZ" altLang="cs-CZ" dirty="0" smtClean="0"/>
              <a:t>kritické období do konce 8. měsíce</a:t>
            </a:r>
          </a:p>
          <a:p>
            <a:pPr>
              <a:lnSpc>
                <a:spcPct val="80000"/>
              </a:lnSpc>
            </a:pPr>
            <a:endParaRPr lang="cs-CZ" altLang="cs-CZ" dirty="0" smtClean="0"/>
          </a:p>
          <a:p>
            <a:pPr>
              <a:lnSpc>
                <a:spcPct val="80000"/>
              </a:lnSpc>
            </a:pPr>
            <a:r>
              <a:rPr lang="cs-CZ" altLang="cs-CZ" b="1" dirty="0" smtClean="0"/>
              <a:t>důsledky opožděné péče</a:t>
            </a:r>
            <a:r>
              <a:rPr lang="cs-CZ" altLang="cs-CZ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 smtClean="0"/>
              <a:t>          – poruchy vnímání, poruchy sociálních vztahů, emocionální poruchy, opožděný vývoj řeči,…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408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Komplexní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700808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altLang="cs-CZ" dirty="0" err="1" smtClean="0"/>
              <a:t>Rodinn</a:t>
            </a:r>
            <a:r>
              <a:rPr lang="cs-CZ" altLang="cs-CZ" dirty="0" smtClean="0"/>
              <a:t>á péče</a:t>
            </a:r>
          </a:p>
          <a:p>
            <a:pPr marL="0" indent="0">
              <a:buNone/>
            </a:pPr>
            <a:endParaRPr lang="en-US" altLang="cs-CZ" dirty="0" smtClean="0"/>
          </a:p>
          <a:p>
            <a:r>
              <a:rPr lang="cs-CZ" altLang="cs-CZ" dirty="0" smtClean="0"/>
              <a:t>Zdravotnická péče</a:t>
            </a:r>
          </a:p>
          <a:p>
            <a:pPr marL="0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Speciálně-pedagogická péče (poradenství, vzdělávání)</a:t>
            </a:r>
          </a:p>
          <a:p>
            <a:pPr marL="0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Sociálně právní péče</a:t>
            </a:r>
          </a:p>
          <a:p>
            <a:pPr marL="0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Organizace osob se SP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37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Sledované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72400" cy="4572000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Oblast tělesného výkonu</a:t>
            </a:r>
          </a:p>
          <a:p>
            <a:pPr>
              <a:buFontTx/>
              <a:buChar char="-"/>
            </a:pPr>
            <a:r>
              <a:rPr lang="cs-CZ" dirty="0" smtClean="0"/>
              <a:t>Hrubá motorika</a:t>
            </a:r>
          </a:p>
          <a:p>
            <a:pPr>
              <a:buFontTx/>
              <a:buChar char="-"/>
            </a:pPr>
            <a:r>
              <a:rPr lang="cs-CZ" dirty="0" smtClean="0"/>
              <a:t>Jemná motorika</a:t>
            </a:r>
          </a:p>
          <a:p>
            <a:pPr>
              <a:buFontTx/>
              <a:buChar char="-"/>
            </a:pPr>
            <a:r>
              <a:rPr lang="cs-CZ" dirty="0" smtClean="0"/>
              <a:t>Lateralita</a:t>
            </a:r>
          </a:p>
          <a:p>
            <a:pPr>
              <a:buFontTx/>
              <a:buChar char="-"/>
            </a:pPr>
            <a:r>
              <a:rPr lang="cs-CZ" dirty="0" smtClean="0"/>
              <a:t>Motorika mluvidel</a:t>
            </a:r>
          </a:p>
          <a:p>
            <a:pPr>
              <a:buFontTx/>
              <a:buChar char="-"/>
            </a:pPr>
            <a:r>
              <a:rPr lang="cs-CZ" dirty="0" smtClean="0"/>
              <a:t>Psychomotorická koordinace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Smyslové vnímání</a:t>
            </a:r>
          </a:p>
          <a:p>
            <a:pPr>
              <a:buFontTx/>
              <a:buChar char="-"/>
            </a:pPr>
            <a:r>
              <a:rPr lang="cs-CZ" dirty="0" smtClean="0"/>
              <a:t>hmat, čich, chuť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luchová percepce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raková percepce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Kognitivní funkce </a:t>
            </a:r>
            <a:r>
              <a:rPr lang="cs-CZ" dirty="0" smtClean="0"/>
              <a:t>(vnímání, paměť, pozornost, představivost, myšlení)</a:t>
            </a:r>
          </a:p>
          <a:p>
            <a:r>
              <a:rPr lang="cs-CZ" b="1" dirty="0" smtClean="0"/>
              <a:t>Komunikace</a:t>
            </a:r>
          </a:p>
          <a:p>
            <a:r>
              <a:rPr lang="cs-CZ" b="1" dirty="0" smtClean="0"/>
              <a:t>Sociální kompetence</a:t>
            </a:r>
          </a:p>
          <a:p>
            <a:r>
              <a:rPr lang="cs-CZ" b="1" dirty="0" smtClean="0"/>
              <a:t>Sebeobsluha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80368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Sluchová percepce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71600" y="1844824"/>
            <a:ext cx="7772400" cy="4572000"/>
          </a:xfrm>
        </p:spPr>
        <p:txBody>
          <a:bodyPr>
            <a:normAutofit/>
          </a:bodyPr>
          <a:lstStyle/>
          <a:p>
            <a:r>
              <a:rPr lang="cs-CZ" dirty="0" smtClean="0"/>
              <a:t>Anatomie a fyziologie sluchového vnímání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Klasifikace sluchových vad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Diagnostika sluchových vad a poruch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Korekce sluchových vad (sluchadla, KI, 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775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v SPC pro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1. setkání, konzultace, anamnestický list, rozhovor s rodičem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a) Informovaný souhlas s poskytnutím poradenské služby</a:t>
            </a:r>
          </a:p>
          <a:p>
            <a:pPr marL="0" indent="0">
              <a:buNone/>
            </a:pPr>
            <a:r>
              <a:rPr lang="cs-CZ" dirty="0" smtClean="0"/>
              <a:t>        b) Informovaný souhlas </a:t>
            </a:r>
            <a:r>
              <a:rPr lang="cs-CZ" dirty="0"/>
              <a:t>se závěry vyplývajícími z poskytnutí poradenské služby a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s</a:t>
            </a:r>
            <a:r>
              <a:rPr lang="cs-CZ" dirty="0"/>
              <a:t> návrhem doporučení pro </a:t>
            </a:r>
            <a:r>
              <a:rPr lang="cs-CZ" dirty="0" smtClean="0"/>
              <a:t>vzdělávání</a:t>
            </a: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2. </a:t>
            </a:r>
            <a:r>
              <a:rPr lang="cs-CZ" dirty="0">
                <a:solidFill>
                  <a:schemeClr val="accent2"/>
                </a:solidFill>
              </a:rPr>
              <a:t>v</a:t>
            </a:r>
            <a:r>
              <a:rPr lang="cs-CZ" dirty="0" smtClean="0">
                <a:solidFill>
                  <a:schemeClr val="accent2"/>
                </a:solidFill>
              </a:rPr>
              <a:t>yšetření v SPC </a:t>
            </a:r>
            <a:r>
              <a:rPr lang="cs-CZ" dirty="0" smtClean="0"/>
              <a:t>– jednorázové, popř. v několika fázích (individuální – dle SVP dítěte, věku, </a:t>
            </a:r>
            <a:r>
              <a:rPr lang="cs-CZ" dirty="0" err="1" smtClean="0"/>
              <a:t>indiv</a:t>
            </a:r>
            <a:r>
              <a:rPr lang="cs-CZ" dirty="0" smtClean="0"/>
              <a:t>. </a:t>
            </a:r>
            <a:r>
              <a:rPr lang="cs-CZ" dirty="0"/>
              <a:t>m</a:t>
            </a:r>
            <a:r>
              <a:rPr lang="cs-CZ" dirty="0" smtClean="0"/>
              <a:t>ožnostem apod.), popř. možnost v rodinném prostředí, výjimečně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3. návštěva MŠ či ZŠ</a:t>
            </a:r>
            <a:r>
              <a:rPr lang="cs-CZ" dirty="0" smtClean="0"/>
              <a:t>, pokud dítě / žák navštěvuje, pozorování, konzultace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4. spolupráce </a:t>
            </a:r>
            <a:r>
              <a:rPr lang="cs-CZ" dirty="0" smtClean="0"/>
              <a:t>s odborníky, s RP, jinými SPC, popř. PPP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5</a:t>
            </a:r>
            <a:r>
              <a:rPr lang="cs-CZ" dirty="0" smtClean="0">
                <a:solidFill>
                  <a:schemeClr val="accent2"/>
                </a:solidFill>
              </a:rPr>
              <a:t>. vypracování zprávy a doporučení </a:t>
            </a:r>
            <a:r>
              <a:rPr lang="cs-CZ" dirty="0" smtClean="0"/>
              <a:t>ke vzdělávání (výběr vhodného zařízení + nastavení podpůrných opatření)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48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Screening</a:t>
            </a:r>
            <a:r>
              <a:rPr lang="cs-CZ" dirty="0" smtClean="0"/>
              <a:t> sluchu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sz="3200" dirty="0"/>
              <a:t>včasné odhalení sluchové vady</a:t>
            </a:r>
          </a:p>
          <a:p>
            <a:pPr>
              <a:buNone/>
            </a:pPr>
            <a:endParaRPr lang="cs-CZ" altLang="cs-CZ" sz="3200" dirty="0"/>
          </a:p>
          <a:p>
            <a:r>
              <a:rPr lang="cs-CZ" altLang="cs-CZ" sz="3200" dirty="0"/>
              <a:t>zahájení rané intervence „včas“</a:t>
            </a:r>
          </a:p>
          <a:p>
            <a:pPr>
              <a:buNone/>
            </a:pPr>
            <a:endParaRPr lang="cs-CZ" altLang="cs-CZ" sz="3200" dirty="0"/>
          </a:p>
          <a:p>
            <a:r>
              <a:rPr lang="cs-CZ" altLang="cs-CZ" sz="3200" dirty="0"/>
              <a:t>předcházení potížím:</a:t>
            </a:r>
          </a:p>
          <a:p>
            <a:pPr>
              <a:buNone/>
            </a:pPr>
            <a:r>
              <a:rPr lang="cs-CZ" altLang="cs-CZ" dirty="0"/>
              <a:t>     </a:t>
            </a:r>
            <a:r>
              <a:rPr lang="cs-CZ" altLang="cs-CZ" sz="2800" dirty="0"/>
              <a:t>„podezření rodičů – odkládání vyšetření – pozdní diagnóza</a:t>
            </a:r>
            <a:r>
              <a:rPr lang="cs-CZ" altLang="cs-CZ" sz="2800" dirty="0" smtClean="0"/>
              <a:t>“</a:t>
            </a:r>
          </a:p>
          <a:p>
            <a:pPr>
              <a:buNone/>
            </a:pPr>
            <a:endParaRPr lang="cs-CZ" altLang="cs-CZ" sz="2800" dirty="0"/>
          </a:p>
          <a:p>
            <a:r>
              <a:rPr lang="cs-CZ" dirty="0" smtClean="0"/>
              <a:t>OAE, TEOAE (</a:t>
            </a:r>
            <a:r>
              <a:rPr lang="cs-CZ" dirty="0" err="1" smtClean="0"/>
              <a:t>tranzientne</a:t>
            </a:r>
            <a:r>
              <a:rPr lang="cs-CZ" dirty="0" smtClean="0"/>
              <a:t> evokované </a:t>
            </a:r>
            <a:r>
              <a:rPr lang="cs-CZ" dirty="0" err="1" smtClean="0"/>
              <a:t>otoakustické</a:t>
            </a:r>
            <a:r>
              <a:rPr lang="cs-CZ" dirty="0" smtClean="0"/>
              <a:t> emise), popř. AABR (automatická </a:t>
            </a:r>
            <a:r>
              <a:rPr lang="cs-CZ" dirty="0" err="1" smtClean="0"/>
              <a:t>auditorní</a:t>
            </a:r>
            <a:r>
              <a:rPr lang="cs-CZ" dirty="0" smtClean="0"/>
              <a:t> odpověď mozkového kmene) – viz Metodický pokyn ke </a:t>
            </a:r>
            <a:r>
              <a:rPr lang="cs-CZ" dirty="0" err="1" smtClean="0"/>
              <a:t>screeningu</a:t>
            </a:r>
            <a:r>
              <a:rPr lang="cs-CZ" dirty="0" smtClean="0"/>
              <a:t> sluchu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00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240</TotalTime>
  <Words>1208</Words>
  <Application>Microsoft Office PowerPoint</Application>
  <PresentationFormat>Předvádění na obrazovce (4:3)</PresentationFormat>
  <Paragraphs>216</Paragraphs>
  <Slides>26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Medián</vt:lpstr>
      <vt:lpstr>Diagnostické nástroje</vt:lpstr>
      <vt:lpstr>Vývoj dětí se sluchovým postižením  a jejich diagnostika</vt:lpstr>
      <vt:lpstr>Předpoklady úspěšné rehabilitační péče</vt:lpstr>
      <vt:lpstr>Důvody rané péče</vt:lpstr>
      <vt:lpstr>Komplexní péče</vt:lpstr>
      <vt:lpstr>Sledované oblasti</vt:lpstr>
      <vt:lpstr>Sluchová percepce</vt:lpstr>
      <vt:lpstr>Diagnostika v SPC pro SP</vt:lpstr>
      <vt:lpstr>Screening sluchu</vt:lpstr>
      <vt:lpstr>Preventivní prohlídky (vyhl. č. 70/2012 Sb.)</vt:lpstr>
      <vt:lpstr>Prezentace aplikace PowerPoint</vt:lpstr>
      <vt:lpstr>Behaviorální ukazatelé</vt:lpstr>
      <vt:lpstr>IT-MAIS škála</vt:lpstr>
      <vt:lpstr>LittlEars</vt:lpstr>
      <vt:lpstr>Test Lingových zvuků</vt:lpstr>
      <vt:lpstr>Orientační sluchová zkouška (v SPC)</vt:lpstr>
      <vt:lpstr>Percepční test</vt:lpstr>
      <vt:lpstr>Testy sluchové percepce</vt:lpstr>
      <vt:lpstr>Nottinghamská stupnice CAP (Category od Auditory Performance)</vt:lpstr>
      <vt:lpstr>Diagnostika dítěte předškolního věku</vt:lpstr>
      <vt:lpstr>Diagnostika školní zralosti</vt:lpstr>
      <vt:lpstr>Diagnostika schopností a dovedností v oblasti čtení a psaní</vt:lpstr>
      <vt:lpstr>Diagnostika matematických schopností a dovedností </vt:lpstr>
      <vt:lpstr>Diagnostika struktury matematických schopností</vt:lpstr>
      <vt:lpstr>Možnosti diagnostiky jazykových kompetencí u dětí se SP</vt:lpstr>
      <vt:lpstr>Pavučinka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Diagnostické nástroje</dc:title>
  <dc:creator>Doležalová</dc:creator>
  <cp:lastModifiedBy>Doležalová</cp:lastModifiedBy>
  <cp:revision>19</cp:revision>
  <dcterms:created xsi:type="dcterms:W3CDTF">2016-10-25T07:23:05Z</dcterms:created>
  <dcterms:modified xsi:type="dcterms:W3CDTF">2018-10-27T05:46:45Z</dcterms:modified>
</cp:coreProperties>
</file>