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8" r:id="rId3"/>
    <p:sldId id="342" r:id="rId4"/>
    <p:sldId id="343" r:id="rId5"/>
    <p:sldId id="344" r:id="rId6"/>
    <p:sldId id="345" r:id="rId7"/>
    <p:sldId id="346" r:id="rId8"/>
    <p:sldId id="359" r:id="rId9"/>
    <p:sldId id="315" r:id="rId10"/>
    <p:sldId id="299" r:id="rId11"/>
    <p:sldId id="347" r:id="rId12"/>
    <p:sldId id="300" r:id="rId13"/>
    <p:sldId id="351" r:id="rId14"/>
    <p:sldId id="352" r:id="rId15"/>
    <p:sldId id="301" r:id="rId16"/>
    <p:sldId id="353" r:id="rId1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2B7FF-2C66-4895-908B-A693DF8532DE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BEBFF-CD1A-404C-9552-62C6FFF494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659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5BF1-2AA4-4F08-AB4A-12DB8259F4F7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9A70F-2C3C-4D48-BDE8-8382C5D7E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86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/>
              <a:t>Ke změně dochází u rozložení sňatků, kde jeden ze snoubenců má vyšší vzdělání. Zatím co na přelomu 70. a 80. let minulého století bylo častější, že ženich měl vyšší vzdělání než nevěsta, od konce 90. let je již častější, že vyšší vzdělání má naopak žena. </a:t>
            </a:r>
            <a:r>
              <a:rPr lang="cs-CZ" altLang="cs-CZ" sz="1200" dirty="0" smtClean="0"/>
              <a:t>Z hlediska věku jsou stabilně nejčastější sňatky, kde muž je starší, kterých je více jak polovina. Postupně však narůstá zastoupení, v minulosti spíše neobvyklých svazků s mladším mužem. Zároveň také roste podíl sňatků snoubenců, kteří mezi sebou mají výrazný věkový rozdíl (10 a více let). Otázkou je,  do jaké míry tyto změny budou mít vliv na rozvodovost, protože právě takové svazky vykazují nižší míru stability a větší část se jich rozvede v porovnání s těmi, kde jsou snoubenci stejně staří.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dirty="0" smtClean="0"/>
          </a:p>
          <a:p>
            <a:endParaRPr lang="cs-CZ" dirty="0" smtClean="0"/>
          </a:p>
          <a:p>
            <a:endParaRPr lang="cs-CZ" altLang="cs-CZ" dirty="0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48601F-0A3C-4F66-B228-4A015632A611}" type="slidenum">
              <a:rPr lang="cs-CZ" altLang="cs-CZ" smtClean="0"/>
              <a:pPr eaLnBrk="1" hangingPunct="1"/>
              <a:t>16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533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9. 11. 2018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077072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Sociologie rodiny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296144"/>
          </a:xfrm>
        </p:spPr>
        <p:txBody>
          <a:bodyPr>
            <a:normAutofit/>
          </a:bodyPr>
          <a:lstStyle/>
          <a:p>
            <a:r>
              <a:rPr lang="cs-CZ" dirty="0" smtClean="0"/>
              <a:t>Lenka Slepičková</a:t>
            </a:r>
          </a:p>
          <a:p>
            <a:r>
              <a:rPr lang="cs-CZ" dirty="0" smtClean="0"/>
              <a:t>Sociologie pro </a:t>
            </a:r>
            <a:r>
              <a:rPr lang="cs-CZ" smtClean="0"/>
              <a:t>speciální pedagogy</a:t>
            </a:r>
            <a:endParaRPr lang="cs-CZ" dirty="0"/>
          </a:p>
        </p:txBody>
      </p:sp>
      <p:pic>
        <p:nvPicPr>
          <p:cNvPr id="1026" name="Picture 2" descr="http://img.poptower.com/pic-69504/the-simpsons.jpg?d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820677" cy="359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Tradiční 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4330824" cy="302433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domácnost </a:t>
            </a:r>
            <a:r>
              <a:rPr lang="cs-CZ" dirty="0" smtClean="0"/>
              <a:t>jako základní jednotka</a:t>
            </a:r>
            <a:endParaRPr lang="cs-CZ" dirty="0"/>
          </a:p>
          <a:p>
            <a:r>
              <a:rPr lang="cs-CZ" dirty="0" smtClean="0"/>
              <a:t>soběstačnost</a:t>
            </a:r>
            <a:endParaRPr lang="cs-CZ" dirty="0"/>
          </a:p>
          <a:p>
            <a:r>
              <a:rPr lang="cs-CZ" dirty="0"/>
              <a:t>náboženský, církevní </a:t>
            </a:r>
            <a:r>
              <a:rPr lang="cs-CZ" dirty="0" smtClean="0"/>
              <a:t>charakter</a:t>
            </a:r>
            <a:endParaRPr lang="cs-CZ" dirty="0"/>
          </a:p>
          <a:p>
            <a:r>
              <a:rPr lang="cs-CZ" dirty="0"/>
              <a:t>patriarchální hlava domácnosti</a:t>
            </a:r>
          </a:p>
        </p:txBody>
      </p:sp>
      <p:sp>
        <p:nvSpPr>
          <p:cNvPr id="4" name="AutoShape 6" descr="Výsledek obrázku pro josef lad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Výsledek obrázku pro josef lada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59694"/>
            <a:ext cx="2923406" cy="197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4" t="21818" r="21186" b="40712"/>
          <a:stretch/>
        </p:blipFill>
        <p:spPr bwMode="auto">
          <a:xfrm>
            <a:off x="4355976" y="3553485"/>
            <a:ext cx="4571448" cy="306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 descr="http://www.stjoseph.cz/web/wp-content/uploads/2012/10/rodin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30541"/>
            <a:ext cx="2857500" cy="208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2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32048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Nechtěla jsem, </a:t>
            </a:r>
          </a:p>
          <a:p>
            <a:pPr marL="0" indent="0">
              <a:buNone/>
            </a:pPr>
            <a:r>
              <a:rPr lang="cs-CZ" dirty="0" err="1"/>
              <a:t>mosela</a:t>
            </a:r>
            <a:r>
              <a:rPr lang="cs-CZ" dirty="0"/>
              <a:t> jsem,</a:t>
            </a:r>
          </a:p>
          <a:p>
            <a:pPr marL="0" indent="0">
              <a:buNone/>
            </a:pPr>
            <a:r>
              <a:rPr lang="cs-CZ" dirty="0"/>
              <a:t>K </a:t>
            </a:r>
            <a:r>
              <a:rPr lang="cs-CZ" dirty="0" err="1"/>
              <a:t>oltářu</a:t>
            </a:r>
            <a:r>
              <a:rPr lang="cs-CZ" dirty="0"/>
              <a:t> </a:t>
            </a:r>
            <a:r>
              <a:rPr lang="cs-CZ" dirty="0" err="1"/>
              <a:t>kleknúť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dva prsty </a:t>
            </a:r>
            <a:r>
              <a:rPr lang="cs-CZ" dirty="0" err="1"/>
              <a:t>zvednúť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plakala jsem.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(Rusava)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172272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err="1" smtClean="0"/>
              <a:t>Žádnej</a:t>
            </a:r>
            <a:r>
              <a:rPr lang="cs-CZ" dirty="0" smtClean="0"/>
              <a:t> neví, </a:t>
            </a:r>
          </a:p>
          <a:p>
            <a:pPr marL="0" indent="0">
              <a:buNone/>
            </a:pPr>
            <a:r>
              <a:rPr lang="cs-CZ" dirty="0" smtClean="0"/>
              <a:t>jak je mně,</a:t>
            </a:r>
          </a:p>
          <a:p>
            <a:pPr marL="0" indent="0">
              <a:buNone/>
            </a:pPr>
            <a:r>
              <a:rPr lang="cs-CZ" dirty="0" smtClean="0"/>
              <a:t> když mě starej obejme: </a:t>
            </a:r>
          </a:p>
          <a:p>
            <a:pPr marL="0" indent="0">
              <a:buNone/>
            </a:pPr>
            <a:r>
              <a:rPr lang="cs-CZ" dirty="0" smtClean="0"/>
              <a:t>Jak bych šťovík, </a:t>
            </a:r>
          </a:p>
          <a:p>
            <a:pPr marL="0" indent="0">
              <a:buNone/>
            </a:pPr>
            <a:r>
              <a:rPr lang="cs-CZ" dirty="0" smtClean="0"/>
              <a:t>trnky jedla, </a:t>
            </a:r>
          </a:p>
          <a:p>
            <a:pPr marL="0" indent="0">
              <a:buNone/>
            </a:pPr>
            <a:r>
              <a:rPr lang="cs-CZ" dirty="0" smtClean="0"/>
              <a:t>do ostrého trní lehla,  </a:t>
            </a:r>
          </a:p>
          <a:p>
            <a:pPr marL="0" indent="0">
              <a:buNone/>
            </a:pPr>
            <a:r>
              <a:rPr lang="cs-CZ" dirty="0" smtClean="0"/>
              <a:t>Tak je mně, ach,</a:t>
            </a:r>
          </a:p>
          <a:p>
            <a:pPr marL="0" indent="0">
              <a:buNone/>
            </a:pPr>
            <a:r>
              <a:rPr lang="cs-CZ" dirty="0" smtClean="0"/>
              <a:t>tak je mně.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(Z Hradecka)</a:t>
            </a:r>
            <a:endParaRPr lang="cs-CZ" dirty="0"/>
          </a:p>
        </p:txBody>
      </p:sp>
      <p:pic>
        <p:nvPicPr>
          <p:cNvPr id="6" name="Picture 4" descr="Výsledek obrázku pro historické svatební fotograf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008424" cy="22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bálka titulu Narození a smrt v české lidové kultuř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3"/>
          <a:stretch/>
        </p:blipFill>
        <p:spPr bwMode="auto">
          <a:xfrm>
            <a:off x="7212569" y="4364380"/>
            <a:ext cx="1775111" cy="24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</a:t>
            </a:r>
            <a:r>
              <a:rPr lang="cs-CZ" dirty="0" smtClean="0"/>
              <a:t>menšení domácností</a:t>
            </a:r>
          </a:p>
          <a:p>
            <a:r>
              <a:rPr lang="cs-CZ" dirty="0" smtClean="0"/>
              <a:t>zúžení funkcí</a:t>
            </a:r>
          </a:p>
          <a:p>
            <a:r>
              <a:rPr lang="cs-CZ" dirty="0"/>
              <a:t>o</a:t>
            </a:r>
            <a:r>
              <a:rPr lang="cs-CZ" dirty="0" smtClean="0"/>
              <a:t>ddělení prostoru práce a domova, prostoru veřejného a soukromého</a:t>
            </a:r>
          </a:p>
          <a:p>
            <a:r>
              <a:rPr lang="cs-CZ" dirty="0"/>
              <a:t>d</a:t>
            </a:r>
            <a:r>
              <a:rPr lang="cs-CZ" dirty="0" smtClean="0"/>
              <a:t>oplňující se role muže a ženy</a:t>
            </a:r>
          </a:p>
          <a:p>
            <a:r>
              <a:rPr lang="cs-CZ" dirty="0" smtClean="0"/>
              <a:t>romantická láska jako základ vztahu</a:t>
            </a:r>
            <a:endParaRPr lang="cs-CZ" dirty="0"/>
          </a:p>
        </p:txBody>
      </p:sp>
      <p:sp>
        <p:nvSpPr>
          <p:cNvPr id="4" name="AutoShape 2" descr="Výsledek obrázku pro american suburban famil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7736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Výsledek obrázku pro american suburban family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2525" r="39262" b="29770"/>
          <a:stretch/>
        </p:blipFill>
        <p:spPr bwMode="auto">
          <a:xfrm>
            <a:off x="7099354" y="4005064"/>
            <a:ext cx="2022760" cy="219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8" t="37180" r="41374" b="36246"/>
          <a:stretch/>
        </p:blipFill>
        <p:spPr bwMode="auto">
          <a:xfrm>
            <a:off x="4734542" y="3464484"/>
            <a:ext cx="2113614" cy="303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2514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4400" smtClean="0"/>
              <a:t>Moderní společnost – vybíráme si kohokoli?</a:t>
            </a:r>
          </a:p>
          <a:p>
            <a:pPr marL="0" indent="0">
              <a:buFontTx/>
              <a:buNone/>
            </a:pPr>
            <a:endParaRPr lang="cs-CZ" altLang="cs-CZ" smtClean="0"/>
          </a:p>
        </p:txBody>
      </p:sp>
      <p:sp>
        <p:nvSpPr>
          <p:cNvPr id="5123" name="AutoShape 2" descr="Výsledek obrázku pro marital homoga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4"/>
          <a:stretch>
            <a:fillRect/>
          </a:stretch>
        </p:blipFill>
        <p:spPr bwMode="auto">
          <a:xfrm>
            <a:off x="134938" y="3394075"/>
            <a:ext cx="4818062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media.super.cz/images/gallery/0000000007991240/dUwn2Mdp9t5tOjZh-tG8uw/50cde1b14868e6f15b040b00-38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05075"/>
            <a:ext cx="2819400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3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Sňatky podle vzdělání 2013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066800" y="2209800"/>
          <a:ext cx="68579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714"/>
                <a:gridCol w="979714"/>
                <a:gridCol w="979714"/>
                <a:gridCol w="979714"/>
                <a:gridCol w="979714"/>
                <a:gridCol w="979714"/>
                <a:gridCol w="979714"/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Vyuč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1543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1120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Vyuč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5586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396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2639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1968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528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8242</a:t>
                      </a:r>
                      <a:endParaRPr lang="cs-CZ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759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5190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1941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5519</a:t>
                      </a:r>
                      <a:endParaRPr lang="cs-CZ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1354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3807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22609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221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194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22087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Postmoderní (pozdně moderní rodina)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16000" dirty="0" smtClean="0"/>
              <a:t>?</a:t>
            </a:r>
            <a:endParaRPr lang="cs-CZ" sz="16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4474840" cy="4525963"/>
          </a:xfrm>
        </p:spPr>
        <p:txBody>
          <a:bodyPr>
            <a:noAutofit/>
          </a:bodyPr>
          <a:lstStyle/>
          <a:p>
            <a:r>
              <a:rPr lang="cs-CZ" dirty="0" smtClean="0"/>
              <a:t>pokles sňatečnosti a porodnosti</a:t>
            </a:r>
          </a:p>
          <a:p>
            <a:r>
              <a:rPr lang="cs-CZ" dirty="0"/>
              <a:t>n</a:t>
            </a:r>
            <a:r>
              <a:rPr lang="cs-CZ" dirty="0" smtClean="0"/>
              <a:t>árůst věku při sňatku a porodu</a:t>
            </a:r>
          </a:p>
          <a:p>
            <a:r>
              <a:rPr lang="cs-CZ" dirty="0"/>
              <a:t>n</a:t>
            </a:r>
            <a:r>
              <a:rPr lang="cs-CZ" dirty="0" smtClean="0"/>
              <a:t>árůst mimomanželské plodnosti</a:t>
            </a:r>
          </a:p>
          <a:p>
            <a:r>
              <a:rPr lang="cs-CZ" dirty="0" smtClean="0"/>
              <a:t>růst rozvodovosti</a:t>
            </a:r>
          </a:p>
          <a:p>
            <a:r>
              <a:rPr lang="cs-CZ" dirty="0" smtClean="0"/>
              <a:t>stárnutí společnosti</a:t>
            </a:r>
          </a:p>
          <a:p>
            <a:r>
              <a:rPr lang="cs-CZ" dirty="0" smtClean="0"/>
              <a:t>nové rodinné formy</a:t>
            </a:r>
          </a:p>
          <a:p>
            <a:r>
              <a:rPr lang="cs-CZ" dirty="0"/>
              <a:t>n</a:t>
            </a:r>
            <a:r>
              <a:rPr lang="cs-CZ" dirty="0" smtClean="0"/>
              <a:t>ové životní fáze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4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24974" r="8102" b="11177"/>
          <a:stretch>
            <a:fillRect/>
          </a:stretch>
        </p:blipFill>
        <p:spPr>
          <a:xfrm>
            <a:off x="76200" y="762000"/>
            <a:ext cx="8758238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9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9838" t="16383" r="48425" b="6580"/>
          <a:stretch/>
        </p:blipFill>
        <p:spPr>
          <a:xfrm>
            <a:off x="1331640" y="332656"/>
            <a:ext cx="5760640" cy="59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9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38679" r="34175" b="12043"/>
          <a:stretch/>
        </p:blipFill>
        <p:spPr bwMode="auto">
          <a:xfrm>
            <a:off x="107505" y="1132301"/>
            <a:ext cx="8928992" cy="51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6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Sňatky ve </a:t>
            </a:r>
            <a:r>
              <a:rPr lang="pl-PL" sz="3200" dirty="0" smtClean="0"/>
              <a:t>farnosti </a:t>
            </a:r>
            <a:r>
              <a:rPr lang="pl-PL" sz="3200" dirty="0"/>
              <a:t>Panny Marie pod řetězem v Praze na Malé </a:t>
            </a:r>
            <a:r>
              <a:rPr lang="pl-PL" sz="3200" dirty="0" smtClean="0"/>
              <a:t>Straně (Kačerová, 2009)</a:t>
            </a:r>
            <a:r>
              <a:rPr lang="pl-PL" sz="3200" dirty="0"/>
              <a:t> </a:t>
            </a:r>
            <a:endParaRPr lang="cs-CZ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t="12776" r="17172" b="29416"/>
          <a:stretch/>
        </p:blipFill>
        <p:spPr bwMode="auto">
          <a:xfrm>
            <a:off x="446199" y="1788448"/>
            <a:ext cx="8458085" cy="416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Sňatky na 1000 obyvatel v Řecku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35050" r="8179" b="35258"/>
          <a:stretch/>
        </p:blipFill>
        <p:spPr bwMode="auto">
          <a:xfrm>
            <a:off x="122997" y="3186545"/>
            <a:ext cx="9021003" cy="225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9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sňatečnosti v ČR?</a:t>
            </a:r>
            <a:endParaRPr lang="cs-CZ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t="35914" r="9324" b="19730"/>
          <a:stretch/>
        </p:blipFill>
        <p:spPr bwMode="auto">
          <a:xfrm>
            <a:off x="0" y="1628800"/>
            <a:ext cx="91440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2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24107" r="15735" b="15141"/>
          <a:stretch>
            <a:fillRect/>
          </a:stretch>
        </p:blipFill>
        <p:spPr>
          <a:xfrm>
            <a:off x="755650" y="404813"/>
            <a:ext cx="7777163" cy="6048375"/>
          </a:xfrm>
        </p:spPr>
      </p:pic>
    </p:spTree>
    <p:extLst>
      <p:ext uri="{BB962C8B-B14F-4D97-AF65-F5344CB8AC3E}">
        <p14:creationId xmlns:p14="http://schemas.microsoft.com/office/powerpoint/2010/main" val="40319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36630" r="14158" b="31685"/>
          <a:stretch/>
        </p:blipFill>
        <p:spPr bwMode="auto">
          <a:xfrm>
            <a:off x="935088" y="244033"/>
            <a:ext cx="8208912" cy="18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32517" r="40630" b="45705"/>
          <a:stretch/>
        </p:blipFill>
        <p:spPr bwMode="auto">
          <a:xfrm>
            <a:off x="3150843" y="4496231"/>
            <a:ext cx="5791201" cy="151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4" t="50000" r="47763" b="26923"/>
          <a:stretch/>
        </p:blipFill>
        <p:spPr bwMode="auto">
          <a:xfrm>
            <a:off x="5039544" y="1900418"/>
            <a:ext cx="3902500" cy="220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l="19479" t="45798" r="21056" b="17785"/>
          <a:stretch/>
        </p:blipFill>
        <p:spPr>
          <a:xfrm>
            <a:off x="173538" y="2493346"/>
            <a:ext cx="4470471" cy="153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Sociologie jako věda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559768"/>
              </p:ext>
            </p:extLst>
          </p:nvPr>
        </p:nvGraphicFramePr>
        <p:xfrm>
          <a:off x="457200" y="1600200"/>
          <a:ext cx="8147247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8656"/>
                <a:gridCol w="3024336"/>
                <a:gridCol w="2304255"/>
              </a:tblGrid>
              <a:tr h="449338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Typ</a:t>
                      </a:r>
                      <a:r>
                        <a:rPr lang="cs-CZ" sz="2800" baseline="0" dirty="0" smtClean="0"/>
                        <a:t> společnosti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Období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Rodina</a:t>
                      </a:r>
                      <a:endParaRPr lang="cs-CZ" sz="2800" dirty="0"/>
                    </a:p>
                  </a:txBody>
                  <a:tcPr/>
                </a:tc>
              </a:tr>
              <a:tr h="449338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Tradiční</a:t>
                      </a:r>
                      <a:r>
                        <a:rPr lang="cs-CZ" sz="2800" b="1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Tradiční</a:t>
                      </a:r>
                    </a:p>
                  </a:txBody>
                  <a:tcPr/>
                </a:tc>
              </a:tr>
              <a:tr h="819382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Moderní 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baseline="0" dirty="0" smtClean="0"/>
                        <a:t>od první třetiny  19. stol.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Moderní</a:t>
                      </a:r>
                      <a:endParaRPr lang="cs-CZ" sz="2800" b="1" dirty="0"/>
                    </a:p>
                  </a:txBody>
                  <a:tcPr/>
                </a:tc>
              </a:tr>
              <a:tr h="819382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Pozdně moderní (postmoderní)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od</a:t>
                      </a:r>
                      <a:r>
                        <a:rPr lang="cs-CZ" sz="2800" b="1" baseline="0" dirty="0" smtClean="0"/>
                        <a:t> </a:t>
                      </a:r>
                      <a:r>
                        <a:rPr lang="cs-CZ" sz="2800" b="1" dirty="0" smtClean="0"/>
                        <a:t>70.</a:t>
                      </a:r>
                      <a:r>
                        <a:rPr lang="cs-CZ" sz="2800" b="1" baseline="0" dirty="0" smtClean="0"/>
                        <a:t> let 20. stol.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Postmoderní</a:t>
                      </a:r>
                      <a:endParaRPr lang="cs-CZ" sz="28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Přímá spojnice se šipkou 7"/>
          <p:cNvCxnSpPr/>
          <p:nvPr/>
        </p:nvCxnSpPr>
        <p:spPr>
          <a:xfrm flipV="1">
            <a:off x="2735796" y="3068960"/>
            <a:ext cx="684076" cy="1726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39552" y="479539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Harlow Solid Italic" panose="04030604020F02020D02" pitchFamily="82" charset="0"/>
              </a:rPr>
              <a:t>v</a:t>
            </a:r>
            <a:r>
              <a:rPr lang="cs-CZ" sz="3600" b="1" dirty="0" smtClean="0">
                <a:solidFill>
                  <a:srgbClr val="FF0000"/>
                </a:solidFill>
                <a:latin typeface="Harlow Solid Italic" panose="04030604020F02020D02" pitchFamily="82" charset="0"/>
              </a:rPr>
              <a:t>znik sociologie</a:t>
            </a:r>
            <a:endParaRPr lang="cs-CZ" sz="3600" b="1" dirty="0">
              <a:solidFill>
                <a:srgbClr val="FF0000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9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399</Words>
  <Application>Microsoft Office PowerPoint</Application>
  <PresentationFormat>Předvádění na obrazovce (4:3)</PresentationFormat>
  <Paragraphs>104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Harlow Solid Italic</vt:lpstr>
      <vt:lpstr>Motiv sady Office</vt:lpstr>
      <vt:lpstr>Sociologie rodiny </vt:lpstr>
      <vt:lpstr>Prezentace aplikace PowerPoint</vt:lpstr>
      <vt:lpstr>Prezentace aplikace PowerPoint</vt:lpstr>
      <vt:lpstr>Sňatky ve farnosti Panny Marie pod řetězem v Praze na Malé Straně (Kačerová, 2009) </vt:lpstr>
      <vt:lpstr>Sňatky na 1000 obyvatel v Řecku</vt:lpstr>
      <vt:lpstr>Vývoj sňatečnosti v ČR?</vt:lpstr>
      <vt:lpstr>Prezentace aplikace PowerPoint</vt:lpstr>
      <vt:lpstr>Prezentace aplikace PowerPoint</vt:lpstr>
      <vt:lpstr>Sociologie jako věda</vt:lpstr>
      <vt:lpstr>Tradiční rodina</vt:lpstr>
      <vt:lpstr>Prezentace aplikace PowerPoint</vt:lpstr>
      <vt:lpstr>Moderní rodina</vt:lpstr>
      <vt:lpstr>Prezentace aplikace PowerPoint</vt:lpstr>
      <vt:lpstr>Sňatky podle vzdělání 2013</vt:lpstr>
      <vt:lpstr>Postmoderní (pozdně moderní rodina)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Současná česká rodina – aktuální trendy v uspořádání partnerských   a rodinných vztahů</dc:title>
  <dc:creator>Lenka Slepičková</dc:creator>
  <cp:lastModifiedBy>Solárová</cp:lastModifiedBy>
  <cp:revision>25</cp:revision>
  <cp:lastPrinted>2015-03-20T10:15:11Z</cp:lastPrinted>
  <dcterms:created xsi:type="dcterms:W3CDTF">2015-03-20T08:02:17Z</dcterms:created>
  <dcterms:modified xsi:type="dcterms:W3CDTF">2018-11-09T06:56:00Z</dcterms:modified>
</cp:coreProperties>
</file>