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307" r:id="rId3"/>
    <p:sldId id="302" r:id="rId4"/>
    <p:sldId id="276" r:id="rId5"/>
    <p:sldId id="277" r:id="rId6"/>
    <p:sldId id="278" r:id="rId7"/>
    <p:sldId id="279" r:id="rId8"/>
    <p:sldId id="304" r:id="rId9"/>
    <p:sldId id="280" r:id="rId10"/>
    <p:sldId id="309" r:id="rId11"/>
    <p:sldId id="303" r:id="rId12"/>
    <p:sldId id="281" r:id="rId13"/>
    <p:sldId id="305" r:id="rId14"/>
    <p:sldId id="306" r:id="rId15"/>
    <p:sldId id="308" r:id="rId16"/>
    <p:sldId id="314" r:id="rId17"/>
    <p:sldId id="310" r:id="rId18"/>
    <p:sldId id="312" r:id="rId19"/>
    <p:sldId id="311" r:id="rId20"/>
    <p:sldId id="313" r:id="rId21"/>
    <p:sldId id="315" r:id="rId22"/>
    <p:sldId id="289" r:id="rId23"/>
    <p:sldId id="296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Sňatky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List1!$B$2:$B$37</c:f>
              <c:numCache>
                <c:formatCode>General</c:formatCode>
                <c:ptCount val="36"/>
                <c:pt idx="2" formatCode="#,##0_ ;\-#,##0\ ">
                  <c:v>78343</c:v>
                </c:pt>
                <c:pt idx="3" formatCode="#,##0_ ;\-#,##0\ ">
                  <c:v>77453</c:v>
                </c:pt>
                <c:pt idx="4" formatCode="#,##0_ ;\-#,##0\ ">
                  <c:v>76978</c:v>
                </c:pt>
                <c:pt idx="5" formatCode="#,##0_ ;\-#,##0\ ">
                  <c:v>80417</c:v>
                </c:pt>
                <c:pt idx="6" formatCode="#,##0_ ;\-#,##0\ ">
                  <c:v>81714</c:v>
                </c:pt>
                <c:pt idx="7" formatCode="#,##0_ ;\-#,##0\ ">
                  <c:v>80653</c:v>
                </c:pt>
                <c:pt idx="8" formatCode="#,##0_ ;\-#,##0\ ">
                  <c:v>81638</c:v>
                </c:pt>
                <c:pt idx="9" formatCode="#,##0_ ;\-#,##0\ ">
                  <c:v>83773</c:v>
                </c:pt>
                <c:pt idx="10" formatCode="#,##0_ ;\-#,##0\ ">
                  <c:v>81458</c:v>
                </c:pt>
                <c:pt idx="11" formatCode="#,##0_ ;\-#,##0\ ">
                  <c:v>81262</c:v>
                </c:pt>
                <c:pt idx="12" formatCode="#,##0_ ;\-#,##0\ ">
                  <c:v>90953</c:v>
                </c:pt>
                <c:pt idx="13" formatCode="#,##0_ ;\-#,##0\ ">
                  <c:v>71973</c:v>
                </c:pt>
                <c:pt idx="14" formatCode="#,##0_ ;\-#,##0\ ">
                  <c:v>74060</c:v>
                </c:pt>
                <c:pt idx="15" formatCode="#,##0_ ;\-#,##0\ ">
                  <c:v>66033</c:v>
                </c:pt>
                <c:pt idx="16" formatCode="#,##0_ ;\-#,##0\ ">
                  <c:v>58440</c:v>
                </c:pt>
                <c:pt idx="17" formatCode="#,##0_ ;\-#,##0\ ">
                  <c:v>54956</c:v>
                </c:pt>
                <c:pt idx="18" formatCode="#,##0_ ;\-#,##0\ ">
                  <c:v>53896</c:v>
                </c:pt>
                <c:pt idx="19" formatCode="#,##0_ ;\-#,##0\ ">
                  <c:v>57804</c:v>
                </c:pt>
                <c:pt idx="20" formatCode="#,##0_ ;\-#,##0\ ">
                  <c:v>55027</c:v>
                </c:pt>
                <c:pt idx="21" formatCode="#,##0_ ;\-#,##0\ ">
                  <c:v>53523</c:v>
                </c:pt>
                <c:pt idx="22" formatCode="#,##0_ ;\-#,##0\ ">
                  <c:v>55321</c:v>
                </c:pt>
                <c:pt idx="23" formatCode="#,##0_ ;\-#,##0\ ">
                  <c:v>52374</c:v>
                </c:pt>
                <c:pt idx="24" formatCode="#,##0_ ;\-#,##0\ ">
                  <c:v>52732</c:v>
                </c:pt>
                <c:pt idx="25" formatCode="#,##0_ ;\-#,##0\ ">
                  <c:v>48943</c:v>
                </c:pt>
                <c:pt idx="26" formatCode="#,##0_ ;\-#,##0\ ">
                  <c:v>51447</c:v>
                </c:pt>
                <c:pt idx="27" formatCode="#,##0_ ;\-#,##0\ ">
                  <c:v>51829</c:v>
                </c:pt>
                <c:pt idx="28" formatCode="#,##0_ ;\-#,##0\ ">
                  <c:v>52860</c:v>
                </c:pt>
                <c:pt idx="29" formatCode="#,##0_ ;\-#,##0\ ">
                  <c:v>57157</c:v>
                </c:pt>
                <c:pt idx="30" formatCode="#,##0_ ;\-#,##0\ ">
                  <c:v>52457</c:v>
                </c:pt>
                <c:pt idx="31" formatCode="#,##0_ ;\-#,##0\ ">
                  <c:v>47862</c:v>
                </c:pt>
                <c:pt idx="32" formatCode="#,##0_ ;\-#,##0\ ">
                  <c:v>46746</c:v>
                </c:pt>
                <c:pt idx="33" formatCode="#,##0_ ;\-#,##0\ ">
                  <c:v>45137</c:v>
                </c:pt>
                <c:pt idx="34" formatCode="#,##0_ ;\-#,##0\ ">
                  <c:v>45206</c:v>
                </c:pt>
                <c:pt idx="35" formatCode="#,##0_ ;\-#,##0\ ">
                  <c:v>43499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Rozvody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List1!$C$2:$C$37</c:f>
              <c:numCache>
                <c:formatCode>General</c:formatCode>
                <c:ptCount val="36"/>
                <c:pt idx="2" formatCode="#,##0_ ;\-#,##0\ ">
                  <c:v>27218</c:v>
                </c:pt>
                <c:pt idx="3" formatCode="#,##0_ ;\-#,##0\ ">
                  <c:v>27608</c:v>
                </c:pt>
                <c:pt idx="4" formatCode="#,##0_ ;\-#,##0\ ">
                  <c:v>27821</c:v>
                </c:pt>
                <c:pt idx="5" formatCode="#,##0_ ;\-#,##0\ ">
                  <c:v>29319</c:v>
                </c:pt>
                <c:pt idx="6" formatCode="#,##0_ ;\-#,##0\ ">
                  <c:v>30514</c:v>
                </c:pt>
                <c:pt idx="7" formatCode="#,##0_ ;\-#,##0\ ">
                  <c:v>30489</c:v>
                </c:pt>
                <c:pt idx="8" formatCode="#,##0_ ;\-#,##0\ ">
                  <c:v>29560</c:v>
                </c:pt>
                <c:pt idx="9" formatCode="#,##0_ ;\-#,##0\ ">
                  <c:v>31036</c:v>
                </c:pt>
                <c:pt idx="10" formatCode="#,##0_ ;\-#,##0\ ">
                  <c:v>30652</c:v>
                </c:pt>
                <c:pt idx="11" formatCode="#,##0_ ;\-#,##0\ ">
                  <c:v>31376</c:v>
                </c:pt>
                <c:pt idx="12" formatCode="#,##0_ ;\-#,##0\ ">
                  <c:v>32055</c:v>
                </c:pt>
                <c:pt idx="13" formatCode="#,##0_ ;\-#,##0\ ">
                  <c:v>29366</c:v>
                </c:pt>
                <c:pt idx="14" formatCode="#,##0_ ;\-#,##0\ ">
                  <c:v>28572</c:v>
                </c:pt>
                <c:pt idx="15" formatCode="#,##0_ ;\-#,##0\ ">
                  <c:v>30227</c:v>
                </c:pt>
                <c:pt idx="16" formatCode="#,##0_ ;\-#,##0\ ">
                  <c:v>30939</c:v>
                </c:pt>
                <c:pt idx="17" formatCode="#,##0_ ;\-#,##0\ ">
                  <c:v>31135</c:v>
                </c:pt>
                <c:pt idx="18" formatCode="#,##0_ ;\-#,##0\ ">
                  <c:v>33113</c:v>
                </c:pt>
                <c:pt idx="19" formatCode="#,##0_ ;\-#,##0\ ">
                  <c:v>32465</c:v>
                </c:pt>
                <c:pt idx="20" formatCode="#,##0_ ;\-#,##0\ ">
                  <c:v>32363</c:v>
                </c:pt>
                <c:pt idx="21" formatCode="#,##0_ ;\-#,##0\ ">
                  <c:v>23657</c:v>
                </c:pt>
                <c:pt idx="22" formatCode="#,##0_ ;\-#,##0\ ">
                  <c:v>29704</c:v>
                </c:pt>
                <c:pt idx="23" formatCode="#,##0_ ;\-#,##0\ ">
                  <c:v>31586</c:v>
                </c:pt>
                <c:pt idx="24" formatCode="#,##0_ ;\-#,##0\ ">
                  <c:v>31758</c:v>
                </c:pt>
                <c:pt idx="25" formatCode="#,##0_ ;\-#,##0\ ">
                  <c:v>32824</c:v>
                </c:pt>
                <c:pt idx="26" formatCode="#,##0_ ;\-#,##0\ ">
                  <c:v>33060</c:v>
                </c:pt>
                <c:pt idx="27" formatCode="#,##0_ ;\-#,##0\ ">
                  <c:v>31288</c:v>
                </c:pt>
                <c:pt idx="28" formatCode="#,##0_ ;\-#,##0\ ">
                  <c:v>31415</c:v>
                </c:pt>
                <c:pt idx="29" formatCode="#,##0_ ;\-#,##0\ ">
                  <c:v>31129</c:v>
                </c:pt>
                <c:pt idx="30" formatCode="#,##0_ ;\-#,##0\ ">
                  <c:v>31300</c:v>
                </c:pt>
                <c:pt idx="31" formatCode="#,##0_ ;\-#,##0\ ">
                  <c:v>29133</c:v>
                </c:pt>
                <c:pt idx="32" formatCode="#,##0_ ;\-#,##0\ ">
                  <c:v>30783</c:v>
                </c:pt>
                <c:pt idx="33" formatCode="#,##0_ ;\-#,##0\ ">
                  <c:v>28113</c:v>
                </c:pt>
                <c:pt idx="34" formatCode="#,##0_ ;\-#,##0\ ">
                  <c:v>26402</c:v>
                </c:pt>
                <c:pt idx="35" formatCode="#,##0_ ;\-#,##0\ ">
                  <c:v>27895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931856"/>
        <c:axId val="230924800"/>
      </c:lineChart>
      <c:catAx>
        <c:axId val="230931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30924800"/>
        <c:crosses val="autoZero"/>
        <c:auto val="1"/>
        <c:lblAlgn val="ctr"/>
        <c:lblOffset val="100"/>
        <c:noMultiLvlLbl val="0"/>
      </c:catAx>
      <c:valAx>
        <c:axId val="23092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2309318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70EF-B416-4E4B-AECD-3720D647B146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A975A-31E8-4A6E-B53F-0700C14F20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4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3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11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16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0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01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7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9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9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D191-AFE3-473A-ADBB-E4D4EFB7BDFD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 smtClean="0"/>
              <a:t>Postmoderní/Pozdně moderní rodina</a:t>
            </a:r>
          </a:p>
          <a:p>
            <a:pPr marL="0" indent="0">
              <a:buNone/>
            </a:pPr>
            <a:r>
              <a:rPr lang="cs-CZ" sz="5400" dirty="0" smtClean="0"/>
              <a:t>a její charakteristiky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8065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880" t="32667" r="36092" b="17543"/>
          <a:stretch/>
        </p:blipFill>
        <p:spPr>
          <a:xfrm>
            <a:off x="940158" y="978794"/>
            <a:ext cx="9144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274" t="23461" r="21198" b="22052"/>
          <a:stretch/>
        </p:blipFill>
        <p:spPr>
          <a:xfrm>
            <a:off x="540912" y="785611"/>
            <a:ext cx="11410681" cy="57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4671" r="44781" b="16781"/>
          <a:stretch/>
        </p:blipFill>
        <p:spPr bwMode="auto">
          <a:xfrm>
            <a:off x="1631505" y="404664"/>
            <a:ext cx="902916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ffr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9009"/>
            <a:ext cx="2640260" cy="42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ffr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3" y="30829"/>
            <a:ext cx="3008339" cy="48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ffrag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9009"/>
            <a:ext cx="2400201" cy="38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m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16" y="3813411"/>
            <a:ext cx="1896145" cy="3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reen Shot 2014-12-09 at 13.27.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73781"/>
            <a:ext cx="3948717" cy="26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ffrage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58" y="4894642"/>
            <a:ext cx="2964542" cy="19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tin Gagner, 35, administrator at Malmö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40" y="29881"/>
            <a:ext cx="3338567" cy="41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us Bergqvist, 33, construction engin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11" y="29880"/>
            <a:ext cx="2586629" cy="3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eas Bergström, 39, senior probation offic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12" y="29881"/>
            <a:ext cx="3238061" cy="43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an Ekengård, 38, product developer at Sand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66" y="3478720"/>
            <a:ext cx="2544978" cy="33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a Larsson, 41, purchas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82" y="3478720"/>
            <a:ext cx="2534460" cy="33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ban North, 32, infrastructure consult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68" y="2810198"/>
            <a:ext cx="3046370" cy="40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66074" y="4337720"/>
            <a:ext cx="1046440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400" dirty="0"/>
              <a:t>http://www.buzzfeed.com/lynzybilling/this-is-what-it-looks-like-when-men-are-allowed-to-take-60-d#.fmdX8rP3W</a:t>
            </a:r>
          </a:p>
        </p:txBody>
      </p:sp>
    </p:spTree>
    <p:extLst>
      <p:ext uri="{BB962C8B-B14F-4D97-AF65-F5344CB8AC3E}">
        <p14:creationId xmlns:p14="http://schemas.microsoft.com/office/powerpoint/2010/main" val="14457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 smtClean="0"/>
              <a:t>Je rodina v krizi?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56480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8" t="30854" r="30586" b="16166"/>
          <a:stretch/>
        </p:blipFill>
        <p:spPr>
          <a:xfrm>
            <a:off x="1622738" y="412124"/>
            <a:ext cx="9144000" cy="66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14" t="24964" r="26902" b="5706"/>
          <a:stretch/>
        </p:blipFill>
        <p:spPr>
          <a:xfrm>
            <a:off x="643942" y="296214"/>
            <a:ext cx="8809637" cy="63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6127" t="35298" r="62923" b="30695"/>
          <a:stretch/>
        </p:blipFill>
        <p:spPr>
          <a:xfrm>
            <a:off x="1081825" y="1583245"/>
            <a:ext cx="8538693" cy="527475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81825" y="566671"/>
            <a:ext cx="1143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Jak jsou podle vás důležité pro manželství děti?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05215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726" t="36989" r="57218" b="30131"/>
          <a:stretch/>
        </p:blipFill>
        <p:spPr>
          <a:xfrm>
            <a:off x="1777285" y="1668121"/>
            <a:ext cx="8178084" cy="48679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5459" y="553793"/>
            <a:ext cx="1047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Souhlasíte, nebo nesouhlasíte s následujícím </a:t>
            </a:r>
            <a:r>
              <a:rPr lang="cs-CZ" sz="3600" b="1" dirty="0" smtClean="0"/>
              <a:t>výrokem? „Manželství </a:t>
            </a:r>
            <a:r>
              <a:rPr lang="cs-CZ" sz="3600" b="1" dirty="0"/>
              <a:t>je zastaralá </a:t>
            </a:r>
            <a:r>
              <a:rPr lang="cs-CZ" sz="3600" b="1" dirty="0" smtClean="0"/>
              <a:t>instituce.“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8159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rodinné formy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07568" y="1600201"/>
            <a:ext cx="8003232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Puzzle rodiny</a:t>
            </a:r>
          </a:p>
          <a:p>
            <a:r>
              <a:rPr lang="cs-CZ" dirty="0" err="1" smtClean="0"/>
              <a:t>Jednorodičovské</a:t>
            </a:r>
            <a:r>
              <a:rPr lang="cs-CZ" dirty="0" smtClean="0"/>
              <a:t> rodiny</a:t>
            </a:r>
          </a:p>
          <a:p>
            <a:r>
              <a:rPr lang="cs-CZ" dirty="0" err="1" smtClean="0"/>
              <a:t>Matrifokální</a:t>
            </a:r>
            <a:r>
              <a:rPr lang="cs-CZ" dirty="0" smtClean="0"/>
              <a:t> rodiny</a:t>
            </a:r>
          </a:p>
          <a:p>
            <a:r>
              <a:rPr lang="cs-CZ" dirty="0" err="1" smtClean="0"/>
              <a:t>Homoparentální</a:t>
            </a:r>
            <a:r>
              <a:rPr lang="cs-CZ" dirty="0" smtClean="0"/>
              <a:t> rodiny</a:t>
            </a:r>
          </a:p>
          <a:p>
            <a:r>
              <a:rPr lang="cs-CZ" dirty="0"/>
              <a:t>K</a:t>
            </a:r>
            <a:r>
              <a:rPr lang="cs-CZ" dirty="0" smtClean="0"/>
              <a:t>ohabitace</a:t>
            </a:r>
          </a:p>
          <a:p>
            <a:r>
              <a:rPr lang="cs-CZ" dirty="0" smtClean="0"/>
              <a:t>LAT</a:t>
            </a:r>
            <a:endParaRPr lang="cs-CZ" dirty="0"/>
          </a:p>
        </p:txBody>
      </p:sp>
      <p:pic>
        <p:nvPicPr>
          <p:cNvPr id="3074" name="Picture 2" descr="Výsledek obrázku pro rumcajs, manka cipís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84" y="1412776"/>
            <a:ext cx="2088232" cy="28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spejbl, hurvín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Výsledek obrázku pro spejbl, hurví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8" y="4417366"/>
            <a:ext cx="3696345" cy="20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-119-Káťa a Škubán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913270"/>
            <a:ext cx="258532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2" y="1977182"/>
            <a:ext cx="243407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704" t="30940" r="10211" b="41098"/>
          <a:stretch/>
        </p:blipFill>
        <p:spPr>
          <a:xfrm>
            <a:off x="296213" y="1481071"/>
            <a:ext cx="11902840" cy="22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Sňatky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roce 2016 uzavřelo 9987 mužů své druhé manželství, 1025 mužů své třetí manželství, 125 své čtvrté nebo další manželství.</a:t>
            </a:r>
          </a:p>
          <a:p>
            <a:pPr marL="0" indent="0">
              <a:buNone/>
            </a:pPr>
            <a:r>
              <a:rPr lang="cs-CZ" dirty="0" smtClean="0"/>
              <a:t>U žen to bylo 9611 druhé manželství, 1150 třetí a 155 čtvrté a další.</a:t>
            </a:r>
          </a:p>
        </p:txBody>
      </p:sp>
    </p:spTree>
    <p:extLst>
      <p:ext uri="{BB962C8B-B14F-4D97-AF65-F5344CB8AC3E}">
        <p14:creationId xmlns:p14="http://schemas.microsoft.com/office/powerpoint/2010/main" val="276813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r="11354" b="8197"/>
          <a:stretch/>
        </p:blipFill>
        <p:spPr bwMode="auto">
          <a:xfrm>
            <a:off x="1775521" y="332657"/>
            <a:ext cx="8275957" cy="61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K dnešní krizi rodinného života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Individualistické hodnoty</a:t>
            </a:r>
          </a:p>
          <a:p>
            <a:r>
              <a:rPr lang="cs-CZ" sz="4000" dirty="0"/>
              <a:t>Manželství se změnilo na pouhou smlouvu</a:t>
            </a:r>
          </a:p>
          <a:p>
            <a:r>
              <a:rPr lang="cs-CZ" sz="4000" dirty="0"/>
              <a:t>Práce odvádí rodiče od dětí</a:t>
            </a:r>
          </a:p>
          <a:p>
            <a:r>
              <a:rPr lang="cs-CZ" sz="4000" dirty="0"/>
              <a:t>Přílišná emancipace, vzpoura žen</a:t>
            </a:r>
          </a:p>
        </p:txBody>
      </p:sp>
    </p:spTree>
    <p:extLst>
      <p:ext uri="{BB962C8B-B14F-4D97-AF65-F5344CB8AC3E}">
        <p14:creationId xmlns:p14="http://schemas.microsoft.com/office/powerpoint/2010/main" val="18274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800" b="1" dirty="0"/>
              <a:t>I. A. Bláha, 1933</a:t>
            </a:r>
          </a:p>
        </p:txBody>
      </p:sp>
    </p:spTree>
    <p:extLst>
      <p:ext uri="{BB962C8B-B14F-4D97-AF65-F5344CB8AC3E}">
        <p14:creationId xmlns:p14="http://schemas.microsoft.com/office/powerpoint/2010/main" val="36080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Úvaha o dnešních dívkách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„Dnešní mladé dámy jsou samý sport, kavárna, auto, kino a cigareta, ale vařečku berou do ruky obráceně…. Sportem zhrubly a pozbyly něžné ženskosti. Chodí dlouhými kroky, místo aby půvabně cupitaly.“</a:t>
            </a:r>
          </a:p>
        </p:txBody>
      </p:sp>
    </p:spTree>
    <p:extLst>
      <p:ext uri="{BB962C8B-B14F-4D97-AF65-F5344CB8AC3E}">
        <p14:creationId xmlns:p14="http://schemas.microsoft.com/office/powerpoint/2010/main" val="37813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800" b="1" dirty="0"/>
              <a:t>Z. Jirotka, 1941</a:t>
            </a:r>
          </a:p>
        </p:txBody>
      </p:sp>
    </p:spTree>
    <p:extLst>
      <p:ext uri="{BB962C8B-B14F-4D97-AF65-F5344CB8AC3E}">
        <p14:creationId xmlns:p14="http://schemas.microsoft.com/office/powerpoint/2010/main" val="30380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5" t="13984" r="44897" b="15870"/>
          <a:stretch/>
        </p:blipFill>
        <p:spPr>
          <a:xfrm>
            <a:off x="2034862" y="141669"/>
            <a:ext cx="7753082" cy="65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9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 sňatečnosti v ČR (1980 – 2013)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Hodnoty </a:t>
            </a:r>
            <a:r>
              <a:rPr lang="cs-CZ" dirty="0" err="1" smtClean="0"/>
              <a:t>prvosňatečnosti</a:t>
            </a:r>
            <a:r>
              <a:rPr lang="cs-CZ" dirty="0" smtClean="0"/>
              <a:t> v ČR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41853"/>
              </p:ext>
            </p:extLst>
          </p:nvPr>
        </p:nvGraphicFramePr>
        <p:xfrm>
          <a:off x="3431704" y="2852936"/>
          <a:ext cx="4824537" cy="295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179"/>
                <a:gridCol w="1608179"/>
                <a:gridCol w="1608179"/>
              </a:tblGrid>
              <a:tr h="6085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 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Muži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Ženy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1992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85 %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92 %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2002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66 %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72 %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r>
                        <a:rPr lang="cs-CZ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085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56 %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64 %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0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r="17790" b="16074"/>
          <a:stretch/>
        </p:blipFill>
        <p:spPr bwMode="auto">
          <a:xfrm>
            <a:off x="1506895" y="0"/>
            <a:ext cx="9290870" cy="68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Průměrný věk vstupu do prvního manželství v ČR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824304"/>
              </p:ext>
            </p:extLst>
          </p:nvPr>
        </p:nvGraphicFramePr>
        <p:xfrm>
          <a:off x="2783631" y="2204864"/>
          <a:ext cx="4956573" cy="2920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2191"/>
                <a:gridCol w="1652191"/>
                <a:gridCol w="1652191"/>
              </a:tblGrid>
              <a:tr h="7480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 </a:t>
                      </a:r>
                      <a:r>
                        <a:rPr lang="cs-CZ" sz="3200" u="none" strike="noStrike" dirty="0" smtClean="0">
                          <a:effectLst/>
                        </a:rPr>
                        <a:t>1992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24, 8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22, 6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24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29, 7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27, 3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24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32, 3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29, 6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80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32, 2 </a:t>
                      </a:r>
                      <a:endParaRPr lang="cs-CZ" sz="3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</a:t>
                      </a:r>
                      <a:endParaRPr lang="cs-CZ" sz="3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00" t="17239" r="32749" b="12910"/>
          <a:stretch/>
        </p:blipFill>
        <p:spPr>
          <a:xfrm>
            <a:off x="1596979" y="197573"/>
            <a:ext cx="8641725" cy="65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9670" b="20131"/>
          <a:stretch/>
        </p:blipFill>
        <p:spPr bwMode="auto">
          <a:xfrm>
            <a:off x="1524000" y="476672"/>
            <a:ext cx="905096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239</Words>
  <Application>Microsoft Office PowerPoint</Application>
  <PresentationFormat>Širokoúhlá obrazovka</PresentationFormat>
  <Paragraphs>56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Prezentace aplikace PowerPoint</vt:lpstr>
      <vt:lpstr>Nové rodinné formy</vt:lpstr>
      <vt:lpstr>Prezentace aplikace PowerPoint</vt:lpstr>
      <vt:lpstr>Vývoj sňatečnosti v ČR (1980 – 2013)</vt:lpstr>
      <vt:lpstr>Hodnoty prvosňatečnosti v ČR</vt:lpstr>
      <vt:lpstr>Prezentace aplikace PowerPoint</vt:lpstr>
      <vt:lpstr>Průměrný věk vstupu do prvního manželství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Sňatky 2016</vt:lpstr>
      <vt:lpstr>Prezentace aplikace PowerPoint</vt:lpstr>
      <vt:lpstr>K dnešní krizi rodinného života</vt:lpstr>
      <vt:lpstr>Prezentace aplikace PowerPoint</vt:lpstr>
      <vt:lpstr>Úvaha o dnešních dívkách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Solárová</dc:creator>
  <cp:lastModifiedBy>Solárová</cp:lastModifiedBy>
  <cp:revision>8</cp:revision>
  <dcterms:created xsi:type="dcterms:W3CDTF">2018-10-30T14:26:36Z</dcterms:created>
  <dcterms:modified xsi:type="dcterms:W3CDTF">2018-11-09T06:56:39Z</dcterms:modified>
</cp:coreProperties>
</file>