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6"/>
  </p:notesMasterIdLst>
  <p:sldIdLst>
    <p:sldId id="257" r:id="rId2"/>
    <p:sldId id="288" r:id="rId3"/>
    <p:sldId id="289" r:id="rId4"/>
    <p:sldId id="261" r:id="rId5"/>
    <p:sldId id="262" r:id="rId6"/>
    <p:sldId id="263" r:id="rId7"/>
    <p:sldId id="292" r:id="rId8"/>
    <p:sldId id="294" r:id="rId9"/>
    <p:sldId id="286" r:id="rId10"/>
    <p:sldId id="290" r:id="rId11"/>
    <p:sldId id="291" r:id="rId12"/>
    <p:sldId id="268" r:id="rId13"/>
    <p:sldId id="273" r:id="rId14"/>
    <p:sldId id="29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512328"/>
        <c:axId val="380506840"/>
      </c:lineChart>
      <c:catAx>
        <c:axId val="38051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0506840"/>
        <c:crosses val="autoZero"/>
        <c:auto val="1"/>
        <c:lblAlgn val="ctr"/>
        <c:lblOffset val="100"/>
        <c:noMultiLvlLbl val="0"/>
      </c:catAx>
      <c:valAx>
        <c:axId val="38050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051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AB90-E406-44A1-B5C3-F0FD711C14FB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C24D-E540-4CE9-946F-2CA782D6E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9F3D3-5159-4F9D-93D1-0F46F4DE9A6D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1534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Mildred and Richard Lovings, 1959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cs-CZ" altLang="cs-CZ" sz="4400" b="0" smtClean="0"/>
              <a:t>Sociologie pro speciální pedagogy</a:t>
            </a:r>
            <a:r>
              <a:rPr lang="cs-CZ" altLang="cs-CZ" sz="4400" smtClean="0"/>
              <a:t/>
            </a:r>
            <a:br>
              <a:rPr lang="cs-CZ" altLang="cs-CZ" sz="4400" smtClean="0"/>
            </a:br>
            <a:r>
              <a:rPr lang="cs-CZ" altLang="cs-CZ" sz="4400" smtClean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46525"/>
            <a:ext cx="6400800" cy="170973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200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mtClean="0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mtClean="0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smtClean="0"/>
              <a:t>Sociologie jako „umění nedůvěry“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i="1" smtClean="0"/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(Petr Berger, Pozvání do sociologie, str. 34)</a:t>
            </a:r>
          </a:p>
        </p:txBody>
      </p:sp>
    </p:spTree>
    <p:extLst>
      <p:ext uri="{BB962C8B-B14F-4D97-AF65-F5344CB8AC3E}">
        <p14:creationId xmlns:p14="http://schemas.microsoft.com/office/powerpoint/2010/main" val="7939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 smtClean="0"/>
              <a:t>Lepší porozumění světu kolem nás a našemu životu</a:t>
            </a:r>
          </a:p>
          <a:p>
            <a:pPr eaLnBrk="1" hangingPunct="1"/>
            <a:r>
              <a:rPr lang="cs-CZ" altLang="cs-CZ" smtClean="0"/>
              <a:t>Vyvíjí senzitivitu, umožní nám vidět dosud neviděné</a:t>
            </a:r>
          </a:p>
          <a:p>
            <a:pPr eaLnBrk="1" hangingPunct="1"/>
            <a:r>
              <a:rPr lang="cs-CZ" altLang="cs-CZ" smtClean="0"/>
              <a:t>Dá se praktikovat každý den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Calibri" panose="020F0502020204030204" pitchFamily="34" charset="0"/>
              </a:rPr>
              <a:t>Půvab sociologie spočívá v tom, že její perspektiva nám umožňuje vidět v novém světle svět, v němž všichni žijeme své životy.</a:t>
            </a:r>
            <a:endParaRPr lang="en-US" sz="2400"/>
          </a:p>
        </p:txBody>
      </p:sp>
      <p:sp>
        <p:nvSpPr>
          <p:cNvPr id="3" name="Obdélník 2"/>
          <p:cNvSpPr/>
          <p:nvPr/>
        </p:nvSpPr>
        <p:spPr>
          <a:xfrm>
            <a:off x="755576" y="908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solidFill>
                  <a:srgbClr val="222222"/>
                </a:solidFill>
                <a:latin typeface="Calibri" panose="020F0502020204030204" pitchFamily="34" charset="0"/>
              </a:rPr>
              <a:t>Na rozdíl od loutek máme možnost se v našem pohybu zastavit, ohlédnou se a pochopit mechanismus, který námi hýbe. V tomto aktu spočívá první krok ke svobodě. </a:t>
            </a:r>
            <a:endParaRPr lang="en-US" sz="200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5229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Petr Berger: Pozvání do sociologie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13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80728"/>
            <a:ext cx="67687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SOCIOLOGIE  JE </a:t>
            </a:r>
          </a:p>
          <a:p>
            <a:endParaRPr lang="cs-CZ" i="1" dirty="0"/>
          </a:p>
          <a:p>
            <a:r>
              <a:rPr lang="cs-CZ" i="1" dirty="0" smtClean="0"/>
              <a:t>„</a:t>
            </a:r>
            <a:r>
              <a:rPr lang="cs-CZ" i="1" dirty="0"/>
              <a:t>Věda o společnosti, společenských jevech, strukturách a procesech a jejich vzájemných vztazích. (…) Každý společenský jev, proces či vztah se může stát součástí předmětu sociologie. (…) Sociologie tyto jevy zásadně zkoumá ve vztahu k jiným sociálním jevům.“</a:t>
            </a:r>
            <a:r>
              <a:rPr lang="cs-CZ" dirty="0"/>
              <a:t> (Velký sociologický slovník 1996: 1018-1019</a:t>
            </a:r>
            <a:r>
              <a:rPr lang="cs-CZ" dirty="0" smtClean="0"/>
              <a:t>)</a:t>
            </a:r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/>
              <a:t>Kvantitativní sociologie (…) přikládá velký význam čítání, měření a kvantitativnímu a formalizovanému vyjadřování souvislostí.“</a:t>
            </a:r>
            <a:r>
              <a:rPr lang="cs-CZ" dirty="0"/>
              <a:t> (Velký sociologický slovník 1996: 1086)</a:t>
            </a:r>
          </a:p>
          <a:p>
            <a:endParaRPr lang="cs-CZ" dirty="0" smtClean="0"/>
          </a:p>
          <a:p>
            <a:r>
              <a:rPr lang="cs-CZ" dirty="0"/>
              <a:t> </a:t>
            </a:r>
            <a:r>
              <a:rPr lang="cs-CZ" i="1" dirty="0"/>
              <a:t>„Směry kvalitativní sociologie (…) za hlavní úkol sociologie pokládají pochopení životního světa a pravidel každodenních činností jiných individuí (sociálních aktérů), včetně jejich motivací, dešifrování významu, které přikládají věcem, procesům, aktivitám a symbolům.“</a:t>
            </a:r>
            <a:r>
              <a:rPr lang="cs-CZ" dirty="0"/>
              <a:t> (Velký sociologický slovník 1996: 1086)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355160" cy="53641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smtClean="0"/>
              <a:t>	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>
              <a:buFont typeface="Wingdings" pitchFamily="2" charset="2"/>
              <a:buNone/>
            </a:pPr>
            <a:r>
              <a:rPr lang="cs-CZ" altLang="cs-CZ" sz="2100" i="1" smtClean="0"/>
              <a:t>	„Sociologie se snaží zjistit, kam společnost směřuje, a nijak zvlášť se jí to nedaří. To, co sociologie říká například o sociálním kapitálu, najdeme už v Balzacovi. To, co nám sděluje o úpadku vzdělanosti, se dočteme v Lewisově románu Babbit. Typickou vlastností sociologie je, že všechno se snaží vyjádřit hodně šroubovaně  a nesrozumitelně. Tím teprve má vzniknout dojem té správné exaktnosti. Kdyby sociologové více četli romány, grantové agentury by ušetřily hodně prostředků na výzkumy.“</a:t>
            </a:r>
          </a:p>
          <a:p>
            <a:pPr>
              <a:buFont typeface="Wingdings" pitchFamily="2" charset="2"/>
              <a:buNone/>
            </a:pPr>
            <a:endParaRPr lang="cs-CZ" altLang="cs-CZ" sz="2100" i="1"/>
          </a:p>
          <a:p>
            <a:pPr>
              <a:buNone/>
            </a:pPr>
            <a:r>
              <a:rPr lang="cs-CZ" sz="2100" i="1" smtClean="0"/>
              <a:t>	„A </a:t>
            </a:r>
            <a:r>
              <a:rPr lang="cs-CZ" sz="2100" i="1"/>
              <a:t>co nám sociologové přinesou? Popíší nám akorát to, co vidíme všichni - jak funguje společnost. K tomu jich není potřebné velké množství. Nebo se možná uplatní někde v marketingových agenturách při zpracování dat. Nevyrobí a nevymyslí nic. A pokud něco vymyslí, tak nějakou blbost</a:t>
            </a:r>
            <a:r>
              <a:rPr lang="cs-CZ" sz="2100" i="1" smtClean="0"/>
              <a:t>.“</a:t>
            </a:r>
            <a:r>
              <a:rPr lang="cs-CZ" sz="2100" i="1"/>
              <a:t/>
            </a:r>
            <a:br>
              <a:rPr lang="cs-CZ" sz="2100" i="1"/>
            </a:br>
            <a:endParaRPr lang="cs-CZ" sz="2100" i="1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sz="2100" smtClean="0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9434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Co je a co není sociologie? </a:t>
            </a:r>
          </a:p>
        </p:txBody>
      </p:sp>
      <p:pic>
        <p:nvPicPr>
          <p:cNvPr id="7172" name="Zástupný symbol pro obsah 4" descr="knihovna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672408" cy="3496772"/>
          </a:xfrm>
        </p:spPr>
      </p:pic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V čem se sociologie liší od jiných věd?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Má vlastní objekt zájmu?</a:t>
            </a:r>
          </a:p>
          <a:p>
            <a:pPr eaLnBrk="1" hangingPunct="1"/>
            <a:r>
              <a:rPr lang="cs-CZ" altLang="cs-CZ" sz="4000" dirty="0" smtClean="0"/>
              <a:t>Má vlastní metodu poznání?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Co je pro sociologii specifické?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Lidská jednání jako prvky širších konfigurací; jednání jako chování naplněné smyslem</a:t>
            </a:r>
          </a:p>
          <a:p>
            <a:pPr>
              <a:lnSpc>
                <a:spcPct val="80000"/>
              </a:lnSpc>
            </a:pPr>
            <a:r>
              <a:rPr lang="cs-CZ" altLang="cs-CZ" sz="3600"/>
              <a:t>Snaha vidět v individuálním sociální, v konkrétním </a:t>
            </a:r>
            <a:r>
              <a:rPr lang="cs-CZ" altLang="cs-CZ" sz="3600" smtClean="0"/>
              <a:t>obecné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Společnost kolem nás a v nás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Snaha porozumět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Sociologie jako věda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Vztah sociologie a zdravého rozumu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75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cs-CZ" smtClean="0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169320"/>
              </p:ext>
            </p:extLst>
          </p:nvPr>
        </p:nvGraphicFramePr>
        <p:xfrm>
          <a:off x="179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4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550092" cy="6858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4067944" y="764704"/>
            <a:ext cx="15121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707904" y="6858000"/>
            <a:ext cx="111612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jako společenské</a:t>
            </a:r>
            <a:endParaRPr lang="cs-CZ" dirty="0"/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" y="1700807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1854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53012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</a:t>
            </a:r>
            <a:r>
              <a:rPr lang="cs-CZ" sz="1400" b="1" i="1" dirty="0" smtClean="0">
                <a:hlinkClick r:id="rId7" tooltip="Rasa a gender v letecké historii"/>
              </a:rPr>
              <a:t>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338</Words>
  <Application>Microsoft Office PowerPoint</Application>
  <PresentationFormat>Předvádění na obrazovce (4:3)</PresentationFormat>
  <Paragraphs>53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Sousedství</vt:lpstr>
      <vt:lpstr>Sociologie pro speciální pedagogy Úvod</vt:lpstr>
      <vt:lpstr>Prezentace aplikace PowerPoint</vt:lpstr>
      <vt:lpstr>Prezentace aplikace PowerPoint</vt:lpstr>
      <vt:lpstr>Co je a co není sociologie? </vt:lpstr>
      <vt:lpstr>V čem se sociologie liší od jiných věd?</vt:lpstr>
      <vt:lpstr>Co je pro sociologii specifické?</vt:lpstr>
      <vt:lpstr>Člověk jako člen sítě …</vt:lpstr>
      <vt:lpstr>Prezentace aplikace PowerPoint</vt:lpstr>
      <vt:lpstr>Individuální jako společenské</vt:lpstr>
      <vt:lpstr>Deviace jako záležitost společenských norem</vt:lpstr>
      <vt:lpstr>Manifestní a latentní funkce</vt:lpstr>
      <vt:lpstr>Sociologie jako „umění nedůvěry“ </vt:lpstr>
      <vt:lpstr>Ještě něco?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pro speciální pedagogy Úvod</dc:title>
  <dc:creator>Lenka Slepičková</dc:creator>
  <cp:lastModifiedBy>Solárová</cp:lastModifiedBy>
  <cp:revision>9</cp:revision>
  <dcterms:created xsi:type="dcterms:W3CDTF">2014-09-24T10:26:45Z</dcterms:created>
  <dcterms:modified xsi:type="dcterms:W3CDTF">2018-11-09T06:54:45Z</dcterms:modified>
</cp:coreProperties>
</file>