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310" r:id="rId3"/>
    <p:sldId id="311"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274" r:id="rId18"/>
    <p:sldId id="312" r:id="rId19"/>
    <p:sldId id="336" r:id="rId20"/>
    <p:sldId id="337" r:id="rId21"/>
    <p:sldId id="338" r:id="rId22"/>
    <p:sldId id="339" r:id="rId23"/>
    <p:sldId id="356" r:id="rId24"/>
    <p:sldId id="315" r:id="rId25"/>
    <p:sldId id="316" r:id="rId26"/>
    <p:sldId id="317" r:id="rId2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986E-2"/>
          <c:y val="6.9798919353452532E-2"/>
          <c:w val="0.80675121640886083"/>
          <c:h val="0.93020108064654772"/>
        </c:manualLayout>
      </c:layout>
      <c:pieChart>
        <c:varyColors val="1"/>
        <c:ser>
          <c:idx val="0"/>
          <c:order val="0"/>
          <c:tx>
            <c:strRef>
              <c:f>List1!$B$1</c:f>
              <c:strCache>
                <c:ptCount val="1"/>
                <c:pt idx="0">
                  <c:v>Prodej</c:v>
                </c:pt>
              </c:strCache>
            </c:strRef>
          </c:tx>
          <c:spPr>
            <a:ln w="19050">
              <a:solidFill>
                <a:schemeClr val="bg1"/>
              </a:solidFill>
            </a:ln>
          </c:spPr>
          <c:dPt>
            <c:idx val="0"/>
            <c:bubble3D val="0"/>
            <c:spPr>
              <a:solidFill>
                <a:schemeClr val="accent5"/>
              </a:solidFill>
              <a:ln w="19050">
                <a:solidFill>
                  <a:schemeClr val="bg1"/>
                </a:solidFill>
              </a:ln>
            </c:spPr>
          </c:dPt>
          <c:dPt>
            <c:idx val="1"/>
            <c:bubble3D val="0"/>
            <c:spPr>
              <a:solidFill>
                <a:schemeClr val="accent1"/>
              </a:solidFill>
              <a:ln w="19050">
                <a:solidFill>
                  <a:schemeClr val="bg1"/>
                </a:solidFill>
              </a:ln>
            </c:spPr>
          </c:dPt>
          <c:dLbls>
            <c:dLbl>
              <c:idx val="0"/>
              <c:layout>
                <c:manualLayout>
                  <c:x val="0.10630679228787472"/>
                  <c:y val="8.1933339236149871E-2"/>
                </c:manualLayout>
              </c:layout>
              <c:numFmt formatCode="#,##0.0" sourceLinked="0"/>
              <c:spPr>
                <a:noFill/>
                <a:ln>
                  <a:noFill/>
                </a:ln>
              </c:spPr>
              <c:txPr>
                <a:bodyPr/>
                <a:lstStyle/>
                <a:p>
                  <a:pPr>
                    <a:defRPr sz="1400" baseline="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3623731619527794"/>
                  <c:y val="-7.3120498300373801E-2"/>
                </c:manualLayout>
              </c:layout>
              <c:numFmt formatCode="#,##0.0" sourceLinked="0"/>
              <c:spPr>
                <a:noFill/>
                <a:ln>
                  <a:noFill/>
                </a:ln>
              </c:spPr>
              <c:txPr>
                <a:bodyPr/>
                <a:lstStyle/>
                <a:p>
                  <a:pPr>
                    <a:defRPr sz="1400" baseline="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814488602014532E-2"/>
                  <c:y val="1.42827307969187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923343781099155E-2"/>
                  <c:y val="1.4144142930286456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baseline="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extLst>
          </c:dLbls>
          <c:cat>
            <c:numRef>
              <c:f>List1!$A$2:$A$5</c:f>
              <c:numCache>
                <c:formatCode>General</c:formatCode>
                <c:ptCount val="4"/>
              </c:numCache>
            </c:numRef>
          </c:cat>
          <c:val>
            <c:numRef>
              <c:f>List1!$B$2:$B$5</c:f>
              <c:numCache>
                <c:formatCode>###0.0</c:formatCode>
                <c:ptCount val="4"/>
                <c:pt idx="0">
                  <c:v>26.198885245699383</c:v>
                </c:pt>
                <c:pt idx="1">
                  <c:v>68.522842592621032</c:v>
                </c:pt>
                <c:pt idx="2">
                  <c:v>2.4096459868536702</c:v>
                </c:pt>
                <c:pt idx="3">
                  <c:v>2.8686261748257991</c:v>
                </c:pt>
              </c:numCache>
            </c:numRef>
          </c:val>
        </c:ser>
        <c:dLbls>
          <c:showLegendKey val="0"/>
          <c:showVal val="0"/>
          <c:showCatName val="0"/>
          <c:showSerName val="0"/>
          <c:showPercent val="0"/>
          <c:showBubbleSize val="0"/>
          <c:showLeaderLines val="0"/>
        </c:dLbls>
        <c:firstSliceAng val="241"/>
      </c:pieChart>
    </c:plotArea>
    <c:plotVisOnly val="1"/>
    <c:dispBlanksAs val="zero"/>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8689600675179E-2"/>
          <c:y val="4.6191957507366897E-2"/>
          <c:w val="0.82571922268944176"/>
          <c:h val="0.90761608498526125"/>
        </c:manualLayout>
      </c:layout>
      <c:barChart>
        <c:barDir val="bar"/>
        <c:grouping val="clustered"/>
        <c:varyColors val="0"/>
        <c:ser>
          <c:idx val="0"/>
          <c:order val="0"/>
          <c:tx>
            <c:strRef>
              <c:f>List1!$B$1</c:f>
              <c:strCache>
                <c:ptCount val="1"/>
                <c:pt idx="0">
                  <c:v>Sloupec1</c:v>
                </c:pt>
              </c:strCache>
            </c:strRef>
          </c:tx>
          <c:spPr>
            <a:solidFill>
              <a:schemeClr val="tx1"/>
            </a:solidFill>
          </c:spPr>
          <c:invertIfNegative val="0"/>
          <c:dPt>
            <c:idx val="1"/>
            <c:invertIfNegative val="0"/>
            <c:bubble3D val="0"/>
            <c:spPr>
              <a:solidFill>
                <a:schemeClr val="accent5"/>
              </a:solidFill>
            </c:spPr>
          </c:dPt>
          <c:dPt>
            <c:idx val="5"/>
            <c:invertIfNegative val="0"/>
            <c:bubble3D val="0"/>
            <c:spPr>
              <a:solidFill>
                <a:schemeClr val="accent3"/>
              </a:solidFill>
            </c:spPr>
          </c:dPt>
          <c:dPt>
            <c:idx val="9"/>
            <c:invertIfNegative val="0"/>
            <c:bubble3D val="0"/>
            <c:spPr>
              <a:solidFill>
                <a:schemeClr val="accent4"/>
              </a:solidFill>
            </c:spPr>
          </c:dPt>
          <c:dLbls>
            <c:numFmt formatCode="#,##0.0" sourceLinked="0"/>
            <c:spPr>
              <a:noFill/>
              <a:ln>
                <a:noFill/>
              </a:ln>
              <a:effectLst/>
            </c:spPr>
            <c:txPr>
              <a:bodyPr/>
              <a:lstStyle/>
              <a:p>
                <a:pPr>
                  <a:defRPr sz="1100">
                    <a:solidFill>
                      <a:schemeClr val="tx1"/>
                    </a:solidFill>
                    <a:latin typeface="Arial" pitchFamily="34" charset="0"/>
                    <a:cs typeface="Arial" pitchFamily="34" charset="0"/>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List1!$A$2:$A$11</c:f>
              <c:strCache>
                <c:ptCount val="10"/>
                <c:pt idx="0">
                  <c:v>Nemocnice</c:v>
                </c:pt>
                <c:pt idx="1">
                  <c:v>Doma, v zařízení sociálních služeb</c:v>
                </c:pt>
                <c:pt idx="2">
                  <c:v>Fakultní nemocnice</c:v>
                </c:pt>
                <c:pt idx="3">
                  <c:v>Léčebna pro dlouhodobě nemocné (LDN)</c:v>
                </c:pt>
                <c:pt idx="4">
                  <c:v>Hospic</c:v>
                </c:pt>
                <c:pt idx="5">
                  <c:v>Na ulici, při převozu</c:v>
                </c:pt>
                <c:pt idx="6">
                  <c:v>Nemocnice následné péče</c:v>
                </c:pt>
                <c:pt idx="7">
                  <c:v>Psychiatrická léčebna</c:v>
                </c:pt>
                <c:pt idx="8">
                  <c:v>Ostatní ZZ</c:v>
                </c:pt>
                <c:pt idx="9">
                  <c:v>Jiné, nezjištěno</c:v>
                </c:pt>
              </c:strCache>
            </c:strRef>
          </c:cat>
          <c:val>
            <c:numRef>
              <c:f>List1!$B$2:$B$11</c:f>
              <c:numCache>
                <c:formatCode>###0.0</c:formatCode>
                <c:ptCount val="10"/>
                <c:pt idx="0">
                  <c:v>38.725527996866113</c:v>
                </c:pt>
                <c:pt idx="1">
                  <c:v>26.198885245699383</c:v>
                </c:pt>
                <c:pt idx="2">
                  <c:v>9.1888573922645733</c:v>
                </c:pt>
                <c:pt idx="3">
                  <c:v>7.1286902716558114</c:v>
                </c:pt>
                <c:pt idx="4">
                  <c:v>2.5123613111780787</c:v>
                </c:pt>
                <c:pt idx="5">
                  <c:v>2.4096459868536702</c:v>
                </c:pt>
                <c:pt idx="6">
                  <c:v>2.076206750833598</c:v>
                </c:pt>
                <c:pt idx="7">
                  <c:v>1.1853903645005974</c:v>
                </c:pt>
                <c:pt idx="8">
                  <c:v>7.7058085053223824</c:v>
                </c:pt>
                <c:pt idx="9">
                  <c:v>2.8686261748257991</c:v>
                </c:pt>
              </c:numCache>
            </c:numRef>
          </c:val>
        </c:ser>
        <c:dLbls>
          <c:showLegendKey val="0"/>
          <c:showVal val="0"/>
          <c:showCatName val="0"/>
          <c:showSerName val="0"/>
          <c:showPercent val="0"/>
          <c:showBubbleSize val="0"/>
        </c:dLbls>
        <c:gapWidth val="55"/>
        <c:axId val="258900240"/>
        <c:axId val="258888432"/>
      </c:barChart>
      <c:catAx>
        <c:axId val="258900240"/>
        <c:scaling>
          <c:orientation val="maxMin"/>
        </c:scaling>
        <c:delete val="1"/>
        <c:axPos val="l"/>
        <c:numFmt formatCode="General" sourceLinked="1"/>
        <c:majorTickMark val="out"/>
        <c:minorTickMark val="none"/>
        <c:tickLblPos val="none"/>
        <c:crossAx val="258888432"/>
        <c:crosses val="autoZero"/>
        <c:auto val="1"/>
        <c:lblAlgn val="ctr"/>
        <c:lblOffset val="100"/>
        <c:noMultiLvlLbl val="0"/>
      </c:catAx>
      <c:valAx>
        <c:axId val="258888432"/>
        <c:scaling>
          <c:orientation val="minMax"/>
          <c:max val="50"/>
          <c:min val="0"/>
        </c:scaling>
        <c:delete val="1"/>
        <c:axPos val="t"/>
        <c:numFmt formatCode="###0.0" sourceLinked="1"/>
        <c:majorTickMark val="out"/>
        <c:minorTickMark val="none"/>
        <c:tickLblPos val="none"/>
        <c:crossAx val="258900240"/>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9C659FE-D93E-43C5-BC63-8AC45339E720}" type="datetimeFigureOut">
              <a:rPr lang="cs-CZ" smtClean="0"/>
              <a:t>8. 11. 2018</a:t>
            </a:fld>
            <a:endParaRPr lang="cs-CZ"/>
          </a:p>
        </p:txBody>
      </p:sp>
      <p:sp>
        <p:nvSpPr>
          <p:cNvPr id="4" name="Zástupný symbol pro obrázek snímk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2D57FE7-BA89-4CC6-9194-084E20502F16}" type="slidenum">
              <a:rPr lang="cs-CZ" smtClean="0"/>
              <a:t>‹#›</a:t>
            </a:fld>
            <a:endParaRPr lang="cs-CZ"/>
          </a:p>
        </p:txBody>
      </p:sp>
    </p:spTree>
    <p:extLst>
      <p:ext uri="{BB962C8B-B14F-4D97-AF65-F5344CB8AC3E}">
        <p14:creationId xmlns:p14="http://schemas.microsoft.com/office/powerpoint/2010/main" val="156964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65E666-9D9A-4806-B61A-CAF49734E709}" type="slidenum">
              <a:rPr lang="cs-CZ" altLang="cs-CZ"/>
              <a:pPr eaLnBrk="1" hangingPunct="1"/>
              <a:t>4</a:t>
            </a:fld>
            <a:endParaRPr lang="cs-CZ" altLang="cs-CZ"/>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78763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2BB6905-8064-4A71-A740-F0ED61C89430}" type="slidenum">
              <a:rPr lang="cs-CZ" smtClean="0"/>
              <a:pPr/>
              <a:t>26</a:t>
            </a:fld>
            <a:endParaRPr lang="cs-CZ"/>
          </a:p>
        </p:txBody>
      </p:sp>
    </p:spTree>
    <p:extLst>
      <p:ext uri="{BB962C8B-B14F-4D97-AF65-F5344CB8AC3E}">
        <p14:creationId xmlns:p14="http://schemas.microsoft.com/office/powerpoint/2010/main" val="4003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7B0757-1539-4D57-9859-53EAEEEB564F}" type="slidenum">
              <a:rPr lang="cs-CZ" altLang="cs-CZ"/>
              <a:pPr eaLnBrk="1" hangingPunct="1"/>
              <a:t>7</a:t>
            </a:fld>
            <a:endParaRPr lang="cs-CZ" altLang="cs-CZ"/>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74214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04E361-6542-404C-B900-E135193C98CA}" type="slidenum">
              <a:rPr lang="cs-CZ" altLang="cs-CZ"/>
              <a:pPr eaLnBrk="1" hangingPunct="1"/>
              <a:t>9</a:t>
            </a:fld>
            <a:endParaRPr lang="cs-CZ" altLang="cs-CZ"/>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71740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B40B82-88F0-40B5-B583-A150C031A963}" type="slidenum">
              <a:rPr lang="cs-CZ" altLang="cs-CZ"/>
              <a:pPr eaLnBrk="1" hangingPunct="1"/>
              <a:t>10</a:t>
            </a:fld>
            <a:endParaRPr lang="cs-CZ" altLang="cs-CZ"/>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43312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050" dirty="0" smtClean="0"/>
          </a:p>
        </p:txBody>
      </p:sp>
      <p:sp>
        <p:nvSpPr>
          <p:cNvPr id="4" name="Zástupný symbol pro číslo snímku 3"/>
          <p:cNvSpPr>
            <a:spLocks noGrp="1"/>
          </p:cNvSpPr>
          <p:nvPr>
            <p:ph type="sldNum" sz="quarter" idx="10"/>
          </p:nvPr>
        </p:nvSpPr>
        <p:spPr/>
        <p:txBody>
          <a:bodyPr/>
          <a:lstStyle/>
          <a:p>
            <a:fld id="{72D57FE7-BA89-4CC6-9194-084E20502F16}" type="slidenum">
              <a:rPr lang="cs-CZ" smtClean="0"/>
              <a:t>12</a:t>
            </a:fld>
            <a:endParaRPr lang="cs-CZ"/>
          </a:p>
        </p:txBody>
      </p:sp>
    </p:spTree>
    <p:extLst>
      <p:ext uri="{BB962C8B-B14F-4D97-AF65-F5344CB8AC3E}">
        <p14:creationId xmlns:p14="http://schemas.microsoft.com/office/powerpoint/2010/main" val="277880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06AE1B-0F44-4C61-B485-FDCC9184EE17}" type="slidenum">
              <a:rPr lang="cs-CZ" smtClean="0"/>
              <a:t>21</a:t>
            </a:fld>
            <a:endParaRPr lang="cs-CZ"/>
          </a:p>
        </p:txBody>
      </p:sp>
    </p:spTree>
    <p:extLst>
      <p:ext uri="{BB962C8B-B14F-4D97-AF65-F5344CB8AC3E}">
        <p14:creationId xmlns:p14="http://schemas.microsoft.com/office/powerpoint/2010/main" val="139410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11BB606-AA79-4E28-970B-75D55B6DADE6}" type="slidenum">
              <a:rPr lang="cs-CZ" smtClean="0"/>
              <a:t>23</a:t>
            </a:fld>
            <a:endParaRPr lang="cs-CZ"/>
          </a:p>
        </p:txBody>
      </p:sp>
    </p:spTree>
    <p:extLst>
      <p:ext uri="{BB962C8B-B14F-4D97-AF65-F5344CB8AC3E}">
        <p14:creationId xmlns:p14="http://schemas.microsoft.com/office/powerpoint/2010/main" val="2247075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t>- </a:t>
            </a:r>
            <a:r>
              <a:rPr lang="en-GB" sz="1200" dirty="0" smtClean="0"/>
              <a:t>Medical ethics and state law started to regulate treatment of a dying patient</a:t>
            </a:r>
            <a:r>
              <a:rPr lang="en-GB" sz="800" dirty="0" smtClean="0"/>
              <a:t>.</a:t>
            </a:r>
            <a:r>
              <a:rPr lang="cs-CZ" dirty="0" err="1" smtClean="0"/>
              <a:t>Religious</a:t>
            </a:r>
            <a:r>
              <a:rPr lang="cs-CZ" dirty="0" smtClean="0"/>
              <a:t> </a:t>
            </a:r>
            <a:r>
              <a:rPr lang="cs-CZ" dirty="0" err="1" smtClean="0"/>
              <a:t>control</a:t>
            </a:r>
            <a:r>
              <a:rPr lang="cs-CZ" dirty="0" smtClean="0"/>
              <a:t> </a:t>
            </a:r>
            <a:r>
              <a:rPr lang="cs-CZ" dirty="0" err="1" smtClean="0"/>
              <a:t>over</a:t>
            </a:r>
            <a:r>
              <a:rPr lang="cs-CZ" baseline="0" dirty="0" smtClean="0"/>
              <a:t> </a:t>
            </a:r>
            <a:r>
              <a:rPr lang="cs-CZ" baseline="0" dirty="0" err="1" smtClean="0"/>
              <a:t>various</a:t>
            </a:r>
            <a:r>
              <a:rPr lang="cs-CZ" baseline="0" dirty="0" smtClean="0"/>
              <a:t> </a:t>
            </a:r>
            <a:r>
              <a:rPr lang="cs-CZ" baseline="0" dirty="0" err="1" smtClean="0"/>
              <a:t>spheres</a:t>
            </a:r>
            <a:r>
              <a:rPr lang="cs-CZ" baseline="0" dirty="0" smtClean="0"/>
              <a:t> </a:t>
            </a:r>
            <a:r>
              <a:rPr lang="cs-CZ" baseline="0" dirty="0" err="1" smtClean="0"/>
              <a:t>of</a:t>
            </a:r>
            <a:r>
              <a:rPr lang="cs-CZ" baseline="0" dirty="0" smtClean="0"/>
              <a:t> </a:t>
            </a:r>
            <a:r>
              <a:rPr lang="cs-CZ" baseline="0" dirty="0" err="1" smtClean="0"/>
              <a:t>life</a:t>
            </a:r>
            <a:r>
              <a:rPr lang="cs-CZ" baseline="0" dirty="0" smtClean="0"/>
              <a:t> </a:t>
            </a:r>
            <a:r>
              <a:rPr lang="cs-CZ" baseline="0" dirty="0" err="1" smtClean="0"/>
              <a:t>weakened</a:t>
            </a:r>
            <a:r>
              <a:rPr lang="cs-CZ" baseline="0" dirty="0" smtClean="0"/>
              <a:t>. M</a:t>
            </a:r>
            <a:r>
              <a:rPr lang="en-US" dirty="0" err="1" smtClean="0"/>
              <a:t>edical</a:t>
            </a:r>
            <a:r>
              <a:rPr lang="en-US" dirty="0" smtClean="0"/>
              <a:t> hypodermic syringe with a needle fine enough to pierce the skin.</a:t>
            </a:r>
            <a:endParaRPr lang="cs-CZ" dirty="0"/>
          </a:p>
        </p:txBody>
      </p:sp>
      <p:sp>
        <p:nvSpPr>
          <p:cNvPr id="4" name="Zástupný symbol pro číslo snímku 3"/>
          <p:cNvSpPr>
            <a:spLocks noGrp="1"/>
          </p:cNvSpPr>
          <p:nvPr>
            <p:ph type="sldNum" sz="quarter" idx="10"/>
          </p:nvPr>
        </p:nvSpPr>
        <p:spPr/>
        <p:txBody>
          <a:bodyPr/>
          <a:lstStyle/>
          <a:p>
            <a:fld id="{41B2ADEC-468B-47B4-ABC9-59F673D5ED2B}" type="slidenum">
              <a:rPr lang="cs-CZ" smtClean="0"/>
              <a:t>24</a:t>
            </a:fld>
            <a:endParaRPr lang="cs-CZ"/>
          </a:p>
        </p:txBody>
      </p:sp>
    </p:spTree>
    <p:extLst>
      <p:ext uri="{BB962C8B-B14F-4D97-AF65-F5344CB8AC3E}">
        <p14:creationId xmlns:p14="http://schemas.microsoft.com/office/powerpoint/2010/main" val="7762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1B2ADEC-468B-47B4-ABC9-59F673D5ED2B}" type="slidenum">
              <a:rPr lang="cs-CZ" smtClean="0"/>
              <a:t>25</a:t>
            </a:fld>
            <a:endParaRPr lang="cs-CZ"/>
          </a:p>
        </p:txBody>
      </p:sp>
    </p:spTree>
    <p:extLst>
      <p:ext uri="{BB962C8B-B14F-4D97-AF65-F5344CB8AC3E}">
        <p14:creationId xmlns:p14="http://schemas.microsoft.com/office/powerpoint/2010/main" val="398689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8. 11. 2018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8. 11. 2018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8. 11. 2018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82296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3941763"/>
            <a:ext cx="82296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3638"/>
            <a:ext cx="2133600" cy="457200"/>
          </a:xfrm>
        </p:spPr>
        <p:txBody>
          <a:bodyPr/>
          <a:lstStyle>
            <a:lvl1pPr>
              <a:defRPr/>
            </a:lvl1pPr>
          </a:lstStyle>
          <a:p>
            <a:endParaRPr lang="cs-CZ" altLang="en-US"/>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cs-CZ" altLang="en-US"/>
          </a:p>
        </p:txBody>
      </p:sp>
      <p:sp>
        <p:nvSpPr>
          <p:cNvPr id="7" name="Zástupný symbol pro číslo snímku 6"/>
          <p:cNvSpPr>
            <a:spLocks noGrp="1"/>
          </p:cNvSpPr>
          <p:nvPr>
            <p:ph type="sldNum" sz="quarter" idx="12"/>
          </p:nvPr>
        </p:nvSpPr>
        <p:spPr>
          <a:xfrm>
            <a:off x="6553200" y="6243638"/>
            <a:ext cx="2133600" cy="457200"/>
          </a:xfrm>
        </p:spPr>
        <p:txBody>
          <a:bodyPr/>
          <a:lstStyle>
            <a:lvl1pPr>
              <a:defRPr/>
            </a:lvl1pPr>
          </a:lstStyle>
          <a:p>
            <a:fld id="{C3FBFC7B-ED11-4505-B7D0-D4EEF1D97B5B}" type="slidenum">
              <a:rPr lang="cs-CZ" altLang="en-US"/>
              <a:pPr/>
              <a:t>‹#›</a:t>
            </a:fld>
            <a:endParaRPr lang="cs-CZ" altLang="en-US"/>
          </a:p>
        </p:txBody>
      </p:sp>
    </p:spTree>
    <p:extLst>
      <p:ext uri="{BB962C8B-B14F-4D97-AF65-F5344CB8AC3E}">
        <p14:creationId xmlns:p14="http://schemas.microsoft.com/office/powerpoint/2010/main" val="16607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8. 11. 2018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8. 11. 2018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8. 11. 2018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8. 11. 2018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8. 11. 2018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8. 11. 2018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8. 11. 2018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8. 11. 2018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8. 11. 2018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altLang="cs-CZ" smtClean="0"/>
              <a:t>Sociologie pro speciální pedagogy: Medicína</a:t>
            </a:r>
          </a:p>
        </p:txBody>
      </p:sp>
      <p:sp>
        <p:nvSpPr>
          <p:cNvPr id="3075" name="Rectangle 3"/>
          <p:cNvSpPr>
            <a:spLocks noGrp="1" noChangeArrowheads="1"/>
          </p:cNvSpPr>
          <p:nvPr>
            <p:ph type="subTitle" idx="1"/>
          </p:nvPr>
        </p:nvSpPr>
        <p:spPr/>
        <p:txBody>
          <a:bodyPr/>
          <a:lstStyle/>
          <a:p>
            <a:pPr eaLnBrk="1" hangingPunct="1"/>
            <a:r>
              <a:rPr lang="cs-CZ" altLang="cs-CZ" smtClean="0"/>
              <a:t>Lenka Slepičková</a:t>
            </a:r>
          </a:p>
        </p:txBody>
      </p:sp>
    </p:spTree>
    <p:extLst>
      <p:ext uri="{BB962C8B-B14F-4D97-AF65-F5344CB8AC3E}">
        <p14:creationId xmlns:p14="http://schemas.microsoft.com/office/powerpoint/2010/main" val="201294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normAutofit fontScale="90000"/>
          </a:bodyPr>
          <a:lstStyle/>
          <a:p>
            <a:r>
              <a:rPr lang="cs-CZ" i="1" dirty="0" err="1"/>
              <a:t>Medikalizace</a:t>
            </a:r>
            <a:r>
              <a:rPr lang="cs-CZ" i="1" dirty="0"/>
              <a:t> (</a:t>
            </a:r>
            <a:r>
              <a:rPr lang="cs-CZ" i="1" dirty="0" err="1"/>
              <a:t>medicinalizace</a:t>
            </a:r>
            <a:r>
              <a:rPr lang="cs-CZ" i="1" dirty="0"/>
              <a:t>) společnosti</a:t>
            </a:r>
            <a:r>
              <a:rPr lang="cs-CZ" sz="3600" dirty="0"/>
              <a:t/>
            </a:r>
            <a:br>
              <a:rPr lang="cs-CZ" sz="3600" dirty="0"/>
            </a:br>
            <a:endParaRPr lang="cs-CZ" altLang="cs-CZ" dirty="0" smtClean="0"/>
          </a:p>
        </p:txBody>
      </p:sp>
      <p:sp>
        <p:nvSpPr>
          <p:cNvPr id="9219" name="Rectangle 3"/>
          <p:cNvSpPr>
            <a:spLocks noGrp="1" noChangeArrowheads="1"/>
          </p:cNvSpPr>
          <p:nvPr>
            <p:ph type="body" idx="1"/>
          </p:nvPr>
        </p:nvSpPr>
        <p:spPr>
          <a:xfrm>
            <a:off x="381000" y="1524000"/>
            <a:ext cx="8610600" cy="5334000"/>
          </a:xfrm>
        </p:spPr>
        <p:txBody>
          <a:bodyPr>
            <a:normAutofit lnSpcReduction="10000"/>
          </a:bodyPr>
          <a:lstStyle/>
          <a:p>
            <a:pPr eaLnBrk="1" hangingPunct="1">
              <a:lnSpc>
                <a:spcPct val="80000"/>
              </a:lnSpc>
              <a:buFont typeface="Wingdings" panose="05000000000000000000" pitchFamily="2" charset="2"/>
              <a:buNone/>
              <a:defRPr/>
            </a:pPr>
            <a:endParaRPr lang="cs-CZ" sz="900" dirty="0" smtClean="0"/>
          </a:p>
          <a:p>
            <a:pPr eaLnBrk="1" hangingPunct="1">
              <a:lnSpc>
                <a:spcPct val="80000"/>
              </a:lnSpc>
              <a:buFontTx/>
              <a:buChar char="-"/>
              <a:defRPr/>
            </a:pPr>
            <a:r>
              <a:rPr lang="cs-CZ" sz="2400" dirty="0" smtClean="0"/>
              <a:t>Rozšiřování </a:t>
            </a:r>
            <a:r>
              <a:rPr lang="cs-CZ" sz="2400" dirty="0" smtClean="0"/>
              <a:t>působnosti medicíny do sfér, které dříve do její kompetence nepatřily (různé sociální a individuální problémy), aplikace postupů na problémy, které nesouvisejí s nemocemi (prevence, estetická medicína, léky)</a:t>
            </a:r>
          </a:p>
          <a:p>
            <a:pPr eaLnBrk="1" hangingPunct="1">
              <a:lnSpc>
                <a:spcPct val="80000"/>
              </a:lnSpc>
              <a:buFontTx/>
              <a:buChar char="-"/>
              <a:defRPr/>
            </a:pPr>
            <a:r>
              <a:rPr lang="cs-CZ" sz="2400" dirty="0" smtClean="0"/>
              <a:t>Aktivní účast pacientů</a:t>
            </a:r>
          </a:p>
          <a:p>
            <a:pPr eaLnBrk="1" hangingPunct="1">
              <a:lnSpc>
                <a:spcPct val="80000"/>
              </a:lnSpc>
              <a:buFontTx/>
              <a:buChar char="-"/>
              <a:defRPr/>
            </a:pPr>
            <a:r>
              <a:rPr lang="cs-CZ" sz="2400" dirty="0" smtClean="0"/>
              <a:t>Také proces </a:t>
            </a:r>
            <a:r>
              <a:rPr lang="cs-CZ" sz="2400" dirty="0" err="1" smtClean="0"/>
              <a:t>demedikalizace</a:t>
            </a:r>
            <a:endParaRPr lang="cs-CZ" sz="2400" dirty="0" smtClean="0"/>
          </a:p>
          <a:p>
            <a:pPr eaLnBrk="1" hangingPunct="1">
              <a:lnSpc>
                <a:spcPct val="80000"/>
              </a:lnSpc>
              <a:buFontTx/>
              <a:buChar char="-"/>
              <a:defRPr/>
            </a:pPr>
            <a:endParaRPr lang="cs-CZ" sz="2400" dirty="0"/>
          </a:p>
          <a:p>
            <a:pPr marL="0" indent="0" eaLnBrk="1" hangingPunct="1">
              <a:lnSpc>
                <a:spcPct val="80000"/>
              </a:lnSpc>
              <a:buFont typeface="Wingdings" panose="05000000000000000000" pitchFamily="2" charset="2"/>
              <a:buNone/>
              <a:defRPr/>
            </a:pPr>
            <a:r>
              <a:rPr lang="cs-CZ" sz="2400" i="1" dirty="0" smtClean="0"/>
              <a:t>Př. </a:t>
            </a:r>
            <a:r>
              <a:rPr lang="cs-CZ" sz="2400" i="1" dirty="0" err="1" smtClean="0"/>
              <a:t>Diagnostic</a:t>
            </a:r>
            <a:r>
              <a:rPr lang="cs-CZ" sz="2400" i="1" dirty="0" smtClean="0"/>
              <a:t> and </a:t>
            </a:r>
            <a:r>
              <a:rPr lang="cs-CZ" sz="2400" i="1" dirty="0" err="1" smtClean="0"/>
              <a:t>Statistical</a:t>
            </a:r>
            <a:r>
              <a:rPr lang="cs-CZ" sz="2400" i="1" dirty="0" smtClean="0"/>
              <a:t> </a:t>
            </a:r>
            <a:r>
              <a:rPr lang="cs-CZ" sz="2400" i="1" dirty="0" err="1" smtClean="0"/>
              <a:t>Manual</a:t>
            </a:r>
            <a:r>
              <a:rPr lang="cs-CZ" sz="2400" i="1" dirty="0" smtClean="0"/>
              <a:t> </a:t>
            </a:r>
            <a:r>
              <a:rPr lang="cs-CZ" sz="2400" i="1" dirty="0" err="1" smtClean="0"/>
              <a:t>of</a:t>
            </a:r>
            <a:r>
              <a:rPr lang="cs-CZ" sz="2400" i="1" dirty="0" smtClean="0"/>
              <a:t> </a:t>
            </a:r>
            <a:r>
              <a:rPr lang="cs-CZ" sz="2400" i="1" dirty="0" err="1" smtClean="0"/>
              <a:t>Mental</a:t>
            </a:r>
            <a:r>
              <a:rPr lang="cs-CZ" sz="2400" i="1" dirty="0" smtClean="0"/>
              <a:t> </a:t>
            </a:r>
            <a:r>
              <a:rPr lang="cs-CZ" sz="2400" i="1" dirty="0" err="1" smtClean="0"/>
              <a:t>Disorders</a:t>
            </a:r>
            <a:endParaRPr lang="cs-CZ" sz="2400" i="1" dirty="0" smtClean="0"/>
          </a:p>
          <a:p>
            <a:pPr eaLnBrk="1" hangingPunct="1">
              <a:lnSpc>
                <a:spcPct val="80000"/>
              </a:lnSpc>
              <a:buFontTx/>
              <a:buChar char="-"/>
              <a:defRPr/>
            </a:pPr>
            <a:endParaRPr lang="cs-CZ" sz="2400" i="1" dirty="0"/>
          </a:p>
          <a:p>
            <a:pPr eaLnBrk="1" hangingPunct="1">
              <a:lnSpc>
                <a:spcPct val="80000"/>
              </a:lnSpc>
              <a:buFontTx/>
              <a:buChar char="-"/>
              <a:defRPr/>
            </a:pPr>
            <a:r>
              <a:rPr lang="cs-CZ" sz="2400" i="1" dirty="0" smtClean="0"/>
              <a:t>1952 – 106 diagnóz, 130 str.</a:t>
            </a:r>
          </a:p>
          <a:p>
            <a:pPr eaLnBrk="1" hangingPunct="1">
              <a:lnSpc>
                <a:spcPct val="80000"/>
              </a:lnSpc>
              <a:buFontTx/>
              <a:buChar char="-"/>
              <a:defRPr/>
            </a:pPr>
            <a:r>
              <a:rPr lang="cs-CZ" sz="2400" i="1" dirty="0" smtClean="0"/>
              <a:t>1980 -  265 diagnóz, 494 str.</a:t>
            </a:r>
          </a:p>
          <a:p>
            <a:pPr eaLnBrk="1" hangingPunct="1">
              <a:lnSpc>
                <a:spcPct val="80000"/>
              </a:lnSpc>
              <a:buFontTx/>
              <a:buChar char="-"/>
              <a:defRPr/>
            </a:pPr>
            <a:r>
              <a:rPr lang="cs-CZ" sz="2400" i="1" dirty="0" smtClean="0"/>
              <a:t>1994 -  297 diagnóz, 886 str.</a:t>
            </a:r>
          </a:p>
          <a:p>
            <a:pPr eaLnBrk="1" hangingPunct="1">
              <a:lnSpc>
                <a:spcPct val="80000"/>
              </a:lnSpc>
              <a:buFontTx/>
              <a:buChar char="-"/>
              <a:defRPr/>
            </a:pPr>
            <a:r>
              <a:rPr lang="cs-CZ" sz="2400" i="1" dirty="0" smtClean="0"/>
              <a:t>2013 -    ?   diagnóz,  991 str.</a:t>
            </a:r>
          </a:p>
          <a:p>
            <a:pPr eaLnBrk="1" hangingPunct="1">
              <a:lnSpc>
                <a:spcPct val="80000"/>
              </a:lnSpc>
              <a:buFontTx/>
              <a:buChar char="-"/>
              <a:defRPr/>
            </a:pPr>
            <a:endParaRPr lang="cs-CZ" sz="1800" dirty="0"/>
          </a:p>
          <a:p>
            <a:pPr eaLnBrk="1" hangingPunct="1">
              <a:lnSpc>
                <a:spcPct val="80000"/>
              </a:lnSpc>
              <a:buFont typeface="Wingdings" panose="05000000000000000000" pitchFamily="2" charset="2"/>
              <a:buNone/>
              <a:defRPr/>
            </a:pPr>
            <a:endParaRPr lang="cs-CZ" sz="1800" dirty="0" smtClean="0"/>
          </a:p>
          <a:p>
            <a:pPr eaLnBrk="1" hangingPunct="1">
              <a:lnSpc>
                <a:spcPct val="80000"/>
              </a:lnSpc>
              <a:buFont typeface="Wingdings" panose="05000000000000000000" pitchFamily="2" charset="2"/>
              <a:buNone/>
              <a:defRPr/>
            </a:pPr>
            <a:r>
              <a:rPr lang="cs-CZ" sz="800" i="1" dirty="0" smtClean="0"/>
              <a:t>	</a:t>
            </a:r>
          </a:p>
          <a:p>
            <a:pPr eaLnBrk="1" hangingPunct="1">
              <a:lnSpc>
                <a:spcPct val="80000"/>
              </a:lnSpc>
              <a:buFont typeface="Wingdings" panose="05000000000000000000" pitchFamily="2" charset="2"/>
              <a:buNone/>
              <a:defRPr/>
            </a:pPr>
            <a:r>
              <a:rPr lang="cs-CZ" sz="900" dirty="0" smtClean="0"/>
              <a:t>	</a:t>
            </a:r>
          </a:p>
        </p:txBody>
      </p:sp>
    </p:spTree>
    <p:extLst>
      <p:ext uri="{BB962C8B-B14F-4D97-AF65-F5344CB8AC3E}">
        <p14:creationId xmlns:p14="http://schemas.microsoft.com/office/powerpoint/2010/main" val="337790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wipe(left)">
                                      <p:cBhvr>
                                        <p:cTn id="27" dur="500"/>
                                        <p:tgtEl>
                                          <p:spTgt spid="921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Effect transition="in" filter="wipe(left)">
                                      <p:cBhvr>
                                        <p:cTn id="32" dur="500"/>
                                        <p:tgtEl>
                                          <p:spTgt spid="921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9">
                                            <p:txEl>
                                              <p:pRg st="8" end="8"/>
                                            </p:txEl>
                                          </p:spTgt>
                                        </p:tgtEl>
                                        <p:attrNameLst>
                                          <p:attrName>style.visibility</p:attrName>
                                        </p:attrNameLst>
                                      </p:cBhvr>
                                      <p:to>
                                        <p:strVal val="visible"/>
                                      </p:to>
                                    </p:set>
                                    <p:animEffect transition="in" filter="wipe(left)">
                                      <p:cBhvr>
                                        <p:cTn id="37" dur="500"/>
                                        <p:tgtEl>
                                          <p:spTgt spid="921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19">
                                            <p:txEl>
                                              <p:pRg st="9" end="9"/>
                                            </p:txEl>
                                          </p:spTgt>
                                        </p:tgtEl>
                                        <p:attrNameLst>
                                          <p:attrName>style.visibility</p:attrName>
                                        </p:attrNameLst>
                                      </p:cBhvr>
                                      <p:to>
                                        <p:strVal val="visible"/>
                                      </p:to>
                                    </p:set>
                                    <p:animEffect transition="in" filter="wipe(left)">
                                      <p:cBhvr>
                                        <p:cTn id="42" dur="500"/>
                                        <p:tgtEl>
                                          <p:spTgt spid="921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219">
                                            <p:txEl>
                                              <p:pRg st="10" end="10"/>
                                            </p:txEl>
                                          </p:spTgt>
                                        </p:tgtEl>
                                        <p:attrNameLst>
                                          <p:attrName>style.visibility</p:attrName>
                                        </p:attrNameLst>
                                      </p:cBhvr>
                                      <p:to>
                                        <p:strVal val="visible"/>
                                      </p:to>
                                    </p:set>
                                    <p:animEffect transition="in" filter="wipe(left)">
                                      <p:cBhvr>
                                        <p:cTn id="47" dur="500"/>
                                        <p:tgtEl>
                                          <p:spTgt spid="9219">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219">
                                            <p:txEl>
                                              <p:pRg st="13" end="13"/>
                                            </p:txEl>
                                          </p:spTgt>
                                        </p:tgtEl>
                                        <p:attrNameLst>
                                          <p:attrName>style.visibility</p:attrName>
                                        </p:attrNameLst>
                                      </p:cBhvr>
                                      <p:to>
                                        <p:strVal val="visible"/>
                                      </p:to>
                                    </p:set>
                                    <p:animEffect transition="in" filter="wipe(left)">
                                      <p:cBhvr>
                                        <p:cTn id="52" dur="500"/>
                                        <p:tgtEl>
                                          <p:spTgt spid="9219">
                                            <p:txEl>
                                              <p:pRg st="13" end="1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219">
                                            <p:txEl>
                                              <p:pRg st="14" end="14"/>
                                            </p:txEl>
                                          </p:spTgt>
                                        </p:tgtEl>
                                        <p:attrNameLst>
                                          <p:attrName>style.visibility</p:attrName>
                                        </p:attrNameLst>
                                      </p:cBhvr>
                                      <p:to>
                                        <p:strVal val="visible"/>
                                      </p:to>
                                    </p:set>
                                    <p:animEffect transition="in" filter="wipe(left)">
                                      <p:cBhvr>
                                        <p:cTn id="57" dur="500"/>
                                        <p:tgtEl>
                                          <p:spTgt spid="92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1"/>
          </p:nvPr>
        </p:nvSpPr>
        <p:spPr>
          <a:xfrm>
            <a:off x="457200" y="1676400"/>
            <a:ext cx="8229600" cy="4454525"/>
          </a:xfrm>
        </p:spPr>
        <p:txBody>
          <a:bodyPr/>
          <a:lstStyle/>
          <a:p>
            <a:pPr eaLnBrk="1" hangingPunct="1">
              <a:lnSpc>
                <a:spcPct val="80000"/>
              </a:lnSpc>
              <a:buFontTx/>
              <a:buChar char="-"/>
            </a:pPr>
            <a:r>
              <a:rPr lang="cs-CZ" altLang="cs-CZ" sz="3200" smtClean="0"/>
              <a:t>snižuje naši toleranci rozdílů, zužuje definici toho, co je a co není normální</a:t>
            </a:r>
          </a:p>
          <a:p>
            <a:pPr eaLnBrk="1" hangingPunct="1">
              <a:lnSpc>
                <a:spcPct val="80000"/>
              </a:lnSpc>
              <a:buFontTx/>
              <a:buChar char="-"/>
            </a:pPr>
            <a:r>
              <a:rPr lang="cs-CZ" altLang="cs-CZ" sz="3200" smtClean="0"/>
              <a:t>nehledají se příčiny problémů</a:t>
            </a:r>
          </a:p>
          <a:p>
            <a:pPr eaLnBrk="1" hangingPunct="1">
              <a:lnSpc>
                <a:spcPct val="80000"/>
              </a:lnSpc>
              <a:buFontTx/>
              <a:buChar char="-"/>
            </a:pPr>
            <a:r>
              <a:rPr lang="cs-CZ" altLang="cs-CZ" sz="3200" smtClean="0"/>
              <a:t>medikalizace celého života, medikalizace ženského těla</a:t>
            </a:r>
          </a:p>
          <a:p>
            <a:endParaRPr lang="cs-CZ" altLang="cs-CZ" smtClean="0"/>
          </a:p>
        </p:txBody>
      </p:sp>
      <p:sp>
        <p:nvSpPr>
          <p:cNvPr id="14339" name="TextovéPole 3"/>
          <p:cNvSpPr txBox="1">
            <a:spLocks noChangeArrowheads="1"/>
          </p:cNvSpPr>
          <p:nvPr/>
        </p:nvSpPr>
        <p:spPr bwMode="auto">
          <a:xfrm>
            <a:off x="228600" y="228600"/>
            <a:ext cx="7467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400"/>
              <a:t>Kritika medikalizace</a:t>
            </a:r>
          </a:p>
        </p:txBody>
      </p:sp>
    </p:spTree>
    <p:extLst>
      <p:ext uri="{BB962C8B-B14F-4D97-AF65-F5344CB8AC3E}">
        <p14:creationId xmlns:p14="http://schemas.microsoft.com/office/powerpoint/2010/main" val="397517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4530725"/>
          </a:xfrm>
        </p:spPr>
        <p:txBody>
          <a:bodyPr/>
          <a:lstStyle/>
          <a:p>
            <a:pPr marL="0" indent="0" eaLnBrk="1" hangingPunct="1">
              <a:lnSpc>
                <a:spcPct val="80000"/>
              </a:lnSpc>
              <a:buFont typeface="Wingdings" panose="05000000000000000000" pitchFamily="2" charset="2"/>
              <a:buNone/>
              <a:defRPr/>
            </a:pPr>
            <a:r>
              <a:rPr lang="cs-CZ" sz="2000" dirty="0" smtClean="0">
                <a:solidFill>
                  <a:schemeClr val="tx2">
                    <a:lumMod val="75000"/>
                  </a:schemeClr>
                </a:solidFill>
              </a:rPr>
              <a:t>Ivan </a:t>
            </a:r>
            <a:r>
              <a:rPr lang="cs-CZ" sz="2000" dirty="0" err="1" smtClean="0">
                <a:solidFill>
                  <a:schemeClr val="tx2">
                    <a:lumMod val="75000"/>
                  </a:schemeClr>
                </a:solidFill>
              </a:rPr>
              <a:t>Illich</a:t>
            </a:r>
            <a:endParaRPr lang="cs-CZ" sz="2000" dirty="0" smtClean="0">
              <a:solidFill>
                <a:schemeClr val="tx2">
                  <a:lumMod val="75000"/>
                </a:schemeClr>
              </a:solidFill>
            </a:endParaRPr>
          </a:p>
          <a:p>
            <a:pPr marL="571500" indent="-571500" eaLnBrk="1" hangingPunct="1">
              <a:lnSpc>
                <a:spcPct val="80000"/>
              </a:lnSpc>
              <a:buFont typeface="Wingdings" panose="05000000000000000000" pitchFamily="2" charset="2"/>
              <a:buNone/>
              <a:defRPr/>
            </a:pPr>
            <a:r>
              <a:rPr lang="cs-CZ" sz="2000" dirty="0" err="1" smtClean="0"/>
              <a:t>iatrogenní</a:t>
            </a:r>
            <a:r>
              <a:rPr lang="cs-CZ" sz="2000" dirty="0" smtClean="0"/>
              <a:t> </a:t>
            </a:r>
            <a:r>
              <a:rPr lang="cs-CZ" sz="2000" dirty="0" smtClean="0"/>
              <a:t>působení </a:t>
            </a:r>
            <a:r>
              <a:rPr lang="cs-CZ" sz="2000" dirty="0" smtClean="0"/>
              <a:t>medicíny (pevně </a:t>
            </a:r>
            <a:r>
              <a:rPr lang="cs-CZ" sz="2000" dirty="0" smtClean="0"/>
              <a:t>zakotveno </a:t>
            </a:r>
            <a:r>
              <a:rPr lang="cs-CZ" sz="2000" dirty="0" smtClean="0"/>
              <a:t>v praxi medicíny a odolné vůči snahám je řešit) </a:t>
            </a:r>
          </a:p>
          <a:p>
            <a:pPr marL="571500" indent="-571500" eaLnBrk="1" hangingPunct="1">
              <a:lnSpc>
                <a:spcPct val="80000"/>
              </a:lnSpc>
              <a:buFont typeface="Wingdings" panose="05000000000000000000" pitchFamily="2" charset="2"/>
              <a:buNone/>
              <a:defRPr/>
            </a:pPr>
            <a:endParaRPr lang="cs-CZ" sz="2000" dirty="0" smtClean="0"/>
          </a:p>
        </p:txBody>
      </p:sp>
    </p:spTree>
    <p:extLst>
      <p:ext uri="{BB962C8B-B14F-4D97-AF65-F5344CB8AC3E}">
        <p14:creationId xmlns:p14="http://schemas.microsoft.com/office/powerpoint/2010/main" val="200430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smtClean="0"/>
              <a:t>Ivan Illich: Medical Nemesis</a:t>
            </a:r>
          </a:p>
        </p:txBody>
      </p:sp>
      <p:sp>
        <p:nvSpPr>
          <p:cNvPr id="14339"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cs-CZ" altLang="cs-CZ" sz="2100" i="1" smtClean="0"/>
              <a:t>„Za poslední desetiletí se stala hlavním nebezpečím pro zdraví lidí odborná lékařská praxe. Ochablost, infekce, nezpůsobilost, porušené funkce a jiné specificky iatrogenní choroby dnes způsobují více utrpení než všechny dopravní nehody a pracovní úrazy. Lékařská praxe navíc podporuje nemoc tím, že posiluje patologickou společnost, která si nejenom průmyslově uchovává své defektní příslušníky, ale klientelu terapeutů rozmnožuje geometrickou řadou (…) Lékařská praxe tím, že nemoc, bolest a smrt přeměňuje z osobní výzvy na technický problém, zbavuje lidi schopnosti samostatně se vyrovnat se svým lidským údělem a stává se zdrojem nové podoby nezdraví.“</a:t>
            </a:r>
          </a:p>
          <a:p>
            <a:pPr eaLnBrk="1" hangingPunct="1">
              <a:lnSpc>
                <a:spcPct val="80000"/>
              </a:lnSpc>
              <a:buFont typeface="Wingdings" panose="05000000000000000000" pitchFamily="2" charset="2"/>
              <a:buNone/>
            </a:pPr>
            <a:endParaRPr lang="cs-CZ" altLang="cs-CZ" sz="2100" i="1" smtClean="0"/>
          </a:p>
          <a:p>
            <a:pPr eaLnBrk="1" hangingPunct="1">
              <a:lnSpc>
                <a:spcPct val="80000"/>
              </a:lnSpc>
              <a:buFont typeface="Wingdings" panose="05000000000000000000" pitchFamily="2" charset="2"/>
              <a:buNone/>
            </a:pPr>
            <a:endParaRPr lang="cs-CZ" altLang="cs-CZ" sz="800" smtClean="0"/>
          </a:p>
          <a:p>
            <a:pPr eaLnBrk="1" hangingPunct="1">
              <a:lnSpc>
                <a:spcPct val="80000"/>
              </a:lnSpc>
              <a:buFont typeface="Wingdings" panose="05000000000000000000" pitchFamily="2" charset="2"/>
              <a:buNone/>
            </a:pPr>
            <a:r>
              <a:rPr lang="cs-CZ" altLang="cs-CZ" sz="1900" smtClean="0"/>
              <a:t>Illich 1974: 918</a:t>
            </a:r>
          </a:p>
        </p:txBody>
      </p:sp>
    </p:spTree>
    <p:extLst>
      <p:ext uri="{BB962C8B-B14F-4D97-AF65-F5344CB8AC3E}">
        <p14:creationId xmlns:p14="http://schemas.microsoft.com/office/powerpoint/2010/main" val="3364160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wipe(down)">
                                      <p:cBhvr>
                                        <p:cTn id="1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smtClean="0"/>
              <a:t>Současné trendy v medicíně</a:t>
            </a:r>
          </a:p>
        </p:txBody>
      </p:sp>
      <p:sp>
        <p:nvSpPr>
          <p:cNvPr id="3" name="Zástupný symbol pro obsah 2"/>
          <p:cNvSpPr>
            <a:spLocks noGrp="1"/>
          </p:cNvSpPr>
          <p:nvPr>
            <p:ph idx="1"/>
          </p:nvPr>
        </p:nvSpPr>
        <p:spPr>
          <a:xfrm>
            <a:off x="457200" y="1600200"/>
            <a:ext cx="5770984" cy="4525963"/>
          </a:xfrm>
        </p:spPr>
        <p:txBody>
          <a:bodyPr>
            <a:normAutofit lnSpcReduction="10000"/>
          </a:bodyPr>
          <a:lstStyle/>
          <a:p>
            <a:pPr>
              <a:buFontTx/>
              <a:buChar char="-"/>
              <a:defRPr/>
            </a:pPr>
            <a:endParaRPr lang="cs-CZ" sz="1800" i="1" dirty="0"/>
          </a:p>
          <a:p>
            <a:pPr>
              <a:buFontTx/>
              <a:buChar char="-"/>
              <a:defRPr/>
            </a:pPr>
            <a:r>
              <a:rPr lang="cs-CZ" sz="2000" smtClean="0"/>
              <a:t>rozvoj </a:t>
            </a:r>
            <a:r>
              <a:rPr lang="cs-CZ" sz="2000" dirty="0" smtClean="0"/>
              <a:t>technologií a možností medicíny (např. genová terapie, reprodukční medicína atd.)</a:t>
            </a:r>
          </a:p>
          <a:p>
            <a:pPr>
              <a:buFontTx/>
              <a:buChar char="-"/>
              <a:defRPr/>
            </a:pPr>
            <a:r>
              <a:rPr lang="cs-CZ" sz="2000" dirty="0" smtClean="0"/>
              <a:t>medicína už tělo nekontroluje</a:t>
            </a:r>
            <a:r>
              <a:rPr lang="cs-CZ" sz="2000" smtClean="0"/>
              <a:t>, ale přetváří</a:t>
            </a:r>
            <a:endParaRPr lang="cs-CZ" sz="2000" dirty="0" smtClean="0"/>
          </a:p>
          <a:p>
            <a:pPr>
              <a:buFontTx/>
              <a:buChar char="-"/>
              <a:defRPr/>
            </a:pPr>
            <a:r>
              <a:rPr lang="cs-CZ" sz="2000" dirty="0" smtClean="0"/>
              <a:t>pozornost se obrací od nemoci ke zdraví</a:t>
            </a:r>
          </a:p>
          <a:p>
            <a:pPr>
              <a:buFontTx/>
              <a:buChar char="-"/>
              <a:defRPr/>
            </a:pPr>
            <a:r>
              <a:rPr lang="cs-CZ" sz="2000" dirty="0" smtClean="0"/>
              <a:t>udržení zdraví jako otázka individuální morální zodpovědnosti a životního stylu</a:t>
            </a:r>
          </a:p>
          <a:p>
            <a:pPr>
              <a:buFontTx/>
              <a:buChar char="-"/>
              <a:defRPr/>
            </a:pPr>
            <a:r>
              <a:rPr lang="cs-CZ" sz="2000" dirty="0"/>
              <a:t>h</a:t>
            </a:r>
            <a:r>
              <a:rPr lang="cs-CZ" sz="2000" dirty="0" smtClean="0"/>
              <a:t>ledání rizikových </a:t>
            </a:r>
            <a:r>
              <a:rPr lang="cs-CZ" sz="2000" smtClean="0"/>
              <a:t>faktorů nemocí (i v genech), </a:t>
            </a:r>
            <a:r>
              <a:rPr lang="cs-CZ" sz="2000" dirty="0" smtClean="0"/>
              <a:t>náchylnosti k nemocem - je třeba konstantně monitorovat vlastní tělo</a:t>
            </a:r>
          </a:p>
          <a:p>
            <a:pPr>
              <a:buFontTx/>
              <a:buChar char="-"/>
              <a:defRPr/>
            </a:pPr>
            <a:r>
              <a:rPr lang="cs-CZ" sz="2000" dirty="0" smtClean="0"/>
              <a:t>pacient jako konzument </a:t>
            </a:r>
          </a:p>
          <a:p>
            <a:pPr>
              <a:buFontTx/>
              <a:buChar char="-"/>
              <a:defRPr/>
            </a:pPr>
            <a:r>
              <a:rPr lang="cs-CZ" sz="2000" dirty="0"/>
              <a:t>b</a:t>
            </a:r>
            <a:r>
              <a:rPr lang="cs-CZ" sz="2000" dirty="0" smtClean="0"/>
              <a:t>udoucí „pacient“ oslovován přímo farmaceutickými firmami – </a:t>
            </a:r>
            <a:r>
              <a:rPr lang="cs-CZ" sz="2000" smtClean="0"/>
              <a:t>spotřeba léků</a:t>
            </a:r>
          </a:p>
          <a:p>
            <a:pPr>
              <a:buFontTx/>
              <a:buChar char="-"/>
              <a:defRPr/>
            </a:pPr>
            <a:r>
              <a:rPr lang="cs-CZ" sz="2000"/>
              <a:t>p</a:t>
            </a:r>
            <a:r>
              <a:rPr lang="cs-CZ" sz="2000" smtClean="0"/>
              <a:t>roměna vztahu mezi lékařem a pacientem</a:t>
            </a:r>
          </a:p>
          <a:p>
            <a:pPr lvl="0"/>
            <a:endParaRPr lang="cs-CZ" sz="2000" dirty="0" smtClean="0"/>
          </a:p>
          <a:p>
            <a:pPr marL="0" indent="0">
              <a:buFont typeface="Wingdings" panose="05000000000000000000" pitchFamily="2" charset="2"/>
              <a:buNone/>
              <a:defRPr/>
            </a:pPr>
            <a:endParaRPr lang="cs-CZ" sz="2400" i="1" dirty="0" smtClean="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229090"/>
            <a:ext cx="2952328" cy="3897073"/>
          </a:xfrm>
          <a:prstGeom prst="rect">
            <a:avLst/>
          </a:prstGeom>
        </p:spPr>
      </p:pic>
    </p:spTree>
    <p:extLst>
      <p:ext uri="{BB962C8B-B14F-4D97-AF65-F5344CB8AC3E}">
        <p14:creationId xmlns:p14="http://schemas.microsoft.com/office/powerpoint/2010/main" val="16848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sah 2"/>
          <p:cNvSpPr>
            <a:spLocks noGrp="1"/>
          </p:cNvSpPr>
          <p:nvPr>
            <p:ph idx="1"/>
          </p:nvPr>
        </p:nvSpPr>
        <p:spPr>
          <a:xfrm>
            <a:off x="457200" y="457200"/>
            <a:ext cx="8229600" cy="2590800"/>
          </a:xfrm>
        </p:spPr>
        <p:txBody>
          <a:bodyPr>
            <a:normAutofit lnSpcReduction="10000"/>
          </a:bodyPr>
          <a:lstStyle/>
          <a:p>
            <a:r>
              <a:rPr lang="cs-CZ" altLang="cs-CZ" smtClean="0"/>
              <a:t>Př. Snížení kritického krevního tlaku ze 140/90 na 120/80 by přineslo na trh 30 milionů nových konzumentů léků v USA</a:t>
            </a:r>
          </a:p>
          <a:p>
            <a:r>
              <a:rPr lang="cs-CZ" altLang="cs-CZ" smtClean="0"/>
              <a:t>Technologie pro konstantní kontrolu svého zdraví</a:t>
            </a:r>
          </a:p>
          <a:p>
            <a:endParaRPr lang="cs-CZ" altLang="cs-CZ" smtClean="0"/>
          </a:p>
        </p:txBody>
      </p:sp>
      <p:pic>
        <p:nvPicPr>
          <p:cNvPr id="18435" name="Picture 4" descr="http://www.suncoastenterprises.com/images/babym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61048"/>
            <a:ext cx="2134676" cy="25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http://www.tensoval.cz/images/key_visual_moni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27693"/>
            <a:ext cx="37703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ytimg.com/vi/XVsxw3z70dw/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 t="-337" r="-394" b="337"/>
          <a:stretch/>
        </p:blipFill>
        <p:spPr bwMode="auto">
          <a:xfrm>
            <a:off x="1907704" y="2746390"/>
            <a:ext cx="3815638" cy="22293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Výsledek obrázku pro sperm test home 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748" y="4969262"/>
            <a:ext cx="2449871" cy="185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88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457200" y="1827213"/>
          <a:ext cx="8229600" cy="4194597"/>
        </p:xfrm>
        <a:graphic>
          <a:graphicData uri="http://schemas.openxmlformats.org/drawingml/2006/table">
            <a:tbl>
              <a:tblPr/>
              <a:tblGrid>
                <a:gridCol w="4114800"/>
                <a:gridCol w="2057400"/>
                <a:gridCol w="2057400"/>
              </a:tblGrid>
              <a:tr h="331420">
                <a:tc>
                  <a:txBody>
                    <a:bodyPr/>
                    <a:lstStyle/>
                    <a:p>
                      <a:r>
                        <a:rPr lang="cs-CZ" sz="1800" b="1" dirty="0"/>
                        <a:t>Stát</a:t>
                      </a:r>
                      <a:endParaRPr lang="cs-CZ" sz="1800" dirty="0"/>
                    </a:p>
                  </a:txBody>
                  <a:tcPr marL="28575" marR="28575" marT="28571" marB="28571" anchor="ctr">
                    <a:lnL>
                      <a:noFill/>
                    </a:lnL>
                    <a:lnR>
                      <a:noFill/>
                    </a:lnR>
                    <a:lnT>
                      <a:noFill/>
                    </a:lnT>
                    <a:lnB>
                      <a:noFill/>
                    </a:lnB>
                    <a:solidFill>
                      <a:srgbClr val="AFC6F7"/>
                    </a:solidFill>
                  </a:tcPr>
                </a:tc>
                <a:tc>
                  <a:txBody>
                    <a:bodyPr/>
                    <a:lstStyle/>
                    <a:p>
                      <a:r>
                        <a:rPr lang="cs-CZ" sz="1800" b="1"/>
                        <a:t>1995</a:t>
                      </a:r>
                      <a:endParaRPr lang="cs-CZ" sz="1800"/>
                    </a:p>
                  </a:txBody>
                  <a:tcPr marL="28575" marR="28575" marT="28571" marB="28571" anchor="ctr">
                    <a:lnL>
                      <a:noFill/>
                    </a:lnL>
                    <a:lnR>
                      <a:noFill/>
                    </a:lnR>
                    <a:lnT>
                      <a:noFill/>
                    </a:lnT>
                    <a:lnB>
                      <a:noFill/>
                    </a:lnB>
                    <a:solidFill>
                      <a:srgbClr val="AFC6F7"/>
                    </a:solidFill>
                  </a:tcPr>
                </a:tc>
                <a:tc>
                  <a:txBody>
                    <a:bodyPr/>
                    <a:lstStyle/>
                    <a:p>
                      <a:r>
                        <a:rPr lang="cs-CZ" sz="1800" b="1"/>
                        <a:t>2005</a:t>
                      </a:r>
                      <a:endParaRPr lang="cs-CZ" sz="1800"/>
                    </a:p>
                  </a:txBody>
                  <a:tcPr marL="28575" marR="28575" marT="28571" marB="28571" anchor="ctr">
                    <a:lnL>
                      <a:noFill/>
                    </a:lnL>
                    <a:lnR>
                      <a:noFill/>
                    </a:lnR>
                    <a:lnT>
                      <a:noFill/>
                    </a:lnT>
                    <a:lnB>
                      <a:noFill/>
                    </a:lnB>
                    <a:solidFill>
                      <a:srgbClr val="AFC6F7"/>
                    </a:solidFill>
                  </a:tcPr>
                </a:tc>
              </a:tr>
              <a:tr h="331420">
                <a:tc>
                  <a:txBody>
                    <a:bodyPr/>
                    <a:lstStyle/>
                    <a:p>
                      <a:r>
                        <a:rPr lang="cs-CZ" sz="1800"/>
                        <a:t>Austrálie</a:t>
                      </a:r>
                    </a:p>
                  </a:txBody>
                  <a:tcPr marL="28575" marR="28575" marT="28571" marB="28571" anchor="ctr">
                    <a:lnL>
                      <a:noFill/>
                    </a:lnL>
                    <a:lnR>
                      <a:noFill/>
                    </a:lnR>
                    <a:lnT>
                      <a:noFill/>
                    </a:lnT>
                    <a:lnB>
                      <a:noFill/>
                    </a:lnB>
                  </a:tcPr>
                </a:tc>
                <a:tc>
                  <a:txBody>
                    <a:bodyPr/>
                    <a:lstStyle/>
                    <a:p>
                      <a:r>
                        <a:rPr lang="cs-CZ" sz="1800"/>
                        <a:t>21,4</a:t>
                      </a:r>
                    </a:p>
                  </a:txBody>
                  <a:tcPr marL="28575" marR="28575" marT="28571" marB="28571" anchor="ctr">
                    <a:lnL>
                      <a:noFill/>
                    </a:lnL>
                    <a:lnR>
                      <a:noFill/>
                    </a:lnR>
                    <a:lnT>
                      <a:noFill/>
                    </a:lnT>
                    <a:lnB>
                      <a:noFill/>
                    </a:lnB>
                  </a:tcPr>
                </a:tc>
                <a:tc>
                  <a:txBody>
                    <a:bodyPr/>
                    <a:lstStyle/>
                    <a:p>
                      <a:r>
                        <a:rPr lang="cs-CZ" sz="1800"/>
                        <a:t>67,2</a:t>
                      </a:r>
                    </a:p>
                  </a:txBody>
                  <a:tcPr marL="28575" marR="28575" marT="28571" marB="28571" anchor="ctr">
                    <a:lnL>
                      <a:noFill/>
                    </a:lnL>
                    <a:lnR>
                      <a:noFill/>
                    </a:lnR>
                    <a:lnT>
                      <a:noFill/>
                    </a:lnT>
                    <a:lnB>
                      <a:noFill/>
                    </a:lnB>
                  </a:tcPr>
                </a:tc>
              </a:tr>
              <a:tr h="331420">
                <a:tc>
                  <a:txBody>
                    <a:bodyPr/>
                    <a:lstStyle/>
                    <a:p>
                      <a:r>
                        <a:rPr lang="cs-CZ" sz="1800" dirty="0"/>
                        <a:t>Belgie</a:t>
                      </a:r>
                    </a:p>
                  </a:txBody>
                  <a:tcPr marL="28575" marR="28575" marT="28571" marB="28571" anchor="ctr">
                    <a:lnL>
                      <a:noFill/>
                    </a:lnL>
                    <a:lnR>
                      <a:noFill/>
                    </a:lnR>
                    <a:lnT>
                      <a:noFill/>
                    </a:lnT>
                    <a:lnB>
                      <a:noFill/>
                    </a:lnB>
                  </a:tcPr>
                </a:tc>
                <a:tc>
                  <a:txBody>
                    <a:bodyPr/>
                    <a:lstStyle/>
                    <a:p>
                      <a:r>
                        <a:rPr lang="cs-CZ" sz="1800"/>
                        <a:t>?</a:t>
                      </a:r>
                    </a:p>
                  </a:txBody>
                  <a:tcPr marL="28575" marR="28575" marT="28571" marB="28571" anchor="ctr">
                    <a:lnL>
                      <a:noFill/>
                    </a:lnL>
                    <a:lnR>
                      <a:noFill/>
                    </a:lnR>
                    <a:lnT>
                      <a:noFill/>
                    </a:lnT>
                    <a:lnB>
                      <a:noFill/>
                    </a:lnB>
                  </a:tcPr>
                </a:tc>
                <a:tc>
                  <a:txBody>
                    <a:bodyPr/>
                    <a:lstStyle/>
                    <a:p>
                      <a:r>
                        <a:rPr lang="cs-CZ" sz="1800"/>
                        <a:t>53,3</a:t>
                      </a:r>
                    </a:p>
                  </a:txBody>
                  <a:tcPr marL="28575" marR="28575" marT="28571" marB="28571" anchor="ctr">
                    <a:lnL>
                      <a:noFill/>
                    </a:lnL>
                    <a:lnR>
                      <a:noFill/>
                    </a:lnR>
                    <a:lnT>
                      <a:noFill/>
                    </a:lnT>
                    <a:lnB>
                      <a:noFill/>
                    </a:lnB>
                  </a:tcPr>
                </a:tc>
              </a:tr>
              <a:tr h="331420">
                <a:tc>
                  <a:txBody>
                    <a:bodyPr/>
                    <a:lstStyle/>
                    <a:p>
                      <a:r>
                        <a:rPr lang="cs-CZ" sz="1800" dirty="0"/>
                        <a:t>Česko</a:t>
                      </a:r>
                    </a:p>
                  </a:txBody>
                  <a:tcPr marL="28575" marR="28575" marT="28571" marB="28571" anchor="ctr">
                    <a:lnL>
                      <a:noFill/>
                    </a:lnL>
                    <a:lnR>
                      <a:noFill/>
                    </a:lnR>
                    <a:lnT>
                      <a:noFill/>
                    </a:lnT>
                    <a:lnB>
                      <a:noFill/>
                    </a:lnB>
                  </a:tcPr>
                </a:tc>
                <a:tc>
                  <a:txBody>
                    <a:bodyPr/>
                    <a:lstStyle/>
                    <a:p>
                      <a:r>
                        <a:rPr lang="cs-CZ" sz="1800"/>
                        <a:t>5,4</a:t>
                      </a:r>
                    </a:p>
                  </a:txBody>
                  <a:tcPr marL="28575" marR="28575" marT="28571" marB="28571" anchor="ctr">
                    <a:lnL>
                      <a:noFill/>
                    </a:lnL>
                    <a:lnR>
                      <a:noFill/>
                    </a:lnR>
                    <a:lnT>
                      <a:noFill/>
                    </a:lnT>
                    <a:lnB>
                      <a:noFill/>
                    </a:lnB>
                  </a:tcPr>
                </a:tc>
                <a:tc>
                  <a:txBody>
                    <a:bodyPr/>
                    <a:lstStyle/>
                    <a:p>
                      <a:r>
                        <a:rPr lang="cs-CZ" sz="1800"/>
                        <a:t>26,9</a:t>
                      </a:r>
                    </a:p>
                  </a:txBody>
                  <a:tcPr marL="28575" marR="28575" marT="28571" marB="28571" anchor="ctr">
                    <a:lnL>
                      <a:noFill/>
                    </a:lnL>
                    <a:lnR>
                      <a:noFill/>
                    </a:lnR>
                    <a:lnT>
                      <a:noFill/>
                    </a:lnT>
                    <a:lnB>
                      <a:noFill/>
                    </a:lnB>
                  </a:tcPr>
                </a:tc>
              </a:tr>
              <a:tr h="331420">
                <a:tc>
                  <a:txBody>
                    <a:bodyPr/>
                    <a:lstStyle/>
                    <a:p>
                      <a:r>
                        <a:rPr lang="cs-CZ" sz="1800" dirty="0"/>
                        <a:t>Finsko</a:t>
                      </a:r>
                    </a:p>
                  </a:txBody>
                  <a:tcPr marL="28575" marR="28575" marT="28571" marB="28571" anchor="ctr">
                    <a:lnL>
                      <a:noFill/>
                    </a:lnL>
                    <a:lnR>
                      <a:noFill/>
                    </a:lnR>
                    <a:lnT>
                      <a:noFill/>
                    </a:lnT>
                    <a:lnB>
                      <a:noFill/>
                    </a:lnB>
                  </a:tcPr>
                </a:tc>
                <a:tc>
                  <a:txBody>
                    <a:bodyPr/>
                    <a:lstStyle/>
                    <a:p>
                      <a:r>
                        <a:rPr lang="cs-CZ" sz="1800"/>
                        <a:t>20,3</a:t>
                      </a:r>
                    </a:p>
                  </a:txBody>
                  <a:tcPr marL="28575" marR="28575" marT="28571" marB="28571" anchor="ctr">
                    <a:lnL>
                      <a:noFill/>
                    </a:lnL>
                    <a:lnR>
                      <a:noFill/>
                    </a:lnR>
                    <a:lnT>
                      <a:noFill/>
                    </a:lnT>
                    <a:lnB>
                      <a:noFill/>
                    </a:lnB>
                  </a:tcPr>
                </a:tc>
                <a:tc>
                  <a:txBody>
                    <a:bodyPr/>
                    <a:lstStyle/>
                    <a:p>
                      <a:endParaRPr lang="cs-CZ" sz="1800"/>
                    </a:p>
                  </a:txBody>
                  <a:tcPr marL="28575" marR="28575" marT="28571" marB="28571" anchor="ctr">
                    <a:lnL>
                      <a:noFill/>
                    </a:lnL>
                    <a:lnR>
                      <a:noFill/>
                    </a:lnR>
                    <a:lnT>
                      <a:noFill/>
                    </a:lnT>
                    <a:lnB>
                      <a:noFill/>
                    </a:lnB>
                  </a:tcPr>
                </a:tc>
              </a:tr>
              <a:tr h="331420">
                <a:tc>
                  <a:txBody>
                    <a:bodyPr/>
                    <a:lstStyle/>
                    <a:p>
                      <a:r>
                        <a:rPr lang="cs-CZ" sz="1800"/>
                        <a:t>Island</a:t>
                      </a:r>
                    </a:p>
                  </a:txBody>
                  <a:tcPr marL="28575" marR="28575" marT="28571" marB="28571" anchor="ctr">
                    <a:lnL>
                      <a:noFill/>
                    </a:lnL>
                    <a:lnR>
                      <a:noFill/>
                    </a:lnR>
                    <a:lnT>
                      <a:noFill/>
                    </a:lnT>
                    <a:lnB>
                      <a:noFill/>
                    </a:lnB>
                  </a:tcPr>
                </a:tc>
                <a:tc>
                  <a:txBody>
                    <a:bodyPr/>
                    <a:lstStyle/>
                    <a:p>
                      <a:r>
                        <a:rPr lang="cs-CZ" sz="1800"/>
                        <a:t>33,0</a:t>
                      </a:r>
                    </a:p>
                  </a:txBody>
                  <a:tcPr marL="28575" marR="28575" marT="28571" marB="28571" anchor="ctr">
                    <a:lnL>
                      <a:noFill/>
                    </a:lnL>
                    <a:lnR>
                      <a:noFill/>
                    </a:lnR>
                    <a:lnT>
                      <a:noFill/>
                    </a:lnT>
                    <a:lnB>
                      <a:noFill/>
                    </a:lnB>
                  </a:tcPr>
                </a:tc>
                <a:tc>
                  <a:txBody>
                    <a:bodyPr/>
                    <a:lstStyle/>
                    <a:p>
                      <a:r>
                        <a:rPr lang="cs-CZ" sz="1800"/>
                        <a:t>94,8</a:t>
                      </a:r>
                    </a:p>
                  </a:txBody>
                  <a:tcPr marL="28575" marR="28575" marT="28571" marB="28571" anchor="ctr">
                    <a:lnL>
                      <a:noFill/>
                    </a:lnL>
                    <a:lnR>
                      <a:noFill/>
                    </a:lnR>
                    <a:lnT>
                      <a:noFill/>
                    </a:lnT>
                    <a:lnB>
                      <a:noFill/>
                    </a:lnB>
                  </a:tcPr>
                </a:tc>
              </a:tr>
              <a:tr h="331420">
                <a:tc>
                  <a:txBody>
                    <a:bodyPr/>
                    <a:lstStyle/>
                    <a:p>
                      <a:r>
                        <a:rPr lang="cs-CZ" sz="1800"/>
                        <a:t>Maďarsko</a:t>
                      </a:r>
                    </a:p>
                  </a:txBody>
                  <a:tcPr marL="28575" marR="28575" marT="28571" marB="28571" anchor="ctr">
                    <a:lnL>
                      <a:noFill/>
                    </a:lnL>
                    <a:lnR>
                      <a:noFill/>
                    </a:lnR>
                    <a:lnT>
                      <a:noFill/>
                    </a:lnT>
                    <a:lnB>
                      <a:noFill/>
                    </a:lnB>
                  </a:tcPr>
                </a:tc>
                <a:tc>
                  <a:txBody>
                    <a:bodyPr/>
                    <a:lstStyle/>
                    <a:p>
                      <a:r>
                        <a:rPr lang="cs-CZ" sz="1800"/>
                        <a:t>6,3</a:t>
                      </a:r>
                    </a:p>
                  </a:txBody>
                  <a:tcPr marL="28575" marR="28575" marT="28571" marB="28571" anchor="ctr">
                    <a:lnL>
                      <a:noFill/>
                    </a:lnL>
                    <a:lnR>
                      <a:noFill/>
                    </a:lnR>
                    <a:lnT>
                      <a:noFill/>
                    </a:lnT>
                    <a:lnB>
                      <a:noFill/>
                    </a:lnB>
                  </a:tcPr>
                </a:tc>
                <a:tc>
                  <a:txBody>
                    <a:bodyPr/>
                    <a:lstStyle/>
                    <a:p>
                      <a:r>
                        <a:rPr lang="cs-CZ" sz="1800"/>
                        <a:t>22,5</a:t>
                      </a:r>
                    </a:p>
                  </a:txBody>
                  <a:tcPr marL="28575" marR="28575" marT="28571" marB="28571" anchor="ctr">
                    <a:lnL>
                      <a:noFill/>
                    </a:lnL>
                    <a:lnR>
                      <a:noFill/>
                    </a:lnR>
                    <a:lnT>
                      <a:noFill/>
                    </a:lnT>
                    <a:lnB>
                      <a:noFill/>
                    </a:lnB>
                  </a:tcPr>
                </a:tc>
              </a:tr>
              <a:tr h="331420">
                <a:tc>
                  <a:txBody>
                    <a:bodyPr/>
                    <a:lstStyle/>
                    <a:p>
                      <a:r>
                        <a:rPr lang="cs-CZ" sz="1800" dirty="0"/>
                        <a:t>Nizozemí</a:t>
                      </a:r>
                    </a:p>
                  </a:txBody>
                  <a:tcPr marL="28575" marR="28575" marT="28571" marB="28571" anchor="ctr">
                    <a:lnL>
                      <a:noFill/>
                    </a:lnL>
                    <a:lnR>
                      <a:noFill/>
                    </a:lnR>
                    <a:lnT>
                      <a:noFill/>
                    </a:lnT>
                    <a:lnB>
                      <a:noFill/>
                    </a:lnB>
                  </a:tcPr>
                </a:tc>
                <a:tc>
                  <a:txBody>
                    <a:bodyPr/>
                    <a:lstStyle/>
                    <a:p>
                      <a:r>
                        <a:rPr lang="cs-CZ" sz="1800"/>
                        <a:t>?</a:t>
                      </a:r>
                    </a:p>
                  </a:txBody>
                  <a:tcPr marL="28575" marR="28575" marT="28571" marB="28571" anchor="ctr">
                    <a:lnL>
                      <a:noFill/>
                    </a:lnL>
                    <a:lnR>
                      <a:noFill/>
                    </a:lnR>
                    <a:lnT>
                      <a:noFill/>
                    </a:lnT>
                    <a:lnB>
                      <a:noFill/>
                    </a:lnB>
                  </a:tcPr>
                </a:tc>
                <a:tc>
                  <a:txBody>
                    <a:bodyPr/>
                    <a:lstStyle/>
                    <a:p>
                      <a:r>
                        <a:rPr lang="cs-CZ" sz="1800"/>
                        <a:t>39,0</a:t>
                      </a:r>
                    </a:p>
                  </a:txBody>
                  <a:tcPr marL="28575" marR="28575" marT="28571" marB="28571" anchor="ctr">
                    <a:lnL>
                      <a:noFill/>
                    </a:lnL>
                    <a:lnR>
                      <a:noFill/>
                    </a:lnR>
                    <a:lnT>
                      <a:noFill/>
                    </a:lnT>
                    <a:lnB>
                      <a:noFill/>
                    </a:lnB>
                  </a:tcPr>
                </a:tc>
              </a:tr>
              <a:tr h="331420">
                <a:tc>
                  <a:txBody>
                    <a:bodyPr/>
                    <a:lstStyle/>
                    <a:p>
                      <a:r>
                        <a:rPr lang="cs-CZ" sz="1800"/>
                        <a:t>Slovensko</a:t>
                      </a:r>
                    </a:p>
                  </a:txBody>
                  <a:tcPr marL="28575" marR="28575" marT="28571" marB="28571" anchor="ctr">
                    <a:lnL>
                      <a:noFill/>
                    </a:lnL>
                    <a:lnR>
                      <a:noFill/>
                    </a:lnR>
                    <a:lnT>
                      <a:noFill/>
                    </a:lnT>
                    <a:lnB>
                      <a:noFill/>
                    </a:lnB>
                  </a:tcPr>
                </a:tc>
                <a:tc>
                  <a:txBody>
                    <a:bodyPr/>
                    <a:lstStyle/>
                    <a:p>
                      <a:r>
                        <a:rPr lang="cs-CZ" sz="1800"/>
                        <a:t>4,0</a:t>
                      </a:r>
                    </a:p>
                  </a:txBody>
                  <a:tcPr marL="28575" marR="28575" marT="28571" marB="28571" anchor="ctr">
                    <a:lnL>
                      <a:noFill/>
                    </a:lnL>
                    <a:lnR>
                      <a:noFill/>
                    </a:lnR>
                    <a:lnT>
                      <a:noFill/>
                    </a:lnT>
                    <a:lnB>
                      <a:noFill/>
                    </a:lnB>
                  </a:tcPr>
                </a:tc>
                <a:tc>
                  <a:txBody>
                    <a:bodyPr/>
                    <a:lstStyle/>
                    <a:p>
                      <a:r>
                        <a:rPr lang="cs-CZ" sz="1800"/>
                        <a:t>18,1</a:t>
                      </a:r>
                    </a:p>
                  </a:txBody>
                  <a:tcPr marL="28575" marR="28575" marT="28571" marB="28571" anchor="ctr">
                    <a:lnL>
                      <a:noFill/>
                    </a:lnL>
                    <a:lnR>
                      <a:noFill/>
                    </a:lnR>
                    <a:lnT>
                      <a:noFill/>
                    </a:lnT>
                    <a:lnB>
                      <a:noFill/>
                    </a:lnB>
                  </a:tcPr>
                </a:tc>
              </a:tr>
              <a:tr h="879977">
                <a:tc>
                  <a:txBody>
                    <a:bodyPr/>
                    <a:lstStyle/>
                    <a:p>
                      <a:r>
                        <a:rPr lang="cs-CZ" sz="1800"/>
                        <a:t>Velká Británie                                                          </a:t>
                      </a:r>
                    </a:p>
                  </a:txBody>
                  <a:tcPr marL="28575" marR="28575" marT="28571" marB="28571" anchor="ctr">
                    <a:lnL>
                      <a:noFill/>
                    </a:lnL>
                    <a:lnR>
                      <a:noFill/>
                    </a:lnR>
                    <a:lnT>
                      <a:noFill/>
                    </a:lnT>
                    <a:lnB>
                      <a:noFill/>
                    </a:lnB>
                  </a:tcPr>
                </a:tc>
                <a:tc>
                  <a:txBody>
                    <a:bodyPr/>
                    <a:lstStyle/>
                    <a:p>
                      <a:r>
                        <a:rPr lang="cs-CZ" sz="1800"/>
                        <a:t>19,6           </a:t>
                      </a:r>
                    </a:p>
                  </a:txBody>
                  <a:tcPr marL="28575" marR="28575" marT="28571" marB="28571" anchor="ctr">
                    <a:lnL>
                      <a:noFill/>
                    </a:lnL>
                    <a:lnR>
                      <a:noFill/>
                    </a:lnR>
                    <a:lnT>
                      <a:noFill/>
                    </a:lnT>
                    <a:lnB>
                      <a:noFill/>
                    </a:lnB>
                  </a:tcPr>
                </a:tc>
                <a:tc>
                  <a:txBody>
                    <a:bodyPr/>
                    <a:lstStyle/>
                    <a:p>
                      <a:r>
                        <a:rPr lang="cs-CZ" sz="1800"/>
                        <a:t>47,3           </a:t>
                      </a:r>
                    </a:p>
                  </a:txBody>
                  <a:tcPr marL="28575" marR="28575" marT="28571" marB="28571" anchor="ctr">
                    <a:lnL>
                      <a:noFill/>
                    </a:lnL>
                    <a:lnR>
                      <a:noFill/>
                    </a:lnR>
                    <a:lnT>
                      <a:noFill/>
                    </a:lnT>
                    <a:lnB>
                      <a:noFill/>
                    </a:lnB>
                  </a:tcPr>
                </a:tc>
              </a:tr>
              <a:tr h="331420">
                <a:tc>
                  <a:txBody>
                    <a:bodyPr/>
                    <a:lstStyle/>
                    <a:p>
                      <a:endParaRPr lang="cs-CZ" sz="1800"/>
                    </a:p>
                  </a:txBody>
                  <a:tcPr marL="28575" marR="28575" marT="28571" marB="28571" anchor="ctr">
                    <a:lnL>
                      <a:noFill/>
                    </a:lnL>
                    <a:lnR>
                      <a:noFill/>
                    </a:lnR>
                    <a:lnT>
                      <a:noFill/>
                    </a:lnT>
                    <a:lnB>
                      <a:noFill/>
                    </a:lnB>
                    <a:solidFill>
                      <a:srgbClr val="AFC6F7"/>
                    </a:solidFill>
                  </a:tcPr>
                </a:tc>
                <a:tc>
                  <a:txBody>
                    <a:bodyPr/>
                    <a:lstStyle/>
                    <a:p>
                      <a:endParaRPr lang="cs-CZ" sz="1800"/>
                    </a:p>
                  </a:txBody>
                  <a:tcPr marL="28575" marR="28575" marT="28571" marB="28571" anchor="ctr">
                    <a:lnL>
                      <a:noFill/>
                    </a:lnL>
                    <a:lnR>
                      <a:noFill/>
                    </a:lnR>
                    <a:lnT>
                      <a:noFill/>
                    </a:lnT>
                    <a:lnB>
                      <a:noFill/>
                    </a:lnB>
                    <a:solidFill>
                      <a:srgbClr val="AFC6F7"/>
                    </a:solidFill>
                  </a:tcPr>
                </a:tc>
                <a:tc>
                  <a:txBody>
                    <a:bodyPr/>
                    <a:lstStyle/>
                    <a:p>
                      <a:endParaRPr lang="cs-CZ" sz="1800" dirty="0"/>
                    </a:p>
                  </a:txBody>
                  <a:tcPr marL="28575" marR="28575" marT="28571" marB="28571" anchor="ctr">
                    <a:lnL>
                      <a:noFill/>
                    </a:lnL>
                    <a:lnR>
                      <a:noFill/>
                    </a:lnR>
                    <a:lnT>
                      <a:noFill/>
                    </a:lnT>
                    <a:lnB>
                      <a:noFill/>
                    </a:lnB>
                    <a:solidFill>
                      <a:srgbClr val="AFC6F7"/>
                    </a:solidFill>
                  </a:tcPr>
                </a:tc>
              </a:tr>
            </a:tbl>
          </a:graphicData>
        </a:graphic>
      </p:graphicFrame>
      <p:sp>
        <p:nvSpPr>
          <p:cNvPr id="19492" name="TextovéPole 5"/>
          <p:cNvSpPr txBox="1">
            <a:spLocks noChangeArrowheads="1"/>
          </p:cNvSpPr>
          <p:nvPr/>
        </p:nvSpPr>
        <p:spPr bwMode="auto">
          <a:xfrm>
            <a:off x="381000" y="457200"/>
            <a:ext cx="7391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a:t>Spotřeba antidepresiv </a:t>
            </a:r>
          </a:p>
          <a:p>
            <a:pPr eaLnBrk="1" hangingPunct="1"/>
            <a:r>
              <a:rPr lang="cs-CZ" altLang="cs-CZ"/>
              <a:t>(počet obyvatel beroucí denní dávku na 1000 obyvatel </a:t>
            </a:r>
            <a:r>
              <a:rPr lang="en-US" altLang="cs-CZ" i="1"/>
              <a:t>Zdroj: OECD Health Data 2007</a:t>
            </a:r>
            <a:r>
              <a:rPr lang="cs-CZ" altLang="cs-CZ" i="1"/>
              <a:t>)</a:t>
            </a:r>
            <a:endParaRPr lang="cs-CZ" altLang="cs-CZ"/>
          </a:p>
        </p:txBody>
      </p:sp>
    </p:spTree>
    <p:extLst>
      <p:ext uri="{BB962C8B-B14F-4D97-AF65-F5344CB8AC3E}">
        <p14:creationId xmlns:p14="http://schemas.microsoft.com/office/powerpoint/2010/main" val="108532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91" t="6878" r="12369" b="57192"/>
          <a:stretch/>
        </p:blipFill>
        <p:spPr bwMode="auto">
          <a:xfrm>
            <a:off x="185560" y="404664"/>
            <a:ext cx="895844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043608" y="5157192"/>
            <a:ext cx="2592288" cy="369332"/>
          </a:xfrm>
          <a:prstGeom prst="rect">
            <a:avLst/>
          </a:prstGeom>
          <a:noFill/>
        </p:spPr>
        <p:txBody>
          <a:bodyPr wrap="square" rtlCol="0">
            <a:spAutoFit/>
          </a:bodyPr>
          <a:lstStyle/>
          <a:p>
            <a:r>
              <a:rPr lang="cs-CZ" dirty="0" smtClean="0"/>
              <a:t>CCVM, 2013</a:t>
            </a:r>
            <a:endParaRPr lang="cs-CZ" dirty="0"/>
          </a:p>
        </p:txBody>
      </p:sp>
    </p:spTree>
    <p:extLst>
      <p:ext uri="{BB962C8B-B14F-4D97-AF65-F5344CB8AC3E}">
        <p14:creationId xmlns:p14="http://schemas.microsoft.com/office/powerpoint/2010/main" val="215549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err="1" smtClean="0"/>
              <a:t>Medikalizace</a:t>
            </a:r>
            <a:r>
              <a:rPr lang="cs-CZ" dirty="0" smtClean="0"/>
              <a:t>: Případ neplodnosti a umírání</a:t>
            </a:r>
            <a:endParaRPr lang="cs-CZ" dirty="0"/>
          </a:p>
        </p:txBody>
      </p:sp>
      <p:pic>
        <p:nvPicPr>
          <p:cNvPr id="4" name="Picture 4" descr="ilu_doktoři_2"/>
          <p:cNvPicPr>
            <a:picLocks noChangeAspect="1" noChangeArrowheads="1"/>
          </p:cNvPicPr>
          <p:nvPr/>
        </p:nvPicPr>
        <p:blipFill>
          <a:blip r:embed="rId2" cstate="print"/>
          <a:srcRect/>
          <a:stretch>
            <a:fillRect/>
          </a:stretch>
        </p:blipFill>
        <p:spPr bwMode="auto">
          <a:xfrm>
            <a:off x="611560" y="3212976"/>
            <a:ext cx="3456384" cy="2450890"/>
          </a:xfrm>
          <a:prstGeom prst="rect">
            <a:avLst/>
          </a:prstGeom>
          <a:ln>
            <a:noFill/>
          </a:ln>
          <a:effectLst>
            <a:softEdge rad="112500"/>
          </a:effectLst>
        </p:spPr>
      </p:pic>
      <p:pic>
        <p:nvPicPr>
          <p:cNvPr id="5" name="Picture 2" descr="A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7938"/>
            <a:ext cx="3587402" cy="186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0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Specifika neplodnosti jako diagnózy</a:t>
            </a:r>
            <a:endParaRPr lang="cs-CZ" dirty="0"/>
          </a:p>
        </p:txBody>
      </p:sp>
    </p:spTree>
    <p:extLst>
      <p:ext uri="{BB962C8B-B14F-4D97-AF65-F5344CB8AC3E}">
        <p14:creationId xmlns:p14="http://schemas.microsoft.com/office/powerpoint/2010/main" val="223333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Co je sociologii po medicíně?</a:t>
            </a:r>
            <a:endParaRPr lang="en-US"/>
          </a:p>
        </p:txBody>
      </p:sp>
    </p:spTree>
    <p:extLst>
      <p:ext uri="{BB962C8B-B14F-4D97-AF65-F5344CB8AC3E}">
        <p14:creationId xmlns:p14="http://schemas.microsoft.com/office/powerpoint/2010/main" val="1207353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Léčba neplodnosti v ČR</a:t>
            </a:r>
            <a:endParaRPr lang="cs-CZ" dirty="0"/>
          </a:p>
        </p:txBody>
      </p:sp>
      <p:sp>
        <p:nvSpPr>
          <p:cNvPr id="3" name="Zástupný symbol pro obsah 2"/>
          <p:cNvSpPr>
            <a:spLocks noGrp="1"/>
          </p:cNvSpPr>
          <p:nvPr>
            <p:ph idx="1"/>
          </p:nvPr>
        </p:nvSpPr>
        <p:spPr>
          <a:xfrm>
            <a:off x="457200" y="1600201"/>
            <a:ext cx="7715200" cy="2692896"/>
          </a:xfrm>
        </p:spPr>
        <p:txBody>
          <a:bodyPr>
            <a:normAutofit fontScale="85000" lnSpcReduction="20000"/>
          </a:bodyPr>
          <a:lstStyle/>
          <a:p>
            <a:r>
              <a:rPr lang="cs-CZ" dirty="0" smtClean="0"/>
              <a:t>Dlouhá tradice</a:t>
            </a:r>
          </a:p>
          <a:p>
            <a:r>
              <a:rPr lang="cs-CZ" dirty="0" smtClean="0"/>
              <a:t>Liberální kontext a legislativa</a:t>
            </a:r>
          </a:p>
          <a:p>
            <a:r>
              <a:rPr lang="cs-CZ" dirty="0" smtClean="0"/>
              <a:t>Částečná úhrada ze zdravotního pojištění</a:t>
            </a:r>
          </a:p>
          <a:p>
            <a:r>
              <a:rPr lang="cs-CZ" dirty="0" smtClean="0"/>
              <a:t>Obdiv k technologiím v medicíně</a:t>
            </a:r>
          </a:p>
          <a:p>
            <a:r>
              <a:rPr lang="cs-CZ" dirty="0" smtClean="0"/>
              <a:t>Mediální prezentace „zázraků medicíny“</a:t>
            </a:r>
          </a:p>
          <a:p>
            <a:r>
              <a:rPr lang="cs-CZ" dirty="0" smtClean="0"/>
              <a:t>Reprodukční turistika</a:t>
            </a:r>
          </a:p>
        </p:txBody>
      </p:sp>
      <p:pic>
        <p:nvPicPr>
          <p:cNvPr id="4" name="Picture 2" descr="Výsledek obrázk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797152"/>
            <a:ext cx="417646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normAutofit fontScale="90000"/>
          </a:bodyPr>
          <a:lstStyle/>
          <a:p>
            <a:r>
              <a:rPr lang="cs-CZ" sz="3100" b="1" dirty="0" err="1"/>
              <a:t>The</a:t>
            </a:r>
            <a:r>
              <a:rPr lang="cs-CZ" sz="3100" b="1" dirty="0"/>
              <a:t> </a:t>
            </a:r>
            <a:r>
              <a:rPr lang="cs-CZ" sz="3100" b="1" dirty="0" err="1"/>
              <a:t>number</a:t>
            </a:r>
            <a:r>
              <a:rPr lang="cs-CZ" sz="3100" b="1" dirty="0"/>
              <a:t> </a:t>
            </a:r>
            <a:r>
              <a:rPr lang="cs-CZ" sz="3100" b="1" dirty="0" err="1"/>
              <a:t>of</a:t>
            </a:r>
            <a:r>
              <a:rPr lang="cs-CZ" sz="3100" b="1" dirty="0"/>
              <a:t> </a:t>
            </a:r>
            <a:r>
              <a:rPr lang="cs-CZ" sz="3100" b="1" dirty="0" err="1"/>
              <a:t>cycles</a:t>
            </a:r>
            <a:r>
              <a:rPr lang="cs-CZ" sz="3100" b="1" dirty="0"/>
              <a:t> </a:t>
            </a:r>
            <a:r>
              <a:rPr lang="cs-CZ" sz="3100" b="1" dirty="0" err="1"/>
              <a:t>provided</a:t>
            </a:r>
            <a:r>
              <a:rPr lang="cs-CZ" sz="3100" b="1" dirty="0"/>
              <a:t> </a:t>
            </a:r>
            <a:r>
              <a:rPr lang="cs-CZ" sz="3100" b="1" dirty="0" err="1"/>
              <a:t>according</a:t>
            </a:r>
            <a:r>
              <a:rPr lang="cs-CZ" sz="3100" b="1" dirty="0"/>
              <a:t> to </a:t>
            </a:r>
            <a:r>
              <a:rPr lang="cs-CZ" sz="3100" b="1" dirty="0" err="1"/>
              <a:t>the</a:t>
            </a:r>
            <a:r>
              <a:rPr lang="cs-CZ" sz="3100" b="1" dirty="0"/>
              <a:t> </a:t>
            </a:r>
            <a:r>
              <a:rPr lang="cs-CZ" sz="3100" b="1" dirty="0" err="1"/>
              <a:t>nationality</a:t>
            </a:r>
            <a:r>
              <a:rPr lang="cs-CZ" sz="3100" b="1" dirty="0"/>
              <a:t> </a:t>
            </a:r>
            <a:r>
              <a:rPr lang="cs-CZ" sz="3100" b="1" dirty="0" err="1"/>
              <a:t>of</a:t>
            </a:r>
            <a:r>
              <a:rPr lang="cs-CZ" sz="3100" b="1" dirty="0"/>
              <a:t> a </a:t>
            </a:r>
            <a:r>
              <a:rPr lang="cs-CZ" sz="3100" b="1" dirty="0" err="1"/>
              <a:t>patient</a:t>
            </a:r>
            <a:r>
              <a:rPr lang="cs-CZ" sz="3100" b="1" dirty="0"/>
              <a:t> (CZ – Czech, EU, </a:t>
            </a:r>
            <a:r>
              <a:rPr lang="cs-CZ" sz="3100" b="1" dirty="0" err="1"/>
              <a:t>outside</a:t>
            </a:r>
            <a:r>
              <a:rPr lang="cs-CZ" sz="3100" b="1" dirty="0"/>
              <a:t> EU)</a:t>
            </a:r>
            <a:r>
              <a:rPr lang="cs-CZ" dirty="0"/>
              <a:t/>
            </a:r>
            <a:br>
              <a:rPr lang="cs-CZ" dirty="0"/>
            </a:br>
            <a:endParaRPr lang="cs-CZ" dirty="0"/>
          </a:p>
        </p:txBody>
      </p:sp>
      <p:pic>
        <p:nvPicPr>
          <p:cNvPr id="5" name="Obrázek 4"/>
          <p:cNvPicPr/>
          <p:nvPr/>
        </p:nvPicPr>
        <p:blipFill rotWithShape="1">
          <a:blip r:embed="rId3"/>
          <a:srcRect l="6593" t="17985" r="40811" b="16941"/>
          <a:stretch/>
        </p:blipFill>
        <p:spPr bwMode="auto">
          <a:xfrm>
            <a:off x="107504" y="1340768"/>
            <a:ext cx="8712968"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7374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cs-CZ" altLang="cs-CZ" sz="3200">
                <a:latin typeface="Arial" charset="0"/>
              </a:rPr>
              <a:t>Jaká řešení byste zvažovali v případě problémů s plodností?  (% odpovědi „ano“)</a:t>
            </a:r>
          </a:p>
        </p:txBody>
      </p:sp>
      <p:sp>
        <p:nvSpPr>
          <p:cNvPr id="9219" name="Rectangle 3"/>
          <p:cNvSpPr>
            <a:spLocks noGrp="1" noChangeArrowheads="1"/>
          </p:cNvSpPr>
          <p:nvPr>
            <p:ph type="body" sz="half" idx="2"/>
          </p:nvPr>
        </p:nvSpPr>
        <p:spPr>
          <a:xfrm>
            <a:off x="457200" y="5715000"/>
            <a:ext cx="8229600" cy="415925"/>
          </a:xfrm>
        </p:spPr>
        <p:txBody>
          <a:bodyPr/>
          <a:lstStyle/>
          <a:p>
            <a:pPr>
              <a:lnSpc>
                <a:spcPct val="80000"/>
              </a:lnSpc>
              <a:buFont typeface="Wingdings" pitchFamily="2" charset="2"/>
              <a:buNone/>
            </a:pPr>
            <a:r>
              <a:rPr lang="cs-CZ" altLang="cs-CZ" sz="2000"/>
              <a:t>Source: </a:t>
            </a:r>
            <a:r>
              <a:rPr lang="en-GB" altLang="cs-CZ" sz="2000"/>
              <a:t>Marriage, Work and Family, </a:t>
            </a:r>
            <a:r>
              <a:rPr lang="en-GB" altLang="cs-CZ" sz="1700"/>
              <a:t>2005</a:t>
            </a:r>
            <a:r>
              <a:rPr lang="cs-CZ" altLang="cs-CZ" sz="2200"/>
              <a:t> </a:t>
            </a:r>
          </a:p>
        </p:txBody>
      </p:sp>
      <p:graphicFrame>
        <p:nvGraphicFramePr>
          <p:cNvPr id="9220" name="Object 4"/>
          <p:cNvGraphicFramePr>
            <a:graphicFrameLocks noGrp="1" noChangeAspect="1"/>
          </p:cNvGraphicFramePr>
          <p:nvPr>
            <p:ph sz="half" idx="1"/>
          </p:nvPr>
        </p:nvGraphicFramePr>
        <p:xfrm>
          <a:off x="533400" y="1676400"/>
          <a:ext cx="7700963" cy="3962400"/>
        </p:xfrm>
        <a:graphic>
          <a:graphicData uri="http://schemas.openxmlformats.org/presentationml/2006/ole">
            <mc:AlternateContent xmlns:mc="http://schemas.openxmlformats.org/markup-compatibility/2006">
              <mc:Choice xmlns:v="urn:schemas-microsoft-com:vml" Requires="v">
                <p:oleObj spid="_x0000_s1029" name="Graf" r:id="rId3" imgW="6724530" imgH="4105290" progId="Excel.Chart.8">
                  <p:embed/>
                </p:oleObj>
              </mc:Choice>
              <mc:Fallback>
                <p:oleObj name="Graf" r:id="rId3" imgW="6724530" imgH="410529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7700963" cy="3962400"/>
                      </a:xfrm>
                      <a:prstGeom prst="rect">
                        <a:avLst/>
                      </a:prstGeom>
                    </p:spPr>
                  </p:pic>
                </p:oleObj>
              </mc:Fallback>
            </mc:AlternateContent>
          </a:graphicData>
        </a:graphic>
      </p:graphicFrame>
    </p:spTree>
    <p:extLst>
      <p:ext uri="{BB962C8B-B14F-4D97-AF65-F5344CB8AC3E}">
        <p14:creationId xmlns:p14="http://schemas.microsoft.com/office/powerpoint/2010/main" val="3123688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Medicínský turismus</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Transplantace</a:t>
            </a:r>
          </a:p>
          <a:p>
            <a:pPr marL="0" indent="0">
              <a:buNone/>
            </a:pPr>
            <a:r>
              <a:rPr lang="cs-CZ" dirty="0" smtClean="0"/>
              <a:t>Experimentální léčba (kmenové buňky)</a:t>
            </a:r>
          </a:p>
          <a:p>
            <a:pPr marL="0" indent="0">
              <a:buNone/>
            </a:pPr>
            <a:r>
              <a:rPr lang="cs-CZ" dirty="0" smtClean="0"/>
              <a:t>Ukončení života (</a:t>
            </a:r>
            <a:r>
              <a:rPr lang="cs-CZ" dirty="0" err="1" smtClean="0"/>
              <a:t>assistovaná</a:t>
            </a:r>
            <a:r>
              <a:rPr lang="cs-CZ" dirty="0" smtClean="0"/>
              <a:t> sebevražda, potraty)</a:t>
            </a:r>
          </a:p>
          <a:p>
            <a:pPr marL="0" indent="0">
              <a:buNone/>
            </a:pPr>
            <a:r>
              <a:rPr lang="cs-CZ" dirty="0" smtClean="0"/>
              <a:t>Léčba neplodnosti</a:t>
            </a:r>
          </a:p>
          <a:p>
            <a:pPr marL="0" indent="0">
              <a:buNone/>
            </a:pPr>
            <a:r>
              <a:rPr lang="cs-CZ" dirty="0" smtClean="0"/>
              <a:t>Stomatologie</a:t>
            </a:r>
          </a:p>
          <a:p>
            <a:pPr marL="0" indent="0">
              <a:buNone/>
            </a:pPr>
            <a:r>
              <a:rPr lang="cs-CZ" dirty="0" smtClean="0"/>
              <a:t>Estetická medicína</a:t>
            </a:r>
          </a:p>
          <a:p>
            <a:pPr marL="0" indent="0">
              <a:buNone/>
            </a:pPr>
            <a:r>
              <a:rPr lang="cs-CZ" dirty="0" smtClean="0"/>
              <a:t>Lázeňská léčba </a:t>
            </a:r>
          </a:p>
          <a:p>
            <a:pPr marL="0" indent="0">
              <a:buNone/>
            </a:pPr>
            <a:endParaRPr lang="cs-CZ" dirty="0" smtClean="0"/>
          </a:p>
        </p:txBody>
      </p:sp>
    </p:spTree>
    <p:extLst>
      <p:ext uri="{BB962C8B-B14F-4D97-AF65-F5344CB8AC3E}">
        <p14:creationId xmlns:p14="http://schemas.microsoft.com/office/powerpoint/2010/main" val="36894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1340767"/>
            <a:ext cx="8568952" cy="5112569"/>
          </a:xfrm>
        </p:spPr>
        <p:txBody>
          <a:bodyPr>
            <a:normAutofit fontScale="47500" lnSpcReduction="20000"/>
          </a:bodyPr>
          <a:lstStyle/>
          <a:p>
            <a:pPr marL="0" indent="0">
              <a:buNone/>
            </a:pPr>
            <a:r>
              <a:rPr lang="cs-CZ" sz="3750" dirty="0"/>
              <a:t>1) </a:t>
            </a:r>
            <a:r>
              <a:rPr lang="cs-CZ" sz="3750" dirty="0" smtClean="0"/>
              <a:t>Sekularizace</a:t>
            </a:r>
            <a:endParaRPr lang="en-GB" sz="1800" dirty="0"/>
          </a:p>
          <a:p>
            <a:pPr marL="0" indent="0">
              <a:buNone/>
            </a:pPr>
            <a:endParaRPr lang="cs-CZ" sz="3750" dirty="0"/>
          </a:p>
          <a:p>
            <a:pPr marL="0" indent="0">
              <a:buNone/>
            </a:pPr>
            <a:r>
              <a:rPr lang="cs-CZ" sz="3750" dirty="0"/>
              <a:t>2</a:t>
            </a:r>
            <a:r>
              <a:rPr lang="cs-CZ" sz="3750" dirty="0" smtClean="0"/>
              <a:t>) </a:t>
            </a:r>
            <a:r>
              <a:rPr lang="cs-CZ" sz="3750" dirty="0" err="1" smtClean="0"/>
              <a:t>Medikalizace</a:t>
            </a:r>
            <a:r>
              <a:rPr lang="cs-CZ" sz="3750" dirty="0" smtClean="0"/>
              <a:t>, medicínské inovace</a:t>
            </a:r>
            <a:endParaRPr lang="cs-CZ" sz="3750" dirty="0"/>
          </a:p>
          <a:p>
            <a:pPr marL="0" indent="0">
              <a:buNone/>
            </a:pPr>
            <a:endParaRPr lang="cs-CZ" sz="3750" dirty="0"/>
          </a:p>
          <a:p>
            <a:pPr marL="0" indent="0">
              <a:buNone/>
            </a:pPr>
            <a:r>
              <a:rPr lang="cs-CZ" sz="3750" dirty="0"/>
              <a:t>3) </a:t>
            </a:r>
            <a:r>
              <a:rPr lang="cs-CZ" sz="3750" dirty="0" smtClean="0"/>
              <a:t>Demografické změny </a:t>
            </a:r>
          </a:p>
          <a:p>
            <a:pPr marL="0" indent="0">
              <a:buNone/>
            </a:pPr>
            <a:endParaRPr lang="cs-CZ" sz="3750" dirty="0" smtClean="0"/>
          </a:p>
          <a:p>
            <a:pPr marL="0" indent="0">
              <a:buNone/>
            </a:pPr>
            <a:endParaRPr lang="cs-CZ" sz="3750" dirty="0"/>
          </a:p>
          <a:p>
            <a:pPr marL="0" indent="0">
              <a:buNone/>
            </a:pPr>
            <a:endParaRPr lang="cs-CZ" sz="3750" dirty="0" smtClean="0"/>
          </a:p>
          <a:p>
            <a:pPr marL="0" indent="0">
              <a:buNone/>
            </a:pPr>
            <a:r>
              <a:rPr lang="cs-CZ" sz="3750" dirty="0" smtClean="0"/>
              <a:t>Nový typ zkušenosti a nový typ institucí – zkušenost </a:t>
            </a:r>
          </a:p>
          <a:p>
            <a:pPr marL="0" indent="0">
              <a:buNone/>
            </a:pPr>
            <a:r>
              <a:rPr lang="cs-CZ" sz="3750" dirty="0" smtClean="0"/>
              <a:t>     s terminální nemocí</a:t>
            </a:r>
          </a:p>
          <a:p>
            <a:pPr marL="0" indent="0">
              <a:buNone/>
            </a:pPr>
            <a:endParaRPr lang="cs-CZ" sz="3750" dirty="0" smtClean="0"/>
          </a:p>
          <a:p>
            <a:pPr marL="0" indent="0">
              <a:buNone/>
            </a:pPr>
            <a:r>
              <a:rPr lang="cs-CZ" sz="3750" dirty="0" smtClean="0"/>
              <a:t>Paliativní péče a hospicové hnutí</a:t>
            </a:r>
          </a:p>
          <a:p>
            <a:pPr marL="0" indent="0">
              <a:buNone/>
            </a:pPr>
            <a:endParaRPr lang="cs-CZ" sz="3750" dirty="0"/>
          </a:p>
          <a:p>
            <a:pPr marL="0" indent="0">
              <a:buNone/>
            </a:pPr>
            <a:r>
              <a:rPr lang="cs-CZ" sz="3750" dirty="0" smtClean="0"/>
              <a:t>„Dobrá smrt“</a:t>
            </a:r>
          </a:p>
          <a:p>
            <a:pPr marL="0" indent="0">
              <a:buNone/>
            </a:pPr>
            <a:endParaRPr lang="cs-CZ" sz="3750" dirty="0" smtClean="0"/>
          </a:p>
          <a:p>
            <a:pPr>
              <a:buFontTx/>
              <a:buChar char="-"/>
            </a:pPr>
            <a:endParaRPr lang="cs-CZ" dirty="0" smtClean="0"/>
          </a:p>
          <a:p>
            <a:pPr marL="0" indent="0">
              <a:buNone/>
            </a:pPr>
            <a:r>
              <a:rPr lang="cs-CZ" dirty="0"/>
              <a:t> </a:t>
            </a:r>
            <a:r>
              <a:rPr lang="cs-CZ" dirty="0" smtClean="0"/>
              <a:t>    </a:t>
            </a:r>
            <a:endParaRPr lang="cs-CZ" dirty="0"/>
          </a:p>
        </p:txBody>
      </p:sp>
      <p:pic>
        <p:nvPicPr>
          <p:cNvPr id="4" name="Picture 2" descr="File:Original hypodermic syringe of Dr. Alexander Wood. Wellcome M00097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5" y="2852936"/>
            <a:ext cx="2083330" cy="11927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upload.wikimedia.org/wikipedia/commons/thumb/f/f5/Alexander_Wood_b.1817.jpg/220px-Alexander_Wood_b.18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5" y="186953"/>
            <a:ext cx="2088232" cy="2790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2.bp.blogspot.com/-WahYuCKMMHg/TheYs4PxruI/AAAAAAAAAQE/YU8jbVVEnJA/s320/Extreme+Un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3" y="186953"/>
            <a:ext cx="2808312" cy="1623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end-of-life-c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4869160"/>
            <a:ext cx="270722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Ã½sledek obrÃ¡zku pro good dea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3957778"/>
            <a:ext cx="3096344" cy="281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4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Principles of good death</a:t>
            </a:r>
            <a:endParaRPr lang="cs-CZ" dirty="0"/>
          </a:p>
        </p:txBody>
      </p:sp>
      <p:sp>
        <p:nvSpPr>
          <p:cNvPr id="3" name="Zástupný symbol pro obsah 2"/>
          <p:cNvSpPr>
            <a:spLocks noGrp="1"/>
          </p:cNvSpPr>
          <p:nvPr>
            <p:ph idx="1"/>
          </p:nvPr>
        </p:nvSpPr>
        <p:spPr>
          <a:xfrm>
            <a:off x="628650" y="1996168"/>
            <a:ext cx="7886700" cy="3257550"/>
          </a:xfrm>
        </p:spPr>
        <p:txBody>
          <a:bodyPr>
            <a:normAutofit fontScale="47500" lnSpcReduction="20000"/>
          </a:bodyPr>
          <a:lstStyle/>
          <a:p>
            <a:r>
              <a:rPr lang="en-US" dirty="0" smtClean="0"/>
              <a:t>To </a:t>
            </a:r>
            <a:r>
              <a:rPr lang="en-US" dirty="0"/>
              <a:t>know when death is coming, and to understand what can be expected</a:t>
            </a:r>
          </a:p>
          <a:p>
            <a:r>
              <a:rPr lang="en-US" dirty="0"/>
              <a:t>To be able to retain control of what happens</a:t>
            </a:r>
          </a:p>
          <a:p>
            <a:r>
              <a:rPr lang="en-US" dirty="0"/>
              <a:t>To be afforded dignity and privacy</a:t>
            </a:r>
          </a:p>
          <a:p>
            <a:r>
              <a:rPr lang="en-US" dirty="0"/>
              <a:t>To have control over pain relief and other symptom control</a:t>
            </a:r>
          </a:p>
          <a:p>
            <a:r>
              <a:rPr lang="en-US" dirty="0"/>
              <a:t>To have choice and control over where death occurs (at home or elsewhere)</a:t>
            </a:r>
          </a:p>
          <a:p>
            <a:r>
              <a:rPr lang="en-US" dirty="0"/>
              <a:t>To have access to information and expertise of whatever kind is necessary</a:t>
            </a:r>
          </a:p>
          <a:p>
            <a:r>
              <a:rPr lang="en-US" dirty="0"/>
              <a:t>To have access to any spiritual or emotional support required</a:t>
            </a:r>
          </a:p>
          <a:p>
            <a:r>
              <a:rPr lang="en-US" dirty="0"/>
              <a:t>To have access to hospice care in any location, not only in hospital</a:t>
            </a:r>
          </a:p>
          <a:p>
            <a:r>
              <a:rPr lang="en-US" dirty="0"/>
              <a:t>To have control over who is present and who shares the end</a:t>
            </a:r>
          </a:p>
          <a:p>
            <a:r>
              <a:rPr lang="en-US" dirty="0"/>
              <a:t>To be able to issue advance directives which ensure wishes are respected</a:t>
            </a:r>
          </a:p>
          <a:p>
            <a:r>
              <a:rPr lang="en-US" dirty="0"/>
              <a:t>To have time to say goodbye, and control over other aspects of timing</a:t>
            </a:r>
          </a:p>
          <a:p>
            <a:r>
              <a:rPr lang="en-US" dirty="0"/>
              <a:t>To be able to leave when it is time to go, and not to have life prolonged pointlessly</a:t>
            </a:r>
          </a:p>
          <a:p>
            <a:endParaRPr lang="cs-CZ" dirty="0"/>
          </a:p>
        </p:txBody>
      </p:sp>
      <p:sp>
        <p:nvSpPr>
          <p:cNvPr id="4" name="TextovéPole 3"/>
          <p:cNvSpPr txBox="1"/>
          <p:nvPr/>
        </p:nvSpPr>
        <p:spPr>
          <a:xfrm>
            <a:off x="306160" y="5400676"/>
            <a:ext cx="8209190" cy="507831"/>
          </a:xfrm>
          <a:prstGeom prst="rect">
            <a:avLst/>
          </a:prstGeom>
          <a:noFill/>
        </p:spPr>
        <p:txBody>
          <a:bodyPr wrap="square" rtlCol="0">
            <a:spAutoFit/>
          </a:bodyPr>
          <a:lstStyle/>
          <a:p>
            <a:r>
              <a:rPr lang="en-US" sz="1350" dirty="0"/>
              <a:t>Debate of the Age Health and Care Study Group. The future of health and care of older people: the best is yet to come. London: Age Concern; 1999.</a:t>
            </a:r>
            <a:endParaRPr lang="cs-CZ" sz="1350" dirty="0"/>
          </a:p>
        </p:txBody>
      </p:sp>
    </p:spTree>
    <p:extLst>
      <p:ext uri="{BB962C8B-B14F-4D97-AF65-F5344CB8AC3E}">
        <p14:creationId xmlns:p14="http://schemas.microsoft.com/office/powerpoint/2010/main" val="2018370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ulka 17"/>
          <p:cNvGraphicFramePr>
            <a:graphicFrameLocks noGrp="1"/>
          </p:cNvGraphicFramePr>
          <p:nvPr>
            <p:extLst/>
          </p:nvPr>
        </p:nvGraphicFramePr>
        <p:xfrm>
          <a:off x="3523125" y="1629293"/>
          <a:ext cx="2503503" cy="3938960"/>
        </p:xfrm>
        <a:graphic>
          <a:graphicData uri="http://schemas.openxmlformats.org/drawingml/2006/table">
            <a:tbl>
              <a:tblPr/>
              <a:tblGrid>
                <a:gridCol w="2503503"/>
              </a:tblGrid>
              <a:tr h="393896">
                <a:tc>
                  <a:txBody>
                    <a:bodyPr/>
                    <a:lstStyle/>
                    <a:p>
                      <a:pPr algn="r" fontAlgn="t"/>
                      <a:r>
                        <a:rPr lang="cs-CZ" sz="1050" b="0" i="0" u="none" strike="noStrike" dirty="0">
                          <a:solidFill>
                            <a:schemeClr val="accent1"/>
                          </a:solidFill>
                          <a:latin typeface="Arial"/>
                        </a:rPr>
                        <a:t>Nemocnice</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Doma, v zařízení sociálních služeb</a:t>
                      </a:r>
                    </a:p>
                  </a:txBody>
                  <a:tcPr marL="9525" marR="9525" marT="9525" marB="0" anchor="ctr">
                    <a:lnL>
                      <a:noFill/>
                    </a:lnL>
                    <a:lnR>
                      <a:noFill/>
                    </a:lnR>
                    <a:lnT>
                      <a:noFill/>
                    </a:lnT>
                    <a:lnB>
                      <a:noFill/>
                    </a:lnB>
                  </a:tcPr>
                </a:tc>
              </a:tr>
              <a:tr h="393896">
                <a:tc>
                  <a:txBody>
                    <a:bodyPr/>
                    <a:lstStyle/>
                    <a:p>
                      <a:pPr algn="r" fontAlgn="b"/>
                      <a:r>
                        <a:rPr lang="cs-CZ" sz="1050" b="0" i="0" u="none" strike="noStrike" dirty="0">
                          <a:solidFill>
                            <a:schemeClr val="accent1"/>
                          </a:solidFill>
                          <a:latin typeface="Arial"/>
                        </a:rPr>
                        <a:t>Fakultní nemocnice</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Léčebna pro dlouhodobě nemocné (LDN)</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Hospic</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Na ulici, při převozu</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Nemocnice následné péče</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Psychiatrická léčebna</a:t>
                      </a:r>
                    </a:p>
                  </a:txBody>
                  <a:tcPr marL="9525" marR="9525" marT="9525" marB="0" anchor="ctr">
                    <a:lnL>
                      <a:noFill/>
                    </a:lnL>
                    <a:lnR>
                      <a:noFill/>
                    </a:lnR>
                    <a:lnT>
                      <a:noFill/>
                    </a:lnT>
                    <a:lnB>
                      <a:noFill/>
                    </a:lnB>
                  </a:tcPr>
                </a:tc>
              </a:tr>
              <a:tr h="393896">
                <a:tc>
                  <a:txBody>
                    <a:bodyPr/>
                    <a:lstStyle/>
                    <a:p>
                      <a:pPr algn="r" fontAlgn="b"/>
                      <a:r>
                        <a:rPr lang="cs-CZ" sz="1050" b="0" i="0" u="none" strike="noStrike" dirty="0">
                          <a:solidFill>
                            <a:schemeClr val="accent1"/>
                          </a:solidFill>
                          <a:latin typeface="Arial"/>
                        </a:rPr>
                        <a:t>Ostatní ZZ</a:t>
                      </a:r>
                    </a:p>
                  </a:txBody>
                  <a:tcPr marL="9525" marR="9525" marT="9525" marB="0" anchor="ctr">
                    <a:lnL>
                      <a:noFill/>
                    </a:lnL>
                    <a:lnR>
                      <a:noFill/>
                    </a:lnR>
                    <a:lnT>
                      <a:noFill/>
                    </a:lnT>
                    <a:lnB>
                      <a:noFill/>
                    </a:lnB>
                  </a:tcPr>
                </a:tc>
              </a:tr>
              <a:tr h="393896">
                <a:tc>
                  <a:txBody>
                    <a:bodyPr/>
                    <a:lstStyle/>
                    <a:p>
                      <a:pPr algn="r" fontAlgn="b"/>
                      <a:r>
                        <a:rPr lang="cs-CZ" sz="1050" b="0" i="0" u="none" strike="noStrike" dirty="0">
                          <a:solidFill>
                            <a:schemeClr val="accent1"/>
                          </a:solidFill>
                          <a:latin typeface="Arial"/>
                        </a:rPr>
                        <a:t>Jiné, nezjištěno</a:t>
                      </a:r>
                    </a:p>
                  </a:txBody>
                  <a:tcPr marL="9525" marR="9525" marT="9525" marB="0" anchor="ctr">
                    <a:lnL>
                      <a:noFill/>
                    </a:lnL>
                    <a:lnR>
                      <a:noFill/>
                    </a:lnR>
                    <a:lnT>
                      <a:noFill/>
                    </a:lnT>
                    <a:lnB>
                      <a:noFill/>
                    </a:lnB>
                  </a:tcPr>
                </a:tc>
              </a:tr>
            </a:tbl>
          </a:graphicData>
        </a:graphic>
      </p:graphicFrame>
      <p:sp>
        <p:nvSpPr>
          <p:cNvPr id="3" name="Nadpis 2"/>
          <p:cNvSpPr>
            <a:spLocks noGrp="1"/>
          </p:cNvSpPr>
          <p:nvPr>
            <p:ph type="title"/>
          </p:nvPr>
        </p:nvSpPr>
        <p:spPr/>
        <p:txBody>
          <a:bodyPr/>
          <a:lstStyle/>
          <a:p>
            <a:r>
              <a:rPr lang="cs-CZ" dirty="0" smtClean="0"/>
              <a:t>Místo úmrtí - detailně</a:t>
            </a:r>
            <a:endParaRPr lang="cs-CZ" dirty="0"/>
          </a:p>
        </p:txBody>
      </p:sp>
      <p:sp>
        <p:nvSpPr>
          <p:cNvPr id="242" name="TextovéPole 241"/>
          <p:cNvSpPr txBox="1"/>
          <p:nvPr/>
        </p:nvSpPr>
        <p:spPr>
          <a:xfrm>
            <a:off x="1308949" y="6428844"/>
            <a:ext cx="6696744" cy="461665"/>
          </a:xfrm>
          <a:prstGeom prst="rect">
            <a:avLst/>
          </a:prstGeom>
          <a:noFill/>
        </p:spPr>
        <p:txBody>
          <a:bodyPr wrap="square" rtlCol="0">
            <a:spAutoFit/>
          </a:bodyPr>
          <a:lstStyle/>
          <a:p>
            <a:r>
              <a:rPr lang="cs-CZ" sz="1200" i="1" dirty="0" smtClean="0"/>
              <a:t>Zdroj: ÚZIS, LPZ 2011-2013; NRHOSP 2011-2013 N = 324 197, převzato z Švancara, 2015</a:t>
            </a:r>
          </a:p>
          <a:p>
            <a:r>
              <a:rPr lang="cs-CZ" sz="1200" i="1" dirty="0" smtClean="0"/>
              <a:t>.</a:t>
            </a:r>
            <a:endParaRPr lang="cs-CZ" sz="1200" i="1" dirty="0"/>
          </a:p>
        </p:txBody>
      </p:sp>
      <p:graphicFrame>
        <p:nvGraphicFramePr>
          <p:cNvPr id="7" name="Graf 6"/>
          <p:cNvGraphicFramePr/>
          <p:nvPr>
            <p:extLst/>
          </p:nvPr>
        </p:nvGraphicFramePr>
        <p:xfrm>
          <a:off x="611560" y="1628801"/>
          <a:ext cx="2808312" cy="24588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p:cNvSpPr txBox="1"/>
          <p:nvPr/>
        </p:nvSpPr>
        <p:spPr>
          <a:xfrm>
            <a:off x="493694" y="1188225"/>
            <a:ext cx="8327254" cy="307777"/>
          </a:xfrm>
          <a:prstGeom prst="rect">
            <a:avLst/>
          </a:prstGeom>
          <a:noFill/>
        </p:spPr>
        <p:txBody>
          <a:bodyPr wrap="square" rtlCol="0">
            <a:spAutoFit/>
          </a:bodyPr>
          <a:lstStyle/>
          <a:p>
            <a:r>
              <a:rPr lang="cs-CZ" sz="1400" dirty="0" smtClean="0"/>
              <a:t>V lůžkových </a:t>
            </a:r>
            <a:r>
              <a:rPr lang="cs-CZ" sz="1400" dirty="0" err="1" smtClean="0"/>
              <a:t>hospicech</a:t>
            </a:r>
            <a:r>
              <a:rPr lang="cs-CZ" sz="1400" dirty="0" smtClean="0"/>
              <a:t> umírá  2.5 % všech zemřelých.</a:t>
            </a:r>
            <a:endParaRPr lang="cs-CZ" sz="1400" dirty="0"/>
          </a:p>
        </p:txBody>
      </p:sp>
      <p:sp>
        <p:nvSpPr>
          <p:cNvPr id="9" name="TextovéPole 8"/>
          <p:cNvSpPr txBox="1"/>
          <p:nvPr/>
        </p:nvSpPr>
        <p:spPr>
          <a:xfrm>
            <a:off x="833191" y="4087617"/>
            <a:ext cx="1926453" cy="261610"/>
          </a:xfrm>
          <a:prstGeom prst="rect">
            <a:avLst/>
          </a:prstGeom>
          <a:noFill/>
        </p:spPr>
        <p:txBody>
          <a:bodyPr wrap="square" rtlCol="0">
            <a:spAutoFit/>
          </a:bodyPr>
          <a:lstStyle/>
          <a:p>
            <a:r>
              <a:rPr lang="cs-CZ" sz="1100" dirty="0" smtClean="0">
                <a:solidFill>
                  <a:schemeClr val="accent1"/>
                </a:solidFill>
              </a:rPr>
              <a:t>Ve zdravotnickém zařízení</a:t>
            </a:r>
            <a:endParaRPr lang="cs-CZ" sz="1100" dirty="0">
              <a:solidFill>
                <a:schemeClr val="accent1"/>
              </a:solidFill>
            </a:endParaRPr>
          </a:p>
        </p:txBody>
      </p:sp>
      <p:sp>
        <p:nvSpPr>
          <p:cNvPr id="10" name="TextovéPole 9"/>
          <p:cNvSpPr txBox="1"/>
          <p:nvPr/>
        </p:nvSpPr>
        <p:spPr>
          <a:xfrm>
            <a:off x="833192" y="4315477"/>
            <a:ext cx="2503502" cy="261610"/>
          </a:xfrm>
          <a:prstGeom prst="rect">
            <a:avLst/>
          </a:prstGeom>
          <a:noFill/>
        </p:spPr>
        <p:txBody>
          <a:bodyPr wrap="square" rtlCol="0">
            <a:spAutoFit/>
          </a:bodyPr>
          <a:lstStyle/>
          <a:p>
            <a:r>
              <a:rPr lang="cs-CZ" sz="1100" dirty="0" smtClean="0">
                <a:solidFill>
                  <a:schemeClr val="accent5">
                    <a:lumMod val="75000"/>
                  </a:schemeClr>
                </a:solidFill>
              </a:rPr>
              <a:t>Doma, v zařízení sociálních služeb</a:t>
            </a:r>
            <a:endParaRPr lang="cs-CZ" sz="1100" dirty="0">
              <a:solidFill>
                <a:schemeClr val="accent5">
                  <a:lumMod val="75000"/>
                </a:schemeClr>
              </a:solidFill>
            </a:endParaRPr>
          </a:p>
        </p:txBody>
      </p:sp>
      <p:sp>
        <p:nvSpPr>
          <p:cNvPr id="11" name="Elipsa 10"/>
          <p:cNvSpPr/>
          <p:nvPr/>
        </p:nvSpPr>
        <p:spPr>
          <a:xfrm>
            <a:off x="762171" y="4167515"/>
            <a:ext cx="88777" cy="887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Elipsa 11"/>
          <p:cNvSpPr/>
          <p:nvPr/>
        </p:nvSpPr>
        <p:spPr>
          <a:xfrm>
            <a:off x="762171" y="4397827"/>
            <a:ext cx="88777" cy="887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833192" y="4543337"/>
            <a:ext cx="2503502" cy="261610"/>
          </a:xfrm>
          <a:prstGeom prst="rect">
            <a:avLst/>
          </a:prstGeom>
          <a:noFill/>
        </p:spPr>
        <p:txBody>
          <a:bodyPr wrap="square" rtlCol="0">
            <a:spAutoFit/>
          </a:bodyPr>
          <a:lstStyle/>
          <a:p>
            <a:r>
              <a:rPr lang="cs-CZ" sz="1100" dirty="0" smtClean="0">
                <a:solidFill>
                  <a:schemeClr val="accent3"/>
                </a:solidFill>
              </a:rPr>
              <a:t>Na ulici, při převozu</a:t>
            </a:r>
            <a:endParaRPr lang="cs-CZ" sz="1100" dirty="0">
              <a:solidFill>
                <a:schemeClr val="accent3"/>
              </a:solidFill>
            </a:endParaRPr>
          </a:p>
        </p:txBody>
      </p:sp>
      <p:sp>
        <p:nvSpPr>
          <p:cNvPr id="14" name="Elipsa 13"/>
          <p:cNvSpPr/>
          <p:nvPr/>
        </p:nvSpPr>
        <p:spPr>
          <a:xfrm>
            <a:off x="762171" y="4628139"/>
            <a:ext cx="88777" cy="887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p:cNvSpPr txBox="1"/>
          <p:nvPr/>
        </p:nvSpPr>
        <p:spPr>
          <a:xfrm>
            <a:off x="833192" y="4771198"/>
            <a:ext cx="2503502" cy="261610"/>
          </a:xfrm>
          <a:prstGeom prst="rect">
            <a:avLst/>
          </a:prstGeom>
          <a:noFill/>
        </p:spPr>
        <p:txBody>
          <a:bodyPr wrap="square" rtlCol="0">
            <a:spAutoFit/>
          </a:bodyPr>
          <a:lstStyle/>
          <a:p>
            <a:r>
              <a:rPr lang="cs-CZ" sz="1100" dirty="0" smtClean="0">
                <a:solidFill>
                  <a:schemeClr val="bg1">
                    <a:lumMod val="50000"/>
                  </a:schemeClr>
                </a:solidFill>
              </a:rPr>
              <a:t>Jinde, nezjištěno</a:t>
            </a:r>
            <a:endParaRPr lang="cs-CZ" sz="1100" dirty="0">
              <a:solidFill>
                <a:schemeClr val="bg1">
                  <a:lumMod val="50000"/>
                </a:schemeClr>
              </a:solidFill>
            </a:endParaRPr>
          </a:p>
        </p:txBody>
      </p:sp>
      <p:sp>
        <p:nvSpPr>
          <p:cNvPr id="16" name="Elipsa 15"/>
          <p:cNvSpPr/>
          <p:nvPr/>
        </p:nvSpPr>
        <p:spPr>
          <a:xfrm>
            <a:off x="762171" y="4858451"/>
            <a:ext cx="88777" cy="887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7" name="Graf 16"/>
          <p:cNvGraphicFramePr/>
          <p:nvPr/>
        </p:nvGraphicFramePr>
        <p:xfrm>
          <a:off x="5813564" y="1388825"/>
          <a:ext cx="3195961" cy="44507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110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Př. Naděje dožití</a:t>
            </a:r>
            <a:endParaRPr lang="en-US"/>
          </a:p>
        </p:txBody>
      </p:sp>
      <p:sp>
        <p:nvSpPr>
          <p:cNvPr id="3" name="Zástupný symbol pro obsah 2"/>
          <p:cNvSpPr>
            <a:spLocks noGrp="1"/>
          </p:cNvSpPr>
          <p:nvPr>
            <p:ph idx="1"/>
          </p:nvPr>
        </p:nvSpPr>
        <p:spPr/>
        <p:txBody>
          <a:bodyPr/>
          <a:lstStyle/>
          <a:p>
            <a:pPr marL="0" indent="0">
              <a:buNone/>
            </a:pPr>
            <a:r>
              <a:rPr lang="en-US"/>
              <a:t>https://www.cia.gov/library/publications/the-world-factbook/rankorder/2102rank.html</a:t>
            </a:r>
          </a:p>
        </p:txBody>
      </p:sp>
    </p:spTree>
    <p:extLst>
      <p:ext uri="{BB962C8B-B14F-4D97-AF65-F5344CB8AC3E}">
        <p14:creationId xmlns:p14="http://schemas.microsoft.com/office/powerpoint/2010/main" val="340883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600200"/>
            <a:ext cx="8229600" cy="5105400"/>
          </a:xfrm>
        </p:spPr>
        <p:txBody>
          <a:bodyPr/>
          <a:lstStyle/>
          <a:p>
            <a:pPr marL="0" indent="0" eaLnBrk="1" hangingPunct="1">
              <a:lnSpc>
                <a:spcPct val="80000"/>
              </a:lnSpc>
              <a:buNone/>
            </a:pPr>
            <a:endParaRPr lang="cs-CZ" altLang="cs-CZ" sz="1900" smtClean="0"/>
          </a:p>
          <a:p>
            <a:pPr marL="0" indent="0" eaLnBrk="1" hangingPunct="1">
              <a:lnSpc>
                <a:spcPct val="80000"/>
              </a:lnSpc>
              <a:buNone/>
            </a:pPr>
            <a:endParaRPr lang="cs-CZ" altLang="cs-CZ" sz="1900"/>
          </a:p>
          <a:p>
            <a:pPr marL="0" indent="0" eaLnBrk="1" hangingPunct="1">
              <a:lnSpc>
                <a:spcPct val="80000"/>
              </a:lnSpc>
              <a:buNone/>
            </a:pPr>
            <a:endParaRPr lang="cs-CZ" altLang="cs-CZ" sz="1900" smtClean="0"/>
          </a:p>
          <a:p>
            <a:pPr marL="0" indent="0" eaLnBrk="1" hangingPunct="1">
              <a:lnSpc>
                <a:spcPct val="80000"/>
              </a:lnSpc>
              <a:buNone/>
            </a:pPr>
            <a:endParaRPr lang="cs-CZ" altLang="cs-CZ" sz="1900"/>
          </a:p>
          <a:p>
            <a:pPr marL="0" indent="0" eaLnBrk="1" hangingPunct="1">
              <a:lnSpc>
                <a:spcPct val="80000"/>
              </a:lnSpc>
              <a:buNone/>
            </a:pPr>
            <a:endParaRPr lang="cs-CZ" altLang="cs-CZ" sz="1900" smtClean="0"/>
          </a:p>
          <a:p>
            <a:pPr eaLnBrk="1" hangingPunct="1">
              <a:lnSpc>
                <a:spcPct val="80000"/>
              </a:lnSpc>
              <a:buFont typeface="Wingdings" panose="05000000000000000000" pitchFamily="2" charset="2"/>
              <a:buNone/>
            </a:pPr>
            <a:r>
              <a:rPr lang="cs-CZ" altLang="cs-CZ" sz="2100" i="1" smtClean="0">
                <a:solidFill>
                  <a:srgbClr val="C00000"/>
                </a:solidFill>
              </a:rPr>
              <a:t>„</a:t>
            </a:r>
            <a:r>
              <a:rPr lang="cs-CZ" altLang="cs-CZ" sz="2100" i="1" smtClean="0">
                <a:solidFill>
                  <a:schemeClr val="accent2"/>
                </a:solidFill>
              </a:rPr>
              <a:t>Definice zdraví a nemoci, normality a nenormality, zdravého rozumu a šílenství se v závislosti na na společnosti, kultuře a historickém období velmi mění. Lékařské diagnostické kategorie, jako „nemocný“, „abnormální“ a „duševně chorý“ nejou univerzální, objektivní a nutně spolehlivé. Jsou dané kulturou, třídou a dobou (…).“</a:t>
            </a:r>
            <a:r>
              <a:rPr lang="cs-CZ" altLang="cs-CZ" sz="2100" smtClean="0">
                <a:solidFill>
                  <a:schemeClr val="accent2"/>
                </a:solidFill>
              </a:rPr>
              <a:t>  	</a:t>
            </a:r>
            <a:r>
              <a:rPr lang="cs-CZ" altLang="cs-CZ" sz="2100" smtClean="0"/>
              <a:t>			</a:t>
            </a:r>
          </a:p>
          <a:p>
            <a:pPr eaLnBrk="1" hangingPunct="1">
              <a:lnSpc>
                <a:spcPct val="80000"/>
              </a:lnSpc>
              <a:buFont typeface="Wingdings" panose="05000000000000000000" pitchFamily="2" charset="2"/>
              <a:buNone/>
            </a:pPr>
            <a:r>
              <a:rPr lang="cs-CZ" altLang="cs-CZ" sz="2100" smtClean="0">
                <a:solidFill>
                  <a:schemeClr val="accent2"/>
                </a:solidFill>
              </a:rPr>
              <a:t>							R. C. Fox 197</a:t>
            </a:r>
            <a:endParaRPr lang="cs-CZ" altLang="cs-CZ" sz="2100" i="1" smtClean="0">
              <a:solidFill>
                <a:schemeClr val="accent2"/>
              </a:solidFill>
            </a:endParaRPr>
          </a:p>
          <a:p>
            <a:pPr eaLnBrk="1" hangingPunct="1">
              <a:lnSpc>
                <a:spcPct val="80000"/>
              </a:lnSpc>
              <a:buFont typeface="Wingdings" panose="05000000000000000000" pitchFamily="2" charset="2"/>
              <a:buNone/>
            </a:pPr>
            <a:endParaRPr lang="cs-CZ" altLang="cs-CZ" sz="1900" smtClean="0"/>
          </a:p>
        </p:txBody>
      </p:sp>
    </p:spTree>
    <p:extLst>
      <p:ext uri="{BB962C8B-B14F-4D97-AF65-F5344CB8AC3E}">
        <p14:creationId xmlns:p14="http://schemas.microsoft.com/office/powerpoint/2010/main" val="33109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7">
                                            <p:txEl>
                                              <p:pRg st="5" end="5"/>
                                            </p:txEl>
                                          </p:spTgt>
                                        </p:tgtEl>
                                        <p:attrNameLst>
                                          <p:attrName>style.visibility</p:attrName>
                                        </p:attrNameLst>
                                      </p:cBhvr>
                                      <p:to>
                                        <p:strVal val="visible"/>
                                      </p:to>
                                    </p:set>
                                    <p:animEffect transition="in" filter="wipe(down)">
                                      <p:cBhvr>
                                        <p:cTn id="7" dur="500"/>
                                        <p:tgtEl>
                                          <p:spTgt spid="26627">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7">
                                            <p:txEl>
                                              <p:pRg st="6" end="6"/>
                                            </p:txEl>
                                          </p:spTgt>
                                        </p:tgtEl>
                                        <p:attrNameLst>
                                          <p:attrName>style.visibility</p:attrName>
                                        </p:attrNameLst>
                                      </p:cBhvr>
                                      <p:to>
                                        <p:strVal val="visible"/>
                                      </p:to>
                                    </p:set>
                                    <p:animEffect transition="in" filter="wipe(down)">
                                      <p:cBhvr>
                                        <p:cTn id="12"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cs-CZ" altLang="cs-CZ" smtClean="0"/>
              <a:t>Tradiční společnost a zdraví a nemoc</a:t>
            </a:r>
          </a:p>
        </p:txBody>
      </p:sp>
    </p:spTree>
    <p:extLst>
      <p:ext uri="{BB962C8B-B14F-4D97-AF65-F5344CB8AC3E}">
        <p14:creationId xmlns:p14="http://schemas.microsoft.com/office/powerpoint/2010/main" val="201005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altLang="cs-CZ" smtClean="0"/>
              <a:t>„Podhozenec“</a:t>
            </a:r>
          </a:p>
        </p:txBody>
      </p:sp>
      <p:sp>
        <p:nvSpPr>
          <p:cNvPr id="9219" name="Zástupný symbol pro obsah 2"/>
          <p:cNvSpPr>
            <a:spLocks noGrp="1"/>
          </p:cNvSpPr>
          <p:nvPr>
            <p:ph idx="1"/>
          </p:nvPr>
        </p:nvSpPr>
        <p:spPr/>
        <p:txBody>
          <a:bodyPr/>
          <a:lstStyle/>
          <a:p>
            <a:pPr marL="0" indent="0" algn="just">
              <a:buFont typeface="Wingdings" panose="05000000000000000000" pitchFamily="2" charset="2"/>
              <a:buNone/>
            </a:pPr>
            <a:r>
              <a:rPr lang="cs-CZ" altLang="cs-CZ" sz="2400" smtClean="0"/>
              <a:t>„K široce rozšířeným představám patřila záměna narozeného dítěte nějakou démonickou bytostí, která je sebere z kolébky, kam podstrčí vlastní, škaredé a neduživé dítě, podhozence. V některých místech byli přesvědčeni, že se tak děje jen nepokřtěným dětem nebo těm, jejichž matky nebyly u církevního úvodu. (…) Podvržené dítě se obvykle vyznačovalo velkou hlavou a příliš velkýma očima, tenkými údy a zakrslým růstem, nemluvilo,bylo neklidné, divoké a zlé, nenasytné, plačtivé a stále chorobné, trápilo celé okolí a bylo třeba se ho co nejdříve zbavit.“</a:t>
            </a:r>
          </a:p>
          <a:p>
            <a:pPr marL="0" indent="0">
              <a:buFont typeface="Wingdings" panose="05000000000000000000" pitchFamily="2" charset="2"/>
              <a:buNone/>
            </a:pPr>
            <a:endParaRPr lang="cs-CZ" altLang="cs-CZ" sz="2400" smtClean="0"/>
          </a:p>
          <a:p>
            <a:pPr marL="644525" lvl="2" indent="0">
              <a:buFont typeface="Wingdings" panose="05000000000000000000" pitchFamily="2" charset="2"/>
              <a:buNone/>
            </a:pPr>
            <a:r>
              <a:rPr lang="cs-CZ" altLang="cs-CZ" sz="1700" smtClean="0"/>
              <a:t>Alexandra Navrátilová: Narození a smrt v české lidové kultuře (2004:117)</a:t>
            </a:r>
          </a:p>
        </p:txBody>
      </p:sp>
    </p:spTree>
    <p:extLst>
      <p:ext uri="{BB962C8B-B14F-4D97-AF65-F5344CB8AC3E}">
        <p14:creationId xmlns:p14="http://schemas.microsoft.com/office/powerpoint/2010/main" val="3802394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smtClean="0"/>
              <a:t>Moderní lékařství</a:t>
            </a:r>
          </a:p>
        </p:txBody>
      </p:sp>
      <p:sp>
        <p:nvSpPr>
          <p:cNvPr id="17411" name="Rectangle 3"/>
          <p:cNvSpPr>
            <a:spLocks noGrp="1" noChangeArrowheads="1"/>
          </p:cNvSpPr>
          <p:nvPr>
            <p:ph type="body" idx="1"/>
          </p:nvPr>
        </p:nvSpPr>
        <p:spPr/>
        <p:txBody>
          <a:bodyPr/>
          <a:lstStyle/>
          <a:p>
            <a:pPr eaLnBrk="1" hangingPunct="1">
              <a:lnSpc>
                <a:spcPct val="80000"/>
              </a:lnSpc>
            </a:pPr>
            <a:r>
              <a:rPr lang="cs-CZ" altLang="cs-CZ" sz="2100" smtClean="0"/>
              <a:t>Medicína jako „výkladní skříň“ modernizace</a:t>
            </a:r>
          </a:p>
          <a:p>
            <a:pPr eaLnBrk="1" hangingPunct="1">
              <a:lnSpc>
                <a:spcPct val="80000"/>
              </a:lnSpc>
            </a:pPr>
            <a:r>
              <a:rPr lang="cs-CZ" altLang="cs-CZ" sz="2100" smtClean="0"/>
              <a:t>Nalézání fyzických příčin nemocí, tělo jako stroj</a:t>
            </a:r>
          </a:p>
          <a:p>
            <a:pPr eaLnBrk="1" hangingPunct="1">
              <a:lnSpc>
                <a:spcPct val="80000"/>
              </a:lnSpc>
            </a:pPr>
            <a:r>
              <a:rPr lang="cs-CZ" altLang="cs-CZ" sz="2100" smtClean="0"/>
              <a:t>Základem medicíny se stávají přírodní vědy</a:t>
            </a:r>
          </a:p>
          <a:p>
            <a:pPr eaLnBrk="1" hangingPunct="1">
              <a:lnSpc>
                <a:spcPct val="80000"/>
              </a:lnSpc>
            </a:pPr>
            <a:r>
              <a:rPr lang="cs-CZ" altLang="cs-CZ" sz="2100" smtClean="0"/>
              <a:t>Nemocnice jako vhodné prostředí pro léčbu vážných chorob</a:t>
            </a:r>
          </a:p>
          <a:p>
            <a:pPr eaLnBrk="1" hangingPunct="1">
              <a:lnSpc>
                <a:spcPct val="80000"/>
              </a:lnSpc>
            </a:pPr>
            <a:r>
              <a:rPr lang="cs-CZ" altLang="cs-CZ" sz="2100" i="1" smtClean="0"/>
              <a:t>Profese</a:t>
            </a:r>
            <a:r>
              <a:rPr lang="cs-CZ" altLang="cs-CZ" sz="2100" smtClean="0"/>
              <a:t> lékaře (jako elitní), morální akcent</a:t>
            </a:r>
          </a:p>
          <a:p>
            <a:pPr eaLnBrk="1" hangingPunct="1">
              <a:lnSpc>
                <a:spcPct val="80000"/>
              </a:lnSpc>
            </a:pPr>
            <a:r>
              <a:rPr lang="cs-CZ" altLang="cs-CZ" sz="2100" smtClean="0"/>
              <a:t>Zdraví jako veřejný zájem</a:t>
            </a:r>
          </a:p>
          <a:p>
            <a:pPr eaLnBrk="1" hangingPunct="1">
              <a:lnSpc>
                <a:spcPct val="80000"/>
              </a:lnSpc>
            </a:pPr>
            <a:r>
              <a:rPr lang="cs-CZ" altLang="cs-CZ" sz="2100" smtClean="0"/>
              <a:t>Nové léky a chirurgické postupy zejména od pol. 20. století (40. léta antibiotika, po válce očkování)</a:t>
            </a:r>
          </a:p>
          <a:p>
            <a:pPr eaLnBrk="1" hangingPunct="1">
              <a:lnSpc>
                <a:spcPct val="80000"/>
              </a:lnSpc>
            </a:pPr>
            <a:r>
              <a:rPr lang="cs-CZ" altLang="cs-CZ" sz="2100" smtClean="0"/>
              <a:t>V moderní společnosti úmrtnost stoupá s věkem</a:t>
            </a:r>
          </a:p>
          <a:p>
            <a:pPr eaLnBrk="1" hangingPunct="1">
              <a:lnSpc>
                <a:spcPct val="80000"/>
              </a:lnSpc>
            </a:pPr>
            <a:r>
              <a:rPr lang="cs-CZ" altLang="cs-CZ" sz="2100" smtClean="0"/>
              <a:t>Smrtelnými chorobami jsou zhoubné nádory a srdeční choroby</a:t>
            </a:r>
          </a:p>
        </p:txBody>
      </p:sp>
    </p:spTree>
    <p:extLst>
      <p:ext uri="{BB962C8B-B14F-4D97-AF65-F5344CB8AC3E}">
        <p14:creationId xmlns:p14="http://schemas.microsoft.com/office/powerpoint/2010/main" val="3530371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down)">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down)">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wipe(down)">
                                      <p:cBhvr>
                                        <p:cTn id="32" dur="500"/>
                                        <p:tgtEl>
                                          <p:spTgt spid="174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wipe(down)">
                                      <p:cBhvr>
                                        <p:cTn id="37" dur="500"/>
                                        <p:tgtEl>
                                          <p:spTgt spid="174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wipe(down)">
                                      <p:cBhvr>
                                        <p:cTn id="42" dur="500"/>
                                        <p:tgtEl>
                                          <p:spTgt spid="1741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wipe(down)">
                                      <p:cBhvr>
                                        <p:cTn id="47"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Zástupný symbol pro obsah 3" descr="lékař u lůžka 2.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446713" y="2819400"/>
            <a:ext cx="3275012" cy="3505200"/>
          </a:xfrm>
        </p:spPr>
      </p:pic>
      <p:sp>
        <p:nvSpPr>
          <p:cNvPr id="6" name="TextovéPole 5"/>
          <p:cNvSpPr txBox="1"/>
          <p:nvPr/>
        </p:nvSpPr>
        <p:spPr>
          <a:xfrm>
            <a:off x="223838" y="990600"/>
            <a:ext cx="5257800" cy="6278563"/>
          </a:xfrm>
          <a:prstGeom prst="rect">
            <a:avLst/>
          </a:prstGeom>
          <a:noFill/>
        </p:spPr>
        <p:txBody>
          <a:bodyPr>
            <a:spAutoFit/>
          </a:bodyPr>
          <a:lstStyle/>
          <a:p>
            <a:pPr marL="342900" indent="-342900">
              <a:buFont typeface="Arial" pitchFamily="34" charset="0"/>
              <a:buChar char="•"/>
              <a:defRPr/>
            </a:pPr>
            <a:r>
              <a:rPr lang="cs-CZ" sz="2000" b="1" dirty="0">
                <a:latin typeface="Arial" charset="0"/>
              </a:rPr>
              <a:t>Medicína u lůžka (</a:t>
            </a:r>
            <a:r>
              <a:rPr lang="cs-CZ" sz="2000" b="1" dirty="0" err="1">
                <a:latin typeface="Arial" charset="0"/>
              </a:rPr>
              <a:t>Bedside</a:t>
            </a:r>
            <a:r>
              <a:rPr lang="cs-CZ" sz="2000" b="1" dirty="0">
                <a:latin typeface="Arial" charset="0"/>
              </a:rPr>
              <a:t> </a:t>
            </a:r>
            <a:r>
              <a:rPr lang="cs-CZ" sz="2000" b="1" dirty="0" err="1">
                <a:latin typeface="Arial" charset="0"/>
              </a:rPr>
              <a:t>medicine</a:t>
            </a:r>
            <a:r>
              <a:rPr lang="cs-CZ" sz="2000" b="1" dirty="0">
                <a:latin typeface="Arial" charset="0"/>
              </a:rPr>
              <a:t>) </a:t>
            </a:r>
          </a:p>
          <a:p>
            <a:pPr>
              <a:defRPr/>
            </a:pPr>
            <a:r>
              <a:rPr lang="cs-CZ" sz="1400" dirty="0">
                <a:latin typeface="Arial" charset="0"/>
              </a:rPr>
              <a:t>primární vztah mezi lékařem a pacientem, komunikace tváří v tvář, zdrojem informací je pacientova výpověď o nemoci, domov jako místo nemoci</a:t>
            </a:r>
          </a:p>
          <a:p>
            <a:pPr>
              <a:defRPr/>
            </a:pPr>
            <a:endParaRPr lang="cs-CZ" sz="1600" dirty="0">
              <a:latin typeface="Arial" charset="0"/>
            </a:endParaRPr>
          </a:p>
          <a:p>
            <a:pPr marL="342900" indent="-342900">
              <a:buFont typeface="Arial" pitchFamily="34" charset="0"/>
              <a:buChar char="•"/>
              <a:defRPr/>
            </a:pPr>
            <a:r>
              <a:rPr lang="cs-CZ" sz="2000" b="1" dirty="0">
                <a:latin typeface="Arial" charset="0"/>
              </a:rPr>
              <a:t>Nemocniční medicína (</a:t>
            </a:r>
            <a:r>
              <a:rPr lang="cs-CZ" sz="2000" b="1" dirty="0" err="1">
                <a:latin typeface="Arial" charset="0"/>
              </a:rPr>
              <a:t>Hospital</a:t>
            </a:r>
            <a:r>
              <a:rPr lang="cs-CZ" sz="2000" b="1" dirty="0">
                <a:latin typeface="Arial" charset="0"/>
              </a:rPr>
              <a:t> </a:t>
            </a:r>
            <a:r>
              <a:rPr lang="cs-CZ" sz="2000" b="1" dirty="0" err="1">
                <a:latin typeface="Arial" charset="0"/>
              </a:rPr>
              <a:t>medicine</a:t>
            </a:r>
            <a:r>
              <a:rPr lang="cs-CZ" sz="2000" b="1" dirty="0">
                <a:latin typeface="Arial" charset="0"/>
              </a:rPr>
              <a:t>) </a:t>
            </a:r>
          </a:p>
          <a:p>
            <a:pPr>
              <a:defRPr/>
            </a:pPr>
            <a:r>
              <a:rPr lang="cs-CZ" sz="1400" dirty="0">
                <a:latin typeface="Arial" charset="0"/>
              </a:rPr>
              <a:t>30. – 40. léta 19. století, nové vyšetřovací techniky, možnosti nahlédnout dovnitř těla, primární je vztah mezi lékaři (hierarchie), zdrojem informací o nemoci jsou pozorovatelné změny v tkáních nebo orgánech, nemocnice jako místo nemoci</a:t>
            </a:r>
          </a:p>
          <a:p>
            <a:pPr>
              <a:defRPr/>
            </a:pPr>
            <a:endParaRPr lang="cs-CZ" sz="1600" dirty="0">
              <a:latin typeface="Arial" charset="0"/>
            </a:endParaRPr>
          </a:p>
          <a:p>
            <a:pPr marL="342900" indent="-342900">
              <a:buFont typeface="Arial" pitchFamily="34" charset="0"/>
              <a:buChar char="•"/>
              <a:defRPr/>
            </a:pPr>
            <a:r>
              <a:rPr lang="cs-CZ" sz="2000" b="1" dirty="0">
                <a:latin typeface="Arial" charset="0"/>
              </a:rPr>
              <a:t>Laboratorní medicína (</a:t>
            </a:r>
            <a:r>
              <a:rPr lang="cs-CZ" sz="2000" b="1" dirty="0" err="1">
                <a:latin typeface="Arial" charset="0"/>
              </a:rPr>
              <a:t>Laboratory</a:t>
            </a:r>
            <a:r>
              <a:rPr lang="cs-CZ" sz="2000" b="1" dirty="0">
                <a:latin typeface="Arial" charset="0"/>
              </a:rPr>
              <a:t> </a:t>
            </a:r>
            <a:r>
              <a:rPr lang="cs-CZ" sz="2000" b="1" dirty="0" err="1">
                <a:latin typeface="Arial" charset="0"/>
              </a:rPr>
              <a:t>medicine</a:t>
            </a:r>
            <a:r>
              <a:rPr lang="cs-CZ" sz="2000" b="1" dirty="0">
                <a:latin typeface="Arial" charset="0"/>
              </a:rPr>
              <a:t>)  </a:t>
            </a:r>
            <a:r>
              <a:rPr lang="cs-CZ" sz="1600" dirty="0">
                <a:latin typeface="Arial" charset="0"/>
              </a:rPr>
              <a:t> </a:t>
            </a:r>
          </a:p>
          <a:p>
            <a:pPr>
              <a:defRPr/>
            </a:pPr>
            <a:r>
              <a:rPr lang="cs-CZ" sz="1400" dirty="0">
                <a:latin typeface="Arial" charset="0"/>
              </a:rPr>
              <a:t>příčiny nemoci se hledají na úrovni buněk, klíčovým pracovníkem je odborník v laboratoři, pacient se vytrácí </a:t>
            </a:r>
          </a:p>
          <a:p>
            <a:pPr>
              <a:defRPr/>
            </a:pPr>
            <a:r>
              <a:rPr lang="cs-CZ" sz="1400" dirty="0">
                <a:latin typeface="Arial" charset="0"/>
              </a:rPr>
              <a:t> </a:t>
            </a:r>
          </a:p>
          <a:p>
            <a:pPr marL="342900" indent="-342900">
              <a:buFont typeface="Arial" pitchFamily="34" charset="0"/>
              <a:buChar char="•"/>
              <a:defRPr/>
            </a:pPr>
            <a:r>
              <a:rPr lang="cs-CZ" sz="2000" b="1" dirty="0">
                <a:latin typeface="Arial" charset="0"/>
              </a:rPr>
              <a:t>Medicína dohledu (</a:t>
            </a:r>
            <a:r>
              <a:rPr lang="cs-CZ" sz="2000" b="1" dirty="0" err="1">
                <a:latin typeface="Arial" charset="0"/>
              </a:rPr>
              <a:t>Surveillance</a:t>
            </a:r>
            <a:r>
              <a:rPr lang="cs-CZ" sz="2000" b="1" dirty="0">
                <a:latin typeface="Arial" charset="0"/>
              </a:rPr>
              <a:t> </a:t>
            </a:r>
            <a:r>
              <a:rPr lang="cs-CZ" sz="2000" b="1" dirty="0" err="1">
                <a:latin typeface="Arial" charset="0"/>
              </a:rPr>
              <a:t>medicine</a:t>
            </a:r>
            <a:r>
              <a:rPr lang="cs-CZ" sz="2000" b="1" dirty="0">
                <a:latin typeface="Arial" charset="0"/>
              </a:rPr>
              <a:t>)</a:t>
            </a:r>
          </a:p>
          <a:p>
            <a:pPr>
              <a:defRPr/>
            </a:pPr>
            <a:r>
              <a:rPr lang="cs-CZ" sz="1400" dirty="0">
                <a:latin typeface="Arial" charset="0"/>
              </a:rPr>
              <a:t>příčiny nemoci se hledají na úrovni genů, zájem o životní styl, o rizikové faktory nemocí, medicína dohlíží na všechny a monitoruje normalitu všech</a:t>
            </a:r>
          </a:p>
          <a:p>
            <a:pPr>
              <a:defRPr/>
            </a:pPr>
            <a:r>
              <a:rPr lang="cs-CZ" dirty="0">
                <a:latin typeface="Arial" charset="0"/>
              </a:rPr>
              <a:t> </a:t>
            </a:r>
          </a:p>
          <a:p>
            <a:pPr>
              <a:defRPr/>
            </a:pPr>
            <a:endParaRPr lang="cs-CZ" dirty="0">
              <a:latin typeface="Arial" charset="0"/>
            </a:endParaRPr>
          </a:p>
        </p:txBody>
      </p:sp>
      <p:pic>
        <p:nvPicPr>
          <p:cNvPr id="11268" name="Zástupný symbol pro obsah 5" descr="nemocniční medicí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152400"/>
            <a:ext cx="3532187"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ovéPole 7"/>
          <p:cNvSpPr txBox="1">
            <a:spLocks noChangeArrowheads="1"/>
          </p:cNvSpPr>
          <p:nvPr/>
        </p:nvSpPr>
        <p:spPr bwMode="auto">
          <a:xfrm>
            <a:off x="223838" y="157163"/>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200" b="1"/>
              <a:t>Vývoj medicíny</a:t>
            </a:r>
          </a:p>
        </p:txBody>
      </p:sp>
    </p:spTree>
    <p:extLst>
      <p:ext uri="{BB962C8B-B14F-4D97-AF65-F5344CB8AC3E}">
        <p14:creationId xmlns:p14="http://schemas.microsoft.com/office/powerpoint/2010/main" val="122650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cs-CZ" altLang="cs-CZ" smtClean="0"/>
              <a:t>Funkcionalistické zkoumání medicíny</a:t>
            </a:r>
          </a:p>
        </p:txBody>
      </p:sp>
      <p:sp>
        <p:nvSpPr>
          <p:cNvPr id="6147"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cs-CZ" altLang="cs-CZ" sz="2100" smtClean="0"/>
              <a:t> </a:t>
            </a:r>
            <a:r>
              <a:rPr lang="cs-CZ" altLang="cs-CZ" sz="2300" smtClean="0"/>
              <a:t>Parsons 1951</a:t>
            </a:r>
          </a:p>
          <a:p>
            <a:pPr eaLnBrk="1" hangingPunct="1">
              <a:lnSpc>
                <a:spcPct val="80000"/>
              </a:lnSpc>
              <a:buFont typeface="Wingdings" panose="05000000000000000000" pitchFamily="2" charset="2"/>
              <a:buNone/>
            </a:pPr>
            <a:endParaRPr lang="cs-CZ" altLang="cs-CZ" sz="2300" smtClean="0"/>
          </a:p>
          <a:p>
            <a:pPr eaLnBrk="1" hangingPunct="1">
              <a:lnSpc>
                <a:spcPct val="80000"/>
              </a:lnSpc>
            </a:pPr>
            <a:r>
              <a:rPr lang="cs-CZ" altLang="cs-CZ" sz="2100" smtClean="0"/>
              <a:t>Nemoc jako specifický typ deviace.  Nemocný sice nevykonává své běžné společenské  role, ale není za to negativně sankcionován, neboť mu není připisována zodpovědnost za jeho nemoc. </a:t>
            </a:r>
          </a:p>
          <a:p>
            <a:pPr eaLnBrk="1" hangingPunct="1">
              <a:lnSpc>
                <a:spcPct val="80000"/>
              </a:lnSpc>
            </a:pPr>
            <a:r>
              <a:rPr lang="cs-CZ" altLang="cs-CZ" sz="2100" smtClean="0"/>
              <a:t>Správný výkon role pacienta - povinnost dávat najevo nežádoucnost a přechodnost svého stavu, vyhledat odborníky a podrobit se léčebnému procesu. </a:t>
            </a:r>
          </a:p>
          <a:p>
            <a:pPr eaLnBrk="1" hangingPunct="1">
              <a:lnSpc>
                <a:spcPct val="80000"/>
              </a:lnSpc>
            </a:pPr>
            <a:r>
              <a:rPr lang="cs-CZ" altLang="cs-CZ" sz="2100" smtClean="0"/>
              <a:t>Lékařská profese je především institucí sociální kontroly, neboť skrze ni společnost kontroluje vlastní stabilitu, která je nemocí ohrožena.  </a:t>
            </a:r>
          </a:p>
          <a:p>
            <a:pPr eaLnBrk="1" hangingPunct="1">
              <a:lnSpc>
                <a:spcPct val="80000"/>
              </a:lnSpc>
            </a:pPr>
            <a:r>
              <a:rPr lang="cs-CZ" altLang="cs-CZ" sz="2100" smtClean="0"/>
              <a:t>Role lékaře podle Parsonse</a:t>
            </a:r>
          </a:p>
          <a:p>
            <a:pPr eaLnBrk="1" hangingPunct="1">
              <a:lnSpc>
                <a:spcPct val="80000"/>
              </a:lnSpc>
              <a:buFont typeface="Wingdings" panose="05000000000000000000" pitchFamily="2" charset="2"/>
              <a:buNone/>
            </a:pPr>
            <a:r>
              <a:rPr lang="cs-CZ" altLang="cs-CZ" sz="2100" smtClean="0"/>
              <a:t>	</a:t>
            </a:r>
          </a:p>
        </p:txBody>
      </p:sp>
    </p:spTree>
    <p:extLst>
      <p:ext uri="{BB962C8B-B14F-4D97-AF65-F5344CB8AC3E}">
        <p14:creationId xmlns:p14="http://schemas.microsoft.com/office/powerpoint/2010/main" val="2898295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down)">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wipe(down)">
                                      <p:cBhvr>
                                        <p:cTn id="17" dur="5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ipe(down)">
                                      <p:cBhvr>
                                        <p:cTn id="22" dur="5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wipe(down)">
                                      <p:cBhvr>
                                        <p:cTn id="27" dur="500"/>
                                        <p:tgtEl>
                                          <p:spTgt spid="61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wipe(down)">
                                      <p:cBhvr>
                                        <p:cTn id="32"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1297</Words>
  <Application>Microsoft Office PowerPoint</Application>
  <PresentationFormat>Předvádění na obrazovce (4:3)</PresentationFormat>
  <Paragraphs>203</Paragraphs>
  <Slides>26</Slides>
  <Notes>10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26</vt:i4>
      </vt:variant>
    </vt:vector>
  </HeadingPairs>
  <TitlesOfParts>
    <vt:vector size="31" baseType="lpstr">
      <vt:lpstr>Arial</vt:lpstr>
      <vt:lpstr>Calibri</vt:lpstr>
      <vt:lpstr>Wingdings</vt:lpstr>
      <vt:lpstr>Motiv sady Office</vt:lpstr>
      <vt:lpstr>Graf</vt:lpstr>
      <vt:lpstr>Sociologie pro speciální pedagogy: Medicína</vt:lpstr>
      <vt:lpstr>Co je sociologii po medicíně?</vt:lpstr>
      <vt:lpstr>Př. Naděje dožití</vt:lpstr>
      <vt:lpstr>Prezentace aplikace PowerPoint</vt:lpstr>
      <vt:lpstr>Tradiční společnost a zdraví a nemoc</vt:lpstr>
      <vt:lpstr>„Podhozenec“</vt:lpstr>
      <vt:lpstr>Moderní lékařství</vt:lpstr>
      <vt:lpstr>Prezentace aplikace PowerPoint</vt:lpstr>
      <vt:lpstr>Funkcionalistické zkoumání medicíny</vt:lpstr>
      <vt:lpstr>Medikalizace (medicinalizace) společnosti </vt:lpstr>
      <vt:lpstr>Prezentace aplikace PowerPoint</vt:lpstr>
      <vt:lpstr>Prezentace aplikace PowerPoint</vt:lpstr>
      <vt:lpstr>Ivan Illich: Medical Nemesis</vt:lpstr>
      <vt:lpstr>Současné trendy v medicíně</vt:lpstr>
      <vt:lpstr>Prezentace aplikace PowerPoint</vt:lpstr>
      <vt:lpstr>Prezentace aplikace PowerPoint</vt:lpstr>
      <vt:lpstr>Prezentace aplikace PowerPoint</vt:lpstr>
      <vt:lpstr>Prezentace aplikace PowerPoint</vt:lpstr>
      <vt:lpstr>Prezentace aplikace PowerPoint</vt:lpstr>
      <vt:lpstr>Léčba neplodnosti v ČR</vt:lpstr>
      <vt:lpstr>The number of cycles provided according to the nationality of a patient (CZ – Czech, EU, outside EU) </vt:lpstr>
      <vt:lpstr>Jaká řešení byste zvažovali v případě problémů s plodností?  (% odpovědi „ano“)</vt:lpstr>
      <vt:lpstr>Medicínský turismus</vt:lpstr>
      <vt:lpstr>Prezentace aplikace PowerPoint</vt:lpstr>
      <vt:lpstr>Principles of good death</vt:lpstr>
      <vt:lpstr>Místo úmrtí - detailně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Slepičková</dc:creator>
  <cp:lastModifiedBy>Solárová</cp:lastModifiedBy>
  <cp:revision>19</cp:revision>
  <cp:lastPrinted>2014-03-11T10:12:26Z</cp:lastPrinted>
  <dcterms:created xsi:type="dcterms:W3CDTF">2014-03-10T15:17:37Z</dcterms:created>
  <dcterms:modified xsi:type="dcterms:W3CDTF">2018-11-09T06:53:01Z</dcterms:modified>
</cp:coreProperties>
</file>