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00" r:id="rId3"/>
    <p:sldId id="296" r:id="rId4"/>
    <p:sldId id="285" r:id="rId5"/>
    <p:sldId id="326" r:id="rId6"/>
    <p:sldId id="286" r:id="rId7"/>
    <p:sldId id="287" r:id="rId8"/>
    <p:sldId id="329" r:id="rId9"/>
    <p:sldId id="290" r:id="rId10"/>
    <p:sldId id="291" r:id="rId11"/>
    <p:sldId id="328" r:id="rId12"/>
    <p:sldId id="295" r:id="rId13"/>
    <p:sldId id="319" r:id="rId14"/>
    <p:sldId id="320" r:id="rId15"/>
    <p:sldId id="321" r:id="rId16"/>
    <p:sldId id="322" r:id="rId17"/>
    <p:sldId id="323" r:id="rId18"/>
    <p:sldId id="324" r:id="rId19"/>
    <p:sldId id="32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78CB1-ECE0-41BC-A691-59FD39CBB509}" type="datetimeFigureOut">
              <a:rPr lang="cs-CZ" smtClean="0"/>
              <a:t>22. 11. 2018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F8E4B-7545-405F-9938-1DC97CF96B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91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charset="0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31A92F-70DC-42D0-AC54-33F3CD2D8E61}" type="slidenum">
              <a:rPr lang="cs-CZ" altLang="cs-CZ" smtClean="0"/>
              <a:pPr eaLnBrk="1" hangingPunct="1"/>
              <a:t>3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479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114DB2-140A-4075-A45A-D014A5C39E6F}" type="slidenum">
              <a:rPr lang="cs-CZ" altLang="cs-CZ" smtClean="0"/>
              <a:pPr eaLnBrk="1" hangingPunct="1"/>
              <a:t>5</a:t>
            </a:fld>
            <a:endParaRPr lang="cs-CZ" alt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897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b="1" smtClean="0">
              <a:latin typeface="Arial" charset="0"/>
            </a:endParaRPr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FEEBE3-7CAE-491D-9923-8F934BBB5A03}" type="slidenum">
              <a:rPr lang="cs-CZ" altLang="cs-CZ" smtClean="0"/>
              <a:pPr eaLnBrk="1" hangingPunct="1"/>
              <a:t>10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5043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649E-9E15-4080-9255-9D5BC5D915EF}" type="datetime1">
              <a:rPr lang="cs-CZ" smtClean="0"/>
              <a:t>22. 11. 2018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0479-A67E-441A-B46E-D492244DECA0}" type="datetime1">
              <a:rPr lang="cs-CZ" smtClean="0"/>
              <a:t>22. 11. 2018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3996-9F24-4066-B762-7B2FF06E7F73}" type="datetime1">
              <a:rPr lang="cs-CZ" smtClean="0"/>
              <a:t>22. 11. 2018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3FCA-296D-48B2-8D3D-2F38B786CC9E}" type="datetime1">
              <a:rPr lang="cs-CZ" smtClean="0"/>
              <a:t>22. 11. 2018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CA15-A58F-4D23-AF0A-C2883A663D2A}" type="datetime1">
              <a:rPr lang="cs-CZ" smtClean="0"/>
              <a:t>22. 11. 2018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DF4B-D63F-4E57-B073-74762D725593}" type="datetime1">
              <a:rPr lang="cs-CZ" smtClean="0"/>
              <a:t>22. 11. 2018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059A-7F22-4EEE-982B-499F5BDCF3A7}" type="datetime1">
              <a:rPr lang="cs-CZ" smtClean="0"/>
              <a:t>22. 11. 2018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FE03-DCF4-47B2-9AD9-5AE78B2370C9}" type="datetime1">
              <a:rPr lang="cs-CZ" smtClean="0"/>
              <a:t>22. 11. 2018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B1C1-4E5A-4F0E-A533-235D2FCFBF63}" type="datetime1">
              <a:rPr lang="cs-CZ" smtClean="0"/>
              <a:t>22. 11. 2018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5C30-0F55-4D96-9C1A-76D9C247067E}" type="datetime1">
              <a:rPr lang="cs-CZ" smtClean="0"/>
              <a:t>22. 11. 2018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752D-062F-4FBF-AB05-7AD9A774A8F6}" type="datetime1">
              <a:rPr lang="cs-CZ" smtClean="0"/>
              <a:t>22. 11. 2018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098B0-6E4F-4F81-BA97-B9D9B634C455}" type="datetime1">
              <a:rPr lang="cs-CZ" smtClean="0"/>
              <a:t>22. 11. 2018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Metodologie 2</a:t>
            </a:r>
            <a:br>
              <a:rPr lang="cs-CZ" altLang="cs-CZ" dirty="0" smtClean="0"/>
            </a:br>
            <a:r>
              <a:rPr lang="cs-CZ" altLang="cs-CZ" dirty="0" smtClean="0"/>
              <a:t>Lekce </a:t>
            </a:r>
            <a:r>
              <a:rPr lang="cs-CZ" altLang="cs-CZ" dirty="0" smtClean="0"/>
              <a:t>1</a:t>
            </a:r>
            <a:endParaRPr lang="cs-CZ" altLang="cs-CZ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i="1" smtClean="0"/>
              <a:t>Lenka Slepičková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9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Klasický experiment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u="sng" dirty="0" smtClean="0"/>
              <a:t>Náhodné</a:t>
            </a:r>
            <a:r>
              <a:rPr lang="cs-CZ" sz="2800" dirty="0" smtClean="0"/>
              <a:t> rozdělení do experimentální a kontrolní skupiny </a:t>
            </a:r>
            <a:r>
              <a:rPr lang="cs-CZ" sz="2400" dirty="0" smtClean="0"/>
              <a:t>(experiment porovnává účinky!)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dirty="0" smtClean="0"/>
              <a:t>Měření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dirty="0" smtClean="0"/>
              <a:t>Vystavení experimentální skupiny experimentální proměnné (</a:t>
            </a:r>
            <a:r>
              <a:rPr lang="cs-CZ" sz="2800" u="sng" dirty="0" smtClean="0"/>
              <a:t>kontrolované výzkumníkem</a:t>
            </a:r>
            <a:r>
              <a:rPr lang="cs-CZ" sz="2800" dirty="0" smtClean="0"/>
              <a:t>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dirty="0" smtClean="0"/>
              <a:t>Měření – existuje statisticky významný rozdíl mezi skupinami?</a:t>
            </a:r>
          </a:p>
          <a:p>
            <a:pPr eaLnBrk="1" hangingPunct="1">
              <a:buFontTx/>
              <a:buNone/>
              <a:defRPr/>
            </a:pPr>
            <a:endParaRPr lang="cs-CZ" sz="2800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6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Lze použít experiment?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cs-CZ" altLang="cs-CZ" sz="2400" dirty="0" smtClean="0"/>
              <a:t>Značka vozu ovlivňuje sex! Řidiči vozů Porsche mají sex častěji než řidiči vozů Škoda.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Dítě vychované chůvou dosahuje ve škole lepších výsledků než dítě vychované rodiči.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Zavedení uniforem ve školách zlepšuje morálku dětí – půl roku po zavedení uniforem ve škole </a:t>
            </a:r>
            <a:r>
              <a:rPr lang="cs-CZ" altLang="cs-CZ" sz="2400" dirty="0" err="1" smtClean="0"/>
              <a:t>xy</a:t>
            </a:r>
            <a:r>
              <a:rPr lang="cs-CZ" altLang="cs-CZ" sz="2400" dirty="0" smtClean="0"/>
              <a:t> klesla absence o 47 %  a snížil se počet násilných incidentů o 71 %.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Týmové vyučování představuje efektivnější formu osvojování poznatků než klasická frontální výuka.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Manželství tlumí deprese – lidé žijící v manželství mají o 48 % méně depresivních stavů než </a:t>
            </a:r>
            <a:r>
              <a:rPr lang="cs-CZ" altLang="cs-CZ" sz="2400" dirty="0" err="1" smtClean="0"/>
              <a:t>singles</a:t>
            </a:r>
            <a:r>
              <a:rPr lang="cs-CZ" altLang="cs-CZ" sz="2400" dirty="0" smtClean="0"/>
              <a:t>.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Děti, které navštěvovaly jeden ročník přípravné třídy mají horší skóre v testu zralosti než děti, které navštěvovaly dva ročníky – přípravná třída zlepšuje školní zralost.</a:t>
            </a:r>
          </a:p>
          <a:p>
            <a:pPr eaLnBrk="1" hangingPunct="1">
              <a:buFont typeface="Arial" charset="0"/>
              <a:buNone/>
            </a:pPr>
            <a:endParaRPr lang="cs-CZ" altLang="cs-CZ" dirty="0" smtClean="0"/>
          </a:p>
          <a:p>
            <a:pPr eaLnBrk="1" hangingPunct="1">
              <a:buFont typeface="Arial" charset="0"/>
              <a:buNone/>
            </a:pPr>
            <a:r>
              <a:rPr lang="cs-CZ" altLang="cs-CZ" dirty="0" smtClean="0"/>
              <a:t>   CO JE TO INTERVENUJÍCÍ PROMĚNNÁ?</a:t>
            </a:r>
          </a:p>
          <a:p>
            <a:pPr eaLnBrk="1" hangingPunct="1">
              <a:buFont typeface="Arial" charset="0"/>
              <a:buNone/>
            </a:pPr>
            <a:endParaRPr lang="cs-CZ" alt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5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20570" r="33333" b="33714"/>
          <a:stretch>
            <a:fillRect/>
          </a:stretch>
        </p:blipFill>
        <p:spPr bwMode="auto">
          <a:xfrm>
            <a:off x="0" y="990600"/>
            <a:ext cx="8986838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7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4000" smtClean="0"/>
              <a:t>Jak plánovat výzkum?</a:t>
            </a:r>
            <a:br>
              <a:rPr lang="cs-CZ" altLang="cs-CZ" sz="4000" smtClean="0"/>
            </a:br>
            <a:r>
              <a:rPr lang="cs-CZ" altLang="cs-CZ" sz="4000" smtClean="0"/>
              <a:t>Obsah plánu výzkumu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629400" cy="4525963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altLang="cs-CZ" dirty="0" smtClean="0"/>
              <a:t>Co? </a:t>
            </a:r>
          </a:p>
          <a:p>
            <a:pPr eaLnBrk="1" hangingPunct="1">
              <a:defRPr/>
            </a:pPr>
            <a:r>
              <a:rPr lang="cs-CZ" altLang="cs-CZ" dirty="0" smtClean="0"/>
              <a:t>o čem je navrhovaný výzkum, co je tématem, co se o něm ví, jaké jsou dosavadní způsoby řešení problému (stávající odpovědi na otázku), jaká je návaznost výzkumu na předchozí teorii a výzkum</a:t>
            </a:r>
          </a:p>
          <a:p>
            <a:pPr eaLnBrk="1" hangingPunct="1">
              <a:defRPr/>
            </a:pPr>
            <a:r>
              <a:rPr lang="cs-CZ" altLang="cs-CZ" dirty="0" smtClean="0"/>
              <a:t>co se pokouší odhalit nebo čeho chce dosáhnout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altLang="cs-CZ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altLang="cs-CZ" dirty="0" smtClean="0"/>
              <a:t>Proč?</a:t>
            </a:r>
          </a:p>
          <a:p>
            <a:pPr eaLnBrk="1" hangingPunct="1">
              <a:defRPr/>
            </a:pPr>
            <a:r>
              <a:rPr lang="cs-CZ" altLang="cs-CZ" dirty="0" smtClean="0"/>
              <a:t>Proč potřebujeme (další) výzkum v dané oblasti, popis nedostatků, rozporů, omezení, nezodpovězených otázek z předchozích výzkumů</a:t>
            </a:r>
          </a:p>
          <a:p>
            <a:pPr eaLnBrk="1" hangingPunct="1">
              <a:defRPr/>
            </a:pPr>
            <a:r>
              <a:rPr lang="cs-CZ" altLang="cs-CZ" dirty="0" smtClean="0"/>
              <a:t>jaké bude ponaučení, co se dozvíme a proč to je cenné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altLang="cs-CZ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altLang="cs-CZ" dirty="0" smtClean="0"/>
              <a:t>Jak?</a:t>
            </a:r>
          </a:p>
          <a:p>
            <a:pPr eaLnBrk="1" hangingPunct="1">
              <a:defRPr/>
            </a:pPr>
            <a:r>
              <a:rPr lang="cs-CZ" altLang="cs-CZ" dirty="0" smtClean="0"/>
              <a:t>jak se bude postupovat (jakou strategii použijeme, od koho získáme data – velikost vzorku a jak je vybrán, jak se data získají, jak se budou analyzovat)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alt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9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Co je to výzkumný problém a kde jej vzít? Příběhy geneze výzkumných problémů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cs-CZ" dirty="0" smtClean="0"/>
              <a:t>Od „něco o autismu“ ke dvěma návrhům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300" i="1" dirty="0"/>
              <a:t>A.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300" i="1" dirty="0"/>
              <a:t>Specifika pedagogické práce s osobami/žáky s PAS: vzdělávání jako permanentní</a:t>
            </a:r>
            <a:r>
              <a:rPr lang="cs-CZ" sz="2300" i="1" dirty="0" smtClean="0"/>
              <a:t/>
            </a:r>
            <a:br>
              <a:rPr lang="cs-CZ" sz="2300" i="1" dirty="0" smtClean="0"/>
            </a:br>
            <a:r>
              <a:rPr lang="cs-CZ" sz="2300" i="1" dirty="0"/>
              <a:t>udržování emoční stability (práce jako permanentní vyhodnocování možností a</a:t>
            </a:r>
            <a:r>
              <a:rPr lang="cs-CZ" sz="2300" i="1" dirty="0" smtClean="0"/>
              <a:t/>
            </a:r>
            <a:br>
              <a:rPr lang="cs-CZ" sz="2300" i="1" dirty="0" smtClean="0"/>
            </a:br>
            <a:r>
              <a:rPr lang="cs-CZ" sz="2300" i="1" dirty="0"/>
              <a:t>emocí)</a:t>
            </a:r>
            <a:r>
              <a:rPr lang="cs-CZ" sz="2300" i="1" dirty="0" smtClean="0"/>
              <a:t/>
            </a:r>
            <a:br>
              <a:rPr lang="cs-CZ" sz="2300" i="1" dirty="0" smtClean="0"/>
            </a:br>
            <a:r>
              <a:rPr lang="cs-CZ" sz="2300" i="1" dirty="0"/>
              <a:t>B.</a:t>
            </a:r>
            <a:r>
              <a:rPr lang="cs-CZ" sz="2300" i="1" dirty="0" smtClean="0"/>
              <a:t/>
            </a:r>
            <a:br>
              <a:rPr lang="cs-CZ" sz="2300" i="1" dirty="0" smtClean="0"/>
            </a:br>
            <a:r>
              <a:rPr lang="cs-CZ" sz="2300" i="1" dirty="0"/>
              <a:t>Dospělý jedinec s PAS jako rébus pro poskytovatele sociálních a zdravotních</a:t>
            </a:r>
            <a:r>
              <a:rPr lang="cs-CZ" sz="2300" i="1" dirty="0" smtClean="0"/>
              <a:t/>
            </a:r>
            <a:br>
              <a:rPr lang="cs-CZ" sz="2300" i="1" dirty="0" smtClean="0"/>
            </a:br>
            <a:r>
              <a:rPr lang="cs-CZ" sz="2300" i="1" dirty="0"/>
              <a:t>služeb: Co se změní s reformou psychiatrické péče?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4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altLang="cs-CZ" smtClean="0"/>
              <a:t>2. Od „něco o tom, jak psychologové radí“ k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smtClean="0"/>
              <a:t>„Jak odráží populárně psychologická literatura současné trendy v rodinných a partnerských vztazích?“</a:t>
            </a:r>
          </a:p>
          <a:p>
            <a:pPr marL="0" indent="0" eaLnBrk="1" hangingPunct="1">
              <a:buFont typeface="Arial" charset="0"/>
              <a:buNone/>
            </a:pPr>
            <a:endParaRPr lang="cs-CZ" altLang="cs-CZ" smtClean="0"/>
          </a:p>
          <a:p>
            <a:pPr marL="0" indent="0" eaLnBrk="1" hangingPunct="1">
              <a:buFont typeface="Arial" charset="0"/>
              <a:buNone/>
            </a:pPr>
            <a:endParaRPr lang="cs-CZ" altLang="cs-CZ" smtClean="0"/>
          </a:p>
          <a:p>
            <a:pPr marL="0" indent="0" eaLnBrk="1" hangingPunct="1">
              <a:buFont typeface="Arial" charset="0"/>
              <a:buNone/>
            </a:pPr>
            <a:r>
              <a:rPr lang="cs-CZ" altLang="cs-CZ" smtClean="0"/>
              <a:t>3. Od „dobrovolná bezdětnost“ k „Životní dráhy dobrovolně bezdětných žen: Srovnání vyučených a vysokoškolaček“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3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Časté chyby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cs-CZ" altLang="cs-CZ" dirty="0" smtClean="0"/>
              <a:t>Na otázku lze odpovědět jen „ano/ne“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dirty="0" smtClean="0"/>
              <a:t>	</a:t>
            </a:r>
            <a:r>
              <a:rPr lang="cs-CZ" altLang="cs-CZ" sz="2000" dirty="0" smtClean="0"/>
              <a:t>Je koncept bazální stimulace využíván pedagogickými pracovníky na základních školách speciálních u žáků s mentálním a kombinovaným postižením? 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r>
              <a:rPr lang="cs-CZ" altLang="cs-CZ" dirty="0" smtClean="0"/>
              <a:t>2. Není reálné na otázku výzkumem odpovědět</a:t>
            </a:r>
          </a:p>
          <a:p>
            <a:pPr eaLnBrk="1" hangingPunct="1">
              <a:buFontTx/>
              <a:buNone/>
              <a:defRPr/>
            </a:pPr>
            <a:r>
              <a:rPr lang="cs-CZ" altLang="cs-CZ" dirty="0" smtClean="0"/>
              <a:t>	</a:t>
            </a:r>
            <a:r>
              <a:rPr lang="cs-CZ" altLang="cs-CZ" sz="2000" dirty="0" smtClean="0"/>
              <a:t>Mohou záporné postoje mladých lidí k osobám s postižením ovlivnit chování budoucích generací?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 smtClean="0"/>
              <a:t>	Proč nejsou obnovitelné zdroje používány ve větším měřítku?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 smtClean="0"/>
              <a:t>	</a:t>
            </a: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9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3. Otázka „objevuje Ameriku“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Navštěvují galerie častěji lidé s vysokoškolským vzděláním, středoškolským vzděláním, nebo lidé vyučení?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Souvisí dosažené vzdělání dětí se vzděláním rodičů?</a:t>
            </a:r>
          </a:p>
          <a:p>
            <a:pPr eaLnBrk="1" hangingPunct="1"/>
            <a:r>
              <a:rPr lang="cs-CZ" altLang="cs-CZ" smtClean="0"/>
              <a:t>Vyskytuje se stále šikana na našich základních školách? 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9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mtClean="0"/>
              <a:t>4. Otázka je etickým nebo politickým problémem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eaLnBrk="1" hangingPunct="1"/>
            <a:r>
              <a:rPr lang="cs-CZ" altLang="cs-CZ" smtClean="0"/>
              <a:t>Měly by být homosexuálním párům umožněny adopce?</a:t>
            </a:r>
          </a:p>
          <a:p>
            <a:pPr eaLnBrk="1" hangingPunct="1"/>
            <a:r>
              <a:rPr lang="cs-CZ" altLang="cs-CZ" smtClean="0"/>
              <a:t>Je správné, aby lidé vstupovali do manželství několikrát za život?</a:t>
            </a:r>
          </a:p>
          <a:p>
            <a:pPr eaLnBrk="1" hangingPunct="1"/>
            <a:r>
              <a:rPr lang="cs-CZ" altLang="cs-CZ" smtClean="0"/>
              <a:t>Proč si dnes nikdo neváží rodiny?</a:t>
            </a:r>
          </a:p>
          <a:p>
            <a:pPr eaLnBrk="1" hangingPunct="1"/>
            <a:r>
              <a:rPr lang="cs-CZ" altLang="cs-CZ" smtClean="0"/>
              <a:t>Mají učitelé používat tělesné tresty?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04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Formulace cíle výzkumu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 smtClean="0"/>
              <a:t>Jakým způsobem projekt přispěje k rozšíření odborného poznání? (intelektuální cíl) </a:t>
            </a:r>
          </a:p>
          <a:p>
            <a:pPr eaLnBrk="1" hangingPunct="1"/>
            <a:r>
              <a:rPr lang="cs-CZ" altLang="cs-CZ" sz="2000" dirty="0" smtClean="0"/>
              <a:t>Budou moci být výsledky nějakým praktickým způsobem využity </a:t>
            </a:r>
          </a:p>
          <a:p>
            <a:pPr marL="0" indent="0" eaLnBrk="1" hangingPunct="1">
              <a:buNone/>
            </a:pPr>
            <a:r>
              <a:rPr lang="cs-CZ" altLang="cs-CZ" sz="2000" dirty="0" smtClean="0"/>
              <a:t>      (praktický cíl)?</a:t>
            </a:r>
          </a:p>
          <a:p>
            <a:pPr eaLnBrk="1" hangingPunct="1">
              <a:buFontTx/>
              <a:buNone/>
            </a:pPr>
            <a:r>
              <a:rPr lang="cs-CZ" altLang="cs-CZ" sz="2000" dirty="0" smtClean="0"/>
              <a:t>Slovník: </a:t>
            </a:r>
          </a:p>
          <a:p>
            <a:pPr eaLnBrk="1" hangingPunct="1">
              <a:buFontTx/>
              <a:buNone/>
            </a:pPr>
            <a:r>
              <a:rPr lang="cs-CZ" altLang="cs-CZ" sz="2000" dirty="0" smtClean="0"/>
              <a:t>Cílem výzkumu může být …. Analyzovat, zjistit, ukázat, porovnat, prozkoumat, vysvětlit, ozřejmit, popsat, porozumět, odkrýt, poskytnou zpětnou vazbu, pomoci zlepšit, poskytnout vodítko ke změně</a:t>
            </a:r>
            <a:endParaRPr lang="cs-CZ" altLang="cs-CZ" sz="2000" dirty="0"/>
          </a:p>
          <a:p>
            <a:pPr eaLnBrk="1" hangingPunct="1">
              <a:buFontTx/>
              <a:buNone/>
            </a:pPr>
            <a:endParaRPr lang="cs-CZ" altLang="cs-CZ" sz="2000" dirty="0" smtClean="0"/>
          </a:p>
          <a:p>
            <a:pPr eaLnBrk="1" hangingPunct="1">
              <a:buFontTx/>
              <a:buNone/>
            </a:pPr>
            <a:r>
              <a:rPr lang="cs-CZ" altLang="cs-CZ" sz="2000" dirty="0" smtClean="0"/>
              <a:t>Cílem výzkumu nemůže být … poukázat na XY, dokázat, že; vyřešit situaci XY, vytvořit manuál, seznámit veřejnost, vyhledat případy, představit…., nabídnout</a:t>
            </a:r>
          </a:p>
          <a:p>
            <a:pPr eaLnBrk="1" hangingPunct="1">
              <a:buFontTx/>
              <a:buNone/>
            </a:pPr>
            <a:endParaRPr lang="cs-CZ" altLang="cs-CZ" sz="2800" dirty="0" smtClean="0"/>
          </a:p>
          <a:p>
            <a:pPr eaLnBrk="1" hangingPunct="1"/>
            <a:endParaRPr lang="cs-CZ" alt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4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Vědecké zkoumání je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/>
              <a:t>Empirické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Přinášející zobecňující vysvětlení – </a:t>
            </a:r>
            <a:r>
              <a:rPr lang="cs-CZ" altLang="cs-CZ" sz="2800" b="1" dirty="0" smtClean="0"/>
              <a:t>teorie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800" b="1" dirty="0" smtClean="0"/>
              <a:t>……………………………..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Systematické, organizované, plánované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Respektující pravidla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Objektivní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Verifikovatelné a opakovatelné (vědecká tvrzení je možné ověřit a dokázat)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Otevřené kontrole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Kumulativní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800" dirty="0" smtClean="0"/>
              <a:t>  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22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Přírodní vs. sociální věda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r>
              <a:rPr lang="pt-BR" altLang="cs-CZ" sz="2400" smtClean="0"/>
              <a:t>4 FeS + 7 O</a:t>
            </a:r>
            <a:r>
              <a:rPr lang="pt-BR" altLang="cs-CZ" sz="2400" baseline="-25000" smtClean="0"/>
              <a:t>2</a:t>
            </a:r>
            <a:r>
              <a:rPr lang="pt-BR" altLang="cs-CZ" sz="2400" smtClean="0"/>
              <a:t>(g) → 4 SO</a:t>
            </a:r>
            <a:r>
              <a:rPr lang="pt-BR" altLang="cs-CZ" sz="2400" baseline="-25000" smtClean="0"/>
              <a:t>2</a:t>
            </a:r>
            <a:r>
              <a:rPr lang="pt-BR" altLang="cs-CZ" sz="2400" smtClean="0"/>
              <a:t>(g) + 2 Fe</a:t>
            </a:r>
            <a:r>
              <a:rPr lang="pt-BR" altLang="cs-CZ" sz="2400" baseline="-25000" smtClean="0"/>
              <a:t>2</a:t>
            </a:r>
            <a:r>
              <a:rPr lang="pt-BR" altLang="cs-CZ" sz="2400" smtClean="0"/>
              <a:t>O</a:t>
            </a:r>
            <a:r>
              <a:rPr lang="pt-BR" altLang="cs-CZ" sz="2400" baseline="-25000" smtClean="0"/>
              <a:t>3</a:t>
            </a:r>
            <a:r>
              <a:rPr lang="pt-BR" altLang="cs-CZ" sz="2400" smtClean="0"/>
              <a:t>(s)</a:t>
            </a: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pt-BR" altLang="cs-CZ" sz="2400" smtClean="0"/>
              <a:t>an = a1 + (n </a:t>
            </a:r>
            <a:r>
              <a:rPr lang="cs-CZ" altLang="cs-CZ" sz="2400" smtClean="0"/>
              <a:t>-</a:t>
            </a:r>
            <a:r>
              <a:rPr lang="pt-BR" altLang="cs-CZ" sz="2400" smtClean="0"/>
              <a:t> 1)d</a:t>
            </a: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cs-CZ" altLang="cs-CZ" sz="2400" smtClean="0"/>
              <a:t>s = v . t</a:t>
            </a:r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cs-CZ" altLang="cs-CZ" sz="2400" smtClean="0"/>
              <a:t>X</a:t>
            </a:r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cs-CZ" altLang="cs-CZ" sz="2400" smtClean="0"/>
              <a:t>„Jen“</a:t>
            </a:r>
          </a:p>
          <a:p>
            <a:pPr eaLnBrk="1" hangingPunct="1">
              <a:buFontTx/>
              <a:buNone/>
            </a:pPr>
            <a:endParaRPr lang="cs-CZ" altLang="cs-CZ" sz="2400"/>
          </a:p>
          <a:p>
            <a:pPr eaLnBrk="1" hangingPunct="1">
              <a:buFontTx/>
              <a:buNone/>
            </a:pPr>
            <a:r>
              <a:rPr lang="cs-CZ" altLang="cs-CZ" sz="2400" smtClean="0"/>
              <a:t>Pravděpodobnostní závěry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>Omezená platnost závěrů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>Obtížné nalezení důkazů o kauzalitě (obtížné naplnění podmínek kauzality)</a:t>
            </a:r>
            <a:br>
              <a:rPr lang="cs-CZ" altLang="cs-CZ" sz="2400" smtClean="0"/>
            </a:b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cs-CZ" altLang="cs-CZ" sz="2400" smtClean="0"/>
              <a:t>							(Disman, 1998:15)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49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/>
              <a:t>Zvyšování prodeje biopotravin souvisí se zvyšujícím se počtem dětí s autismem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3" t="18889" r="36336" b="13028"/>
          <a:stretch>
            <a:fillRect/>
          </a:stretch>
        </p:blipFill>
        <p:spPr>
          <a:xfrm>
            <a:off x="467544" y="1412776"/>
            <a:ext cx="5257800" cy="4953000"/>
          </a:xfrm>
          <a:noFill/>
        </p:spPr>
      </p:pic>
      <p:sp>
        <p:nvSpPr>
          <p:cNvPr id="2" name="TextovéPole 1"/>
          <p:cNvSpPr txBox="1"/>
          <p:nvPr/>
        </p:nvSpPr>
        <p:spPr>
          <a:xfrm>
            <a:off x="6156177" y="1772816"/>
            <a:ext cx="2987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Korelace = statistický vztah mezi proměnnými</a:t>
            </a:r>
          </a:p>
          <a:p>
            <a:r>
              <a:rPr lang="cs-CZ" altLang="cs-CZ" dirty="0"/>
              <a:t>Kauzalita = příčinná souvislost mezi proměnnými (je nutné splnit podmínky kauzálního vztahu)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6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Proč to je ve vědách, zabývajících se člověkem, tak složité?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pPr marL="533400" indent="-533400" eaLnBrk="1" hangingPunct="1">
              <a:lnSpc>
                <a:spcPct val="90000"/>
              </a:lnSpc>
            </a:pPr>
            <a:endParaRPr lang="cs-CZ" altLang="cs-CZ" sz="2800" b="1" smtClean="0"/>
          </a:p>
          <a:p>
            <a:pPr marL="533400" indent="-533400">
              <a:lnSpc>
                <a:spcPct val="90000"/>
              </a:lnSpc>
            </a:pPr>
            <a:r>
              <a:rPr lang="cs-CZ" altLang="cs-CZ" sz="2800" b="1" smtClean="0"/>
              <a:t>Rozsáhlost </a:t>
            </a:r>
            <a:r>
              <a:rPr lang="cs-CZ" altLang="cs-CZ" sz="2800" b="1" dirty="0" smtClean="0"/>
              <a:t>přirozených systémů</a:t>
            </a:r>
            <a:r>
              <a:rPr lang="cs-CZ" altLang="cs-CZ" sz="2800" dirty="0" smtClean="0"/>
              <a:t> v soc. vědách (mnoho faktorů, různé typy </a:t>
            </a:r>
            <a:r>
              <a:rPr lang="cs-CZ" altLang="cs-CZ" sz="2800" smtClean="0"/>
              <a:t>zkreslení), vždy pracujeme s redukovaným popisem reality. </a:t>
            </a:r>
            <a:r>
              <a:rPr lang="cs-CZ" altLang="cs-CZ" sz="2800">
                <a:sym typeface="Wingdings 3" pitchFamily="18" charset="2"/>
              </a:rPr>
              <a:t>Redukce se týká 4 prvků výzkumu (počtu pozorovaných proměnných, vztahů mezi nimi, časového kontinua na 1 bod, populace na vzorek</a:t>
            </a:r>
            <a:r>
              <a:rPr lang="cs-CZ" altLang="cs-CZ" sz="2800" smtClean="0">
                <a:sym typeface="Wingdings 3" pitchFamily="18" charset="2"/>
              </a:rPr>
              <a:t>)</a:t>
            </a:r>
            <a:endParaRPr lang="cs-CZ" altLang="cs-CZ" sz="2800" dirty="0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b="1" dirty="0" smtClean="0"/>
              <a:t>Aktér</a:t>
            </a:r>
            <a:r>
              <a:rPr lang="cs-CZ" altLang="cs-CZ" sz="2800" dirty="0" smtClean="0"/>
              <a:t>, který má své motivy, záměry, cíle (subjektivita aktéra)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b="1" dirty="0" smtClean="0"/>
              <a:t>Výzkumník</a:t>
            </a:r>
            <a:r>
              <a:rPr lang="cs-CZ" altLang="cs-CZ" sz="2800" dirty="0" smtClean="0"/>
              <a:t> jako součást zkoumaného světa (subjektivita výzkumníka)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dirty="0" smtClean="0"/>
              <a:t>Většinu jevů nelze zkoumat přímo, </a:t>
            </a:r>
            <a:r>
              <a:rPr lang="cs-CZ" altLang="cs-CZ" sz="2800" smtClean="0"/>
              <a:t>ale </a:t>
            </a:r>
            <a:r>
              <a:rPr lang="cs-CZ" altLang="cs-CZ" sz="2800" b="1" smtClean="0"/>
              <a:t>zprostředkovaně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smtClean="0"/>
              <a:t>Nemůžeme </a:t>
            </a:r>
            <a:r>
              <a:rPr lang="cs-CZ" altLang="cs-CZ" sz="2800" b="1" smtClean="0"/>
              <a:t>manipulovat s lidmi </a:t>
            </a:r>
            <a:r>
              <a:rPr lang="cs-CZ" altLang="cs-CZ" sz="2800" smtClean="0"/>
              <a:t>nebo na nich činit pokusy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800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 smtClean="0">
                <a:sym typeface="Wingdings 3" pitchFamily="18" charset="2"/>
              </a:rPr>
              <a:t>	</a:t>
            </a:r>
            <a:endParaRPr lang="cs-CZ" altLang="cs-CZ" sz="2800" b="1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9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764" t="5704" r="22537" b="6811"/>
          <a:stretch>
            <a:fillRect/>
          </a:stretch>
        </p:blipFill>
        <p:spPr bwMode="auto">
          <a:xfrm>
            <a:off x="4318926" y="312178"/>
            <a:ext cx="4896544" cy="604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0713" t="12606" r="32275" b="5602"/>
          <a:stretch/>
        </p:blipFill>
        <p:spPr>
          <a:xfrm>
            <a:off x="395536" y="1124744"/>
            <a:ext cx="3888432" cy="48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fontAlgn="base"/>
            <a:r>
              <a:rPr lang="cs-CZ" b="1" dirty="0" smtClean="0"/>
              <a:t>Co na to vědci?</a:t>
            </a:r>
          </a:p>
          <a:p>
            <a:pPr fontAlgn="base"/>
            <a:r>
              <a:rPr lang="cs-CZ" b="1" dirty="0" smtClean="0"/>
              <a:t>Výzkumníci z Juan </a:t>
            </a:r>
            <a:r>
              <a:rPr lang="cs-CZ" b="1" dirty="0" err="1" smtClean="0"/>
              <a:t>March</a:t>
            </a:r>
            <a:r>
              <a:rPr lang="cs-CZ" b="1" dirty="0" smtClean="0"/>
              <a:t> institutu v Madridu </a:t>
            </a:r>
            <a:r>
              <a:rPr lang="cs-CZ" b="1" smtClean="0"/>
              <a:t>varují:</a:t>
            </a:r>
          </a:p>
          <a:p>
            <a:pPr marL="0" indent="0" fontAlgn="base">
              <a:buNone/>
            </a:pPr>
            <a:endParaRPr lang="cs-CZ" dirty="0" smtClean="0"/>
          </a:p>
          <a:p>
            <a:pPr fontAlgn="base"/>
            <a:r>
              <a:rPr lang="cs-CZ" dirty="0" smtClean="0"/>
              <a:t>Muži, kteří doma zastávají domácí práce, mají méně sexu s partnerkou.</a:t>
            </a:r>
          </a:p>
          <a:p>
            <a:pPr fontAlgn="base"/>
            <a:r>
              <a:rPr lang="cs-CZ" smtClean="0"/>
              <a:t>Muži</a:t>
            </a:r>
            <a:r>
              <a:rPr lang="cs-CZ" dirty="0" smtClean="0"/>
              <a:t>, kteří se ženským pracím v domácnosti nevěnují, mají sexu téměř dvakrát tolik.</a:t>
            </a:r>
          </a:p>
          <a:p>
            <a:pPr lvl="8">
              <a:buNone/>
            </a:pPr>
            <a:r>
              <a:rPr lang="cs-CZ" dirty="0" smtClean="0"/>
              <a:t>				www.blesk.</a:t>
            </a:r>
            <a:r>
              <a:rPr lang="cs-CZ" dirty="0" err="1" smtClean="0"/>
              <a:t>cz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0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kauzality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Musí existovat souběžné změny v obou proměnných.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Ke změnám musí dojít v logickém časovém pořadí.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Musíme vyloučit vliv třetí proměnné.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22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Pomůže nám experiment?</a:t>
            </a:r>
            <a:endParaRPr lang="sk-SK" altLang="cs-CZ" b="1" smtClean="0">
              <a:solidFill>
                <a:srgbClr val="97221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cs-CZ" smtClean="0"/>
              <a:t>Experiment = jediná výzkumná metoda, která umí dokázat kauzální vztahy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cs-CZ" smtClean="0"/>
              <a:t>Výzkumník manipuluje s nezávislou proměnnou </a:t>
            </a:r>
            <a:r>
              <a:rPr lang="sk-SK" altLang="cs-CZ" sz="2000" smtClean="0"/>
              <a:t>(např. metoda výuky, tréninkový plán, léčba, vystavení sledování programu s násilným obsahem, intenzita osvětlení)  </a:t>
            </a:r>
            <a:r>
              <a:rPr lang="sk-SK" altLang="cs-CZ" smtClean="0"/>
              <a:t>a zjišťuje, jaký to má důsledek na závisle proměnnou </a:t>
            </a:r>
            <a:r>
              <a:rPr lang="sk-SK" altLang="cs-CZ" sz="2000" smtClean="0"/>
              <a:t>(např. množství znalostí, uběhnutá rychlost, zdravotní stav, agresivita, pracovní výkon)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 sz="200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34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993</Words>
  <Application>Microsoft Office PowerPoint</Application>
  <PresentationFormat>Předvádění na obrazovce (4:3)</PresentationFormat>
  <Paragraphs>135</Paragraphs>
  <Slides>19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 3</vt:lpstr>
      <vt:lpstr>Motiv sady Office</vt:lpstr>
      <vt:lpstr>Metodologie 2 Lekce 1</vt:lpstr>
      <vt:lpstr>Vědecké zkoumání je</vt:lpstr>
      <vt:lpstr>Přírodní vs. sociální věda</vt:lpstr>
      <vt:lpstr>Zvyšování prodeje biopotravin souvisí se zvyšujícím se počtem dětí s autismem</vt:lpstr>
      <vt:lpstr>Proč to je ve vědách, zabývajících se člověkem, tak složité?</vt:lpstr>
      <vt:lpstr>Prezentace aplikace PowerPoint</vt:lpstr>
      <vt:lpstr>Prezentace aplikace PowerPoint</vt:lpstr>
      <vt:lpstr>Podmínky kauzality</vt:lpstr>
      <vt:lpstr>Pomůže nám experiment?</vt:lpstr>
      <vt:lpstr>Klasický experiment</vt:lpstr>
      <vt:lpstr>Lze použít experiment?</vt:lpstr>
      <vt:lpstr>Prezentace aplikace PowerPoint</vt:lpstr>
      <vt:lpstr>Jak plánovat výzkum? Obsah plánu výzkumu</vt:lpstr>
      <vt:lpstr>Co je to výzkumný problém a kde jej vzít? Příběhy geneze výzkumných problémů</vt:lpstr>
      <vt:lpstr>Prezentace aplikace PowerPoint</vt:lpstr>
      <vt:lpstr>Časté chyby</vt:lpstr>
      <vt:lpstr>3. Otázka „objevuje Ameriku“</vt:lpstr>
      <vt:lpstr>4. Otázka je etickým nebo politickým problémem</vt:lpstr>
      <vt:lpstr>Formulace cíle výzkumu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2 Lekce 2</dc:title>
  <dc:creator>Lenka Slepičková</dc:creator>
  <cp:lastModifiedBy>Solárová</cp:lastModifiedBy>
  <cp:revision>8</cp:revision>
  <dcterms:created xsi:type="dcterms:W3CDTF">2015-03-11T09:58:23Z</dcterms:created>
  <dcterms:modified xsi:type="dcterms:W3CDTF">2018-11-22T21:26:06Z</dcterms:modified>
</cp:coreProperties>
</file>