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85" r:id="rId3"/>
    <p:sldId id="286" r:id="rId4"/>
    <p:sldId id="288" r:id="rId5"/>
    <p:sldId id="289" r:id="rId6"/>
    <p:sldId id="290" r:id="rId7"/>
    <p:sldId id="291" r:id="rId8"/>
    <p:sldId id="261" r:id="rId9"/>
    <p:sldId id="266" r:id="rId10"/>
    <p:sldId id="267" r:id="rId11"/>
    <p:sldId id="271" r:id="rId12"/>
    <p:sldId id="273" r:id="rId13"/>
    <p:sldId id="274" r:id="rId14"/>
    <p:sldId id="284" r:id="rId15"/>
    <p:sldId id="275" r:id="rId16"/>
    <p:sldId id="276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6EC2C-C52C-41CE-A17F-65108B2A472B}" type="slidenum">
              <a:rPr lang="cs-CZ" altLang="cs-CZ" smtClean="0">
                <a:latin typeface="Arial" charset="0"/>
              </a:rPr>
              <a:pPr/>
              <a:t>9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Zpět k příkladu výzkumu.</a:t>
            </a:r>
          </a:p>
        </p:txBody>
      </p:sp>
    </p:spTree>
    <p:extLst>
      <p:ext uri="{BB962C8B-B14F-4D97-AF65-F5344CB8AC3E}">
        <p14:creationId xmlns:p14="http://schemas.microsoft.com/office/powerpoint/2010/main" val="289891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8E4B-7545-405F-9938-1DC97CF96B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22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D9EAB-415D-4BFA-B398-7C3EB5D37F8C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Systematický výběr – každá n-tá jednotka ze seznamu (první ale musí být vybrána náhodně!), stratifikovaný – populace je rozdělena do skupin (například studenti jednotlivých ročníků) a vybírá se náhodně z těchto skupin, vícestupňový – nejprve se náhodně vybírají uskupení (okresy), pak teprve jedinci atd.</a:t>
            </a:r>
          </a:p>
        </p:txBody>
      </p:sp>
    </p:spTree>
    <p:extLst>
      <p:ext uri="{BB962C8B-B14F-4D97-AF65-F5344CB8AC3E}">
        <p14:creationId xmlns:p14="http://schemas.microsoft.com/office/powerpoint/2010/main" val="4465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A6EEA-EBBB-4B7C-9CEB-90818F8A76F5}" type="slidenum">
              <a:rPr lang="cs-CZ" altLang="cs-CZ" smtClean="0"/>
              <a:pPr eaLnBrk="1" hangingPunct="1"/>
              <a:t>20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Problém samovýběru; </a:t>
            </a:r>
          </a:p>
        </p:txBody>
      </p:sp>
    </p:spTree>
    <p:extLst>
      <p:ext uri="{BB962C8B-B14F-4D97-AF65-F5344CB8AC3E}">
        <p14:creationId xmlns:p14="http://schemas.microsoft.com/office/powerpoint/2010/main" val="335598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2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23862" r="24914" b="48414"/>
          <a:stretch/>
        </p:blipFill>
        <p:spPr bwMode="auto">
          <a:xfrm>
            <a:off x="365804" y="1983084"/>
            <a:ext cx="87957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Toto je podpůrný vizuální materiál pro přednášku, nikoli její vyčerpávající záznam!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63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Pohádky rozvíjejí obrazotvornost dětí.</a:t>
            </a:r>
          </a:p>
          <a:p>
            <a:pPr marL="0" indent="0">
              <a:buNone/>
            </a:pPr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dirty="0" smtClean="0"/>
              <a:t>Dívky jsou v učebnicích prvouky zobrazovány </a:t>
            </a:r>
            <a:r>
              <a:rPr lang="cs-CZ" dirty="0" err="1" smtClean="0"/>
              <a:t>stereotypněji</a:t>
            </a:r>
            <a:r>
              <a:rPr lang="cs-CZ" dirty="0" smtClean="0"/>
              <a:t> než chlapci.</a:t>
            </a: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Čím je společnost frustrovanější, tím je také krvelačnější.</a:t>
            </a:r>
          </a:p>
          <a:p>
            <a:pPr marL="0" indent="0">
              <a:buNone/>
            </a:pPr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Děti žijící po rozvodu rodičů ve střídavé péči jsou v životě úspěšnější než děti žijící po rozvodu převážně s jedním rodičem.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39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hypotézy v kvantitativním výzkumu neformulujeme?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Je-li výzkum deskriptivní a má jen jednu proměnnou</a:t>
            </a:r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 smtClean="0"/>
              <a:t>Př</a:t>
            </a:r>
            <a:r>
              <a:rPr lang="cs-CZ" dirty="0" smtClean="0"/>
              <a:t>. Jaké jsou souhrnné výkony žáků v testu PISA?</a:t>
            </a:r>
          </a:p>
          <a:p>
            <a:pPr marL="0" indent="0">
              <a:buNone/>
            </a:pPr>
            <a:r>
              <a:rPr lang="cs-CZ" dirty="0" smtClean="0"/>
              <a:t>     Jak vypadá typický den svobodné matky?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Jaké jsou projevy agresivity ve škole?</a:t>
            </a:r>
          </a:p>
          <a:p>
            <a:pPr marL="0" indent="0">
              <a:buNone/>
            </a:pPr>
            <a:r>
              <a:rPr lang="cs-CZ" dirty="0" smtClean="0"/>
              <a:t>     Jaké je časové zastoupení jednotlivých 	činností učitele na hodině biologie?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5384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koncept, který skutečně měřit </a:t>
            </a:r>
            <a:r>
              <a:rPr lang="cs-CZ" dirty="0" smtClean="0"/>
              <a:t>zamýšlíme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 smtClean="0"/>
              <a:t>validní </a:t>
            </a:r>
            <a:r>
              <a:rPr lang="cs-CZ" dirty="0"/>
              <a:t>měření je pak takové, kdy měřicí nástroj skutečně měří koncept, který má být měřen, zatímco nevalidní měření zamýšlený jev </a:t>
            </a:r>
            <a:r>
              <a:rPr lang="cs-CZ" dirty="0" smtClean="0"/>
              <a:t>nepostihuje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11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2" t="5405" r="24146" b="10272"/>
          <a:stretch/>
        </p:blipFill>
        <p:spPr>
          <a:xfrm>
            <a:off x="1691680" y="692696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 bez náhodného kolísání a </a:t>
            </a:r>
            <a:r>
              <a:rPr lang="cs-CZ" dirty="0" smtClean="0"/>
              <a:t>zkreslení</a:t>
            </a:r>
          </a:p>
          <a:p>
            <a:pPr>
              <a:buFontTx/>
              <a:buChar char="-"/>
            </a:pPr>
            <a:r>
              <a:rPr lang="cs-CZ" dirty="0" err="1"/>
              <a:t>r</a:t>
            </a:r>
            <a:r>
              <a:rPr lang="cs-CZ" dirty="0" err="1" smtClean="0"/>
              <a:t>eliabilní</a:t>
            </a:r>
            <a:r>
              <a:rPr lang="cs-CZ" dirty="0" smtClean="0"/>
              <a:t> </a:t>
            </a:r>
            <a:r>
              <a:rPr lang="cs-CZ" dirty="0"/>
              <a:t>měření je takové, kdy v případě, že se stav pozorovaného předmětu nezměnil, dosahuje měření stále stejného výsledku.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etodou</a:t>
            </a:r>
            <a:r>
              <a:rPr lang="cs-CZ" dirty="0"/>
              <a:t>, jak zajistit co nejvyšší míru reliability je </a:t>
            </a:r>
            <a:r>
              <a:rPr lang="cs-CZ" u="sng" dirty="0"/>
              <a:t>standardizace</a:t>
            </a:r>
            <a:r>
              <a:rPr lang="cs-CZ" dirty="0"/>
              <a:t>, neboli zajištění totožných podmínek pro všechna měření</a:t>
            </a:r>
            <a:r>
              <a:rPr lang="cs-CZ" dirty="0" smtClean="0"/>
              <a:t>. Zajišťujeme,  </a:t>
            </a:r>
            <a:r>
              <a:rPr lang="cs-CZ" dirty="0"/>
              <a:t>že sběr empirické informace musí probíhat ve standardizovaném prostředí (např. domácnost respondenta), za standardizovaných podmínek (rozhovor tváří v tvář, bez přítomnosti další osoby) a pomocí standardizovaného </a:t>
            </a:r>
            <a:r>
              <a:rPr lang="cs-CZ" dirty="0" smtClean="0"/>
              <a:t>výzkumného </a:t>
            </a:r>
            <a:r>
              <a:rPr lang="cs-CZ" dirty="0"/>
              <a:t>nástroje (dotazník s předepsanými otázkami i odpověďmi, daným pořadím atp.).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59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Reprezentativita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Možnost  zobecnění výsledků - </a:t>
            </a:r>
            <a:r>
              <a:rPr lang="pl-PL" dirty="0" smtClean="0"/>
              <a:t>určuje</a:t>
            </a:r>
            <a:r>
              <a:rPr lang="pl-PL" dirty="0"/>
              <a:t>,  zda to, co bylo vyzkoumáno, je možné vztáhnout i </a:t>
            </a:r>
            <a:r>
              <a:rPr lang="pl-PL" dirty="0" smtClean="0"/>
              <a:t>na </a:t>
            </a:r>
            <a:r>
              <a:rPr lang="cs-CZ" dirty="0" smtClean="0"/>
              <a:t>další </a:t>
            </a:r>
            <a:r>
              <a:rPr lang="cs-CZ" dirty="0"/>
              <a:t>objekty, které přímo nebyly </a:t>
            </a:r>
            <a:r>
              <a:rPr lang="cs-CZ"/>
              <a:t>předmětem </a:t>
            </a:r>
            <a:r>
              <a:rPr lang="cs-CZ" smtClean="0"/>
              <a:t>zkoumání</a:t>
            </a:r>
          </a:p>
          <a:p>
            <a:r>
              <a:rPr lang="cs-CZ" smtClean="0"/>
              <a:t>Generalizovat </a:t>
            </a:r>
            <a:r>
              <a:rPr lang="cs-CZ" dirty="0"/>
              <a:t>informace lze pouze v případě, že výběrový soubor je zmenšeninou souboru základního, tzn. že oba soubory se neliší v rozložení žádné z myslitelných vlastností, jenom svojí velikostí. </a:t>
            </a:r>
            <a:endParaRPr lang="cs-CZ" dirty="0" smtClean="0"/>
          </a:p>
          <a:p>
            <a:r>
              <a:rPr lang="cs-CZ" dirty="0" err="1" smtClean="0"/>
              <a:t>Reprezentativita</a:t>
            </a:r>
            <a:r>
              <a:rPr lang="cs-CZ" dirty="0" smtClean="0"/>
              <a:t> </a:t>
            </a:r>
            <a:r>
              <a:rPr lang="cs-CZ" dirty="0"/>
              <a:t>není určována jen počtem zkoumaných </a:t>
            </a:r>
            <a:r>
              <a:rPr lang="cs-CZ" dirty="0" smtClean="0"/>
              <a:t>jednotek a návratností, </a:t>
            </a:r>
            <a:r>
              <a:rPr lang="pl-PL" dirty="0" smtClean="0"/>
              <a:t>ale </a:t>
            </a:r>
            <a:r>
              <a:rPr lang="pl-PL" dirty="0"/>
              <a:t>i mechanismem jejich výběru ze základního souboru.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Populace x vzorek </a:t>
            </a:r>
            <a:br>
              <a:rPr lang="cs-CZ" dirty="0" smtClean="0"/>
            </a:br>
            <a:r>
              <a:rPr lang="cs-CZ" dirty="0" smtClean="0"/>
              <a:t>Základní soubor x výběrový soubor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1806262" y="2564606"/>
            <a:ext cx="2540358" cy="25136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/>
              <a:t>xxxxxxxxxxxxxxxxxxxxxxxxxxxxxxxxxxxxxxxxxxxxxxxxxxxxxxxxxxxxxxxxxxxxxxxxxxxxxxxxxxxxxxxxxxxxxxxxxxxxxxxxxxxxxxxxxxxxxxxxxxxxxx</a:t>
            </a:r>
            <a:r>
              <a:rPr lang="cs-CZ" sz="1350" dirty="0" err="1"/>
              <a:t>xxxxxxxxxxxxxxxxxxxxxxxxxxxxxxxxx</a:t>
            </a:r>
            <a:endParaRPr lang="cs-CZ" sz="1350" dirty="0"/>
          </a:p>
        </p:txBody>
      </p:sp>
      <p:sp>
        <p:nvSpPr>
          <p:cNvPr id="5" name="Elipsa 4"/>
          <p:cNvSpPr/>
          <p:nvPr/>
        </p:nvSpPr>
        <p:spPr>
          <a:xfrm>
            <a:off x="4686300" y="2628901"/>
            <a:ext cx="2461475" cy="2449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/>
              <a:t>X	</a:t>
            </a:r>
            <a:r>
              <a:rPr lang="cs-CZ" sz="1350" dirty="0" err="1"/>
              <a:t>x</a:t>
            </a:r>
            <a:endParaRPr lang="cs-CZ" sz="1350" dirty="0"/>
          </a:p>
          <a:p>
            <a:pPr algn="ctr">
              <a:defRPr/>
            </a:pPr>
            <a:r>
              <a:rPr lang="cs-CZ" sz="1350" dirty="0"/>
              <a:t>	</a:t>
            </a:r>
          </a:p>
          <a:p>
            <a:pPr algn="ctr">
              <a:defRPr/>
            </a:pPr>
            <a:r>
              <a:rPr lang="cs-CZ" sz="1350" dirty="0"/>
              <a:t>x</a:t>
            </a:r>
          </a:p>
          <a:p>
            <a:pPr algn="ctr">
              <a:defRPr/>
            </a:pPr>
            <a:r>
              <a:rPr lang="cs-CZ" sz="1350" dirty="0"/>
              <a:t>	</a:t>
            </a:r>
          </a:p>
          <a:p>
            <a:pPr algn="ctr">
              <a:defRPr/>
            </a:pPr>
            <a:r>
              <a:rPr lang="cs-CZ" sz="1350" dirty="0"/>
              <a:t>x	</a:t>
            </a:r>
            <a:r>
              <a:rPr lang="cs-CZ" sz="1350" dirty="0" err="1"/>
              <a:t>x</a:t>
            </a:r>
            <a:endParaRPr lang="cs-CZ" sz="1350" dirty="0"/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r>
              <a:rPr lang="cs-CZ" sz="1350" dirty="0"/>
              <a:t>x	</a:t>
            </a:r>
            <a:r>
              <a:rPr lang="cs-CZ" sz="1350" dirty="0" err="1"/>
              <a:t>x</a:t>
            </a:r>
            <a:r>
              <a:rPr lang="cs-CZ" sz="1350" dirty="0"/>
              <a:t>	x</a:t>
            </a:r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r>
              <a:rPr lang="cs-CZ" sz="1350" dirty="0"/>
              <a:t>x   x</a:t>
            </a:r>
          </a:p>
          <a:p>
            <a:pPr algn="ctr">
              <a:defRPr/>
            </a:pPr>
            <a:endParaRPr lang="cs-CZ" sz="1350" dirty="0"/>
          </a:p>
          <a:p>
            <a:pPr algn="ctr">
              <a:defRPr/>
            </a:pPr>
            <a:r>
              <a:rPr lang="cs-CZ" sz="135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816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Redukce populace na vzorek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Vzorek (výběrový soubor) = skupina jednotek, které skutečně pozorujeme</a:t>
            </a:r>
          </a:p>
          <a:p>
            <a:pPr eaLnBrk="1" hangingPunct="1"/>
            <a:r>
              <a:rPr lang="cs-CZ" altLang="cs-CZ" smtClean="0"/>
              <a:t>Populace (základní soubor) = soubor jednotek, o kterém předpokládáme, že jsou pro něj naše závěry platné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	Jak dosáhnout co největší podobnosti vzorku a populace?</a:t>
            </a:r>
          </a:p>
        </p:txBody>
      </p:sp>
    </p:spTree>
    <p:extLst>
      <p:ext uri="{BB962C8B-B14F-4D97-AF65-F5344CB8AC3E}">
        <p14:creationId xmlns:p14="http://schemas.microsoft.com/office/powerpoint/2010/main" val="247267719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108585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2400"/>
              <a:t>Výběr vzorku I. Výběry zajišťující reprezentativitu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658" y="2078851"/>
            <a:ext cx="61722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1800" b="1" dirty="0"/>
              <a:t>Náhodný výběr</a:t>
            </a:r>
            <a:r>
              <a:rPr lang="cs-CZ" altLang="cs-CZ" sz="1800" dirty="0"/>
              <a:t> – každý prvek populace má stejnou pravděpodobnost, že se do vzorku dostane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/>
              <a:t>Reprezentuje známé i neznámé vlastnosti populace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/>
              <a:t>Jsme schopni vyčíslit, jak se vzorek liší od </a:t>
            </a:r>
            <a:r>
              <a:rPr lang="cs-CZ" altLang="cs-CZ" sz="1800" dirty="0"/>
              <a:t>populace</a:t>
            </a:r>
          </a:p>
          <a:p>
            <a:pPr marL="0" indent="0">
              <a:buNone/>
            </a:pPr>
            <a:r>
              <a:rPr lang="cs-CZ" altLang="cs-CZ" sz="1800" dirty="0"/>
              <a:t>Závislost na tzv. opoře výběru: </a:t>
            </a:r>
            <a:r>
              <a:rPr lang="cs-CZ" sz="1800" i="1" dirty="0"/>
              <a:t>seznam jednotek základní populace, </a:t>
            </a:r>
            <a:r>
              <a:rPr lang="cs-CZ" sz="1800" dirty="0"/>
              <a:t>z </a:t>
            </a:r>
            <a:r>
              <a:rPr lang="cs-CZ" sz="1800" dirty="0"/>
              <a:t>něhož </a:t>
            </a:r>
            <a:r>
              <a:rPr lang="cs-CZ" sz="1800" i="1" dirty="0"/>
              <a:t>vzorek </a:t>
            </a:r>
            <a:r>
              <a:rPr lang="cs-CZ" sz="1800" i="1" dirty="0"/>
              <a:t>vybíráme</a:t>
            </a:r>
            <a:endParaRPr lang="cs-CZ" altLang="cs-CZ" sz="18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b="1" dirty="0"/>
              <a:t>Kvótní </a:t>
            </a:r>
            <a:r>
              <a:rPr lang="cs-CZ" altLang="cs-CZ" sz="1800" b="1" dirty="0"/>
              <a:t>výběr</a:t>
            </a:r>
            <a:r>
              <a:rPr lang="cs-CZ" altLang="cs-CZ" sz="1800" dirty="0"/>
              <a:t> – imituje ve struktuře vzorku známé vlastnosti populace </a:t>
            </a:r>
          </a:p>
          <a:p>
            <a:pPr marL="0" indent="0">
              <a:buNone/>
            </a:pPr>
            <a:r>
              <a:rPr lang="cs-CZ" altLang="cs-CZ" sz="1800" dirty="0"/>
              <a:t>Omezujeme </a:t>
            </a:r>
            <a:r>
              <a:rPr lang="cs-CZ" altLang="cs-CZ" sz="1800" dirty="0"/>
              <a:t>se jen na několik málo proměnných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800" dirty="0"/>
              <a:t>Musíme populaci </a:t>
            </a:r>
            <a:r>
              <a:rPr lang="cs-CZ" altLang="cs-CZ" sz="1800" dirty="0"/>
              <a:t>znát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4996024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Rozdíl mezi kvalitativním a kvantitativním výzkumem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dirty="0" smtClean="0"/>
              <a:t>V představách o povaze </a:t>
            </a:r>
            <a:r>
              <a:rPr lang="cs-CZ" dirty="0" smtClean="0"/>
              <a:t>reality (konstruktivismus nebo pozitivismus)</a:t>
            </a:r>
            <a:endParaRPr lang="cs-CZ" dirty="0" smtClean="0"/>
          </a:p>
          <a:p>
            <a:r>
              <a:rPr lang="cs-CZ" dirty="0" smtClean="0"/>
              <a:t>V logice </a:t>
            </a:r>
            <a:r>
              <a:rPr lang="cs-CZ" dirty="0" smtClean="0"/>
              <a:t>postupu (induktivní nebo deduktivní)</a:t>
            </a:r>
          </a:p>
          <a:p>
            <a:r>
              <a:rPr lang="cs-CZ" dirty="0" smtClean="0"/>
              <a:t>V průběhu výzkumu (cyklický nebo lineární)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35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700"/>
              <a:t>Výběr vzorku II. Výběry nezajišťující reprezentativitu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Samovýběr</a:t>
            </a:r>
          </a:p>
          <a:p>
            <a:pPr eaLnBrk="1" hangingPunct="1"/>
            <a:r>
              <a:rPr lang="cs-CZ" altLang="cs-CZ" b="1" smtClean="0"/>
              <a:t>Účelový výběr</a:t>
            </a:r>
            <a:r>
              <a:rPr lang="cs-CZ" altLang="cs-CZ" smtClean="0"/>
              <a:t> – je založen na úsudku výzkumníka o tom, co by mělo být pozorováno a co je možné pozorovat</a:t>
            </a:r>
          </a:p>
          <a:p>
            <a:pPr eaLnBrk="1" hangingPunct="1"/>
            <a:r>
              <a:rPr lang="cs-CZ" altLang="cs-CZ" b="1" smtClean="0"/>
              <a:t>Dostupný výběr</a:t>
            </a:r>
          </a:p>
          <a:p>
            <a:pPr eaLnBrk="1" hangingPunct="1"/>
            <a:r>
              <a:rPr lang="cs-CZ" altLang="cs-CZ" b="1" smtClean="0"/>
              <a:t>Anketa</a:t>
            </a:r>
            <a:r>
              <a:rPr lang="cs-CZ" altLang="cs-CZ" smtClean="0"/>
              <a:t> – odpovídá ten, kdo má zájem</a:t>
            </a:r>
          </a:p>
          <a:p>
            <a:pPr eaLnBrk="1" hangingPunct="1"/>
            <a:r>
              <a:rPr lang="cs-CZ" altLang="cs-CZ" b="1" smtClean="0"/>
              <a:t>Sněhová koule</a:t>
            </a: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- Velké omezení pro generalizaci našich závěrů</a:t>
            </a:r>
          </a:p>
        </p:txBody>
      </p:sp>
    </p:spTree>
    <p:extLst>
      <p:ext uri="{BB962C8B-B14F-4D97-AF65-F5344CB8AC3E}">
        <p14:creationId xmlns:p14="http://schemas.microsoft.com/office/powerpoint/2010/main" val="131389529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2325" dirty="0"/>
              <a:t>Orientační návod pro vztah mezi velikostí základního a výběrového souboru (</a:t>
            </a:r>
            <a:r>
              <a:rPr lang="cs-CZ" sz="2325" dirty="0" err="1"/>
              <a:t>Gavora</a:t>
            </a:r>
            <a:r>
              <a:rPr lang="cs-CZ" sz="2325" dirty="0"/>
              <a:t>, 2010)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494235" y="2025255"/>
          <a:ext cx="5076825" cy="387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043"/>
                <a:gridCol w="2976782"/>
              </a:tblGrid>
              <a:tr h="718738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Základní soubor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Výběrový soubor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80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200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135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300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169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400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196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500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217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1000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278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1500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357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  <a:tr h="394147"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10000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  <a:tc>
                  <a:txBody>
                    <a:bodyPr/>
                    <a:lstStyle/>
                    <a:p>
                      <a:r>
                        <a:rPr lang="cs-CZ" sz="2100" dirty="0" smtClean="0"/>
                        <a:t>370</a:t>
                      </a:r>
                      <a:endParaRPr lang="cs-CZ" sz="2100" dirty="0"/>
                    </a:p>
                  </a:txBody>
                  <a:tcPr marL="68584" marR="68584"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2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Pilotní studie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100" dirty="0"/>
              <a:t>cílem je zjistit, </a:t>
            </a:r>
            <a:r>
              <a:rPr lang="cs-CZ" altLang="cs-CZ" sz="2100" b="1" dirty="0"/>
              <a:t>zda je náš výzkum např. v dané populaci vůbec možný</a:t>
            </a:r>
            <a:r>
              <a:rPr lang="cs-CZ" altLang="cs-CZ" sz="21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100" dirty="0"/>
              <a:t>ověřuje, zda informace, kterou požadujeme, v naší populaci vůbec existuje a zda je dosažitelná </a:t>
            </a:r>
          </a:p>
          <a:p>
            <a:pPr>
              <a:lnSpc>
                <a:spcPct val="90000"/>
              </a:lnSpc>
            </a:pPr>
            <a:r>
              <a:rPr lang="cs-CZ" altLang="cs-CZ" sz="2100" dirty="0"/>
              <a:t>je prováděna např. na malé skupině vybrané z populace, kterou hodláme studovat </a:t>
            </a:r>
          </a:p>
          <a:p>
            <a:pPr>
              <a:lnSpc>
                <a:spcPct val="90000"/>
              </a:lnSpc>
            </a:pPr>
            <a:r>
              <a:rPr lang="cs-CZ" altLang="cs-CZ" sz="2100" dirty="0"/>
              <a:t>často kvalitativní techniky</a:t>
            </a:r>
          </a:p>
          <a:p>
            <a:pPr>
              <a:lnSpc>
                <a:spcPct val="90000"/>
              </a:lnSpc>
            </a:pPr>
            <a:r>
              <a:rPr lang="cs-CZ" altLang="cs-CZ" sz="2100" dirty="0"/>
              <a:t>důležitá hlavně tehdy, pokud nemáme opravdu hlubokou znalost o zkoumané populaci </a:t>
            </a:r>
          </a:p>
          <a:p>
            <a:pPr marL="0" indent="0">
              <a:buNone/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38333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Předvýzkum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účelem předvýzkumu je odzkoušení nástrojů (př. dotazníku), které jsme pro náš výzkum zkonstruovali</a:t>
            </a:r>
          </a:p>
          <a:p>
            <a:r>
              <a:rPr lang="cs-CZ" altLang="cs-CZ" dirty="0" smtClean="0"/>
              <a:t>zkoušíme i analytický postup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74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Kvantitativní výzkum řeší vztahy mezi proměnnými. Ty jsou formulovány jako HYPOTÉZY.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8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Hypotéza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100" dirty="0"/>
              <a:t>Hypotéza je očekávání o charakteru věcí, vyvozené z teorie </a:t>
            </a:r>
          </a:p>
          <a:p>
            <a:pPr eaLnBrk="1" hangingPunct="1"/>
            <a:r>
              <a:rPr lang="cs-CZ" altLang="cs-CZ" sz="2100" dirty="0"/>
              <a:t>Hypotéza je </a:t>
            </a:r>
            <a:r>
              <a:rPr lang="cs-CZ" altLang="cs-CZ" sz="2100" b="1" dirty="0"/>
              <a:t>ověřitelný výrok o vztazích mezi dvěma jevy</a:t>
            </a:r>
            <a:r>
              <a:rPr lang="cs-CZ" altLang="cs-CZ" sz="2100" dirty="0"/>
              <a:t> </a:t>
            </a:r>
          </a:p>
          <a:p>
            <a:pPr eaLnBrk="1" hangingPunct="1">
              <a:buFontTx/>
              <a:buNone/>
            </a:pPr>
            <a:endParaRPr lang="cs-CZ" altLang="cs-CZ" sz="2100" dirty="0"/>
          </a:p>
          <a:p>
            <a:pPr eaLnBrk="1" hangingPunct="1">
              <a:buFontTx/>
              <a:buNone/>
            </a:pPr>
            <a:r>
              <a:rPr lang="cs-CZ" altLang="cs-CZ" sz="2100" dirty="0"/>
              <a:t>Pravidla </a:t>
            </a:r>
            <a:r>
              <a:rPr lang="cs-CZ" altLang="cs-CZ" sz="2100" dirty="0"/>
              <a:t>pro tvorbu hypotéz</a:t>
            </a:r>
          </a:p>
          <a:p>
            <a:pPr eaLnBrk="1" hangingPunct="1"/>
            <a:r>
              <a:rPr lang="cs-CZ" altLang="cs-CZ" sz="1800" dirty="0"/>
              <a:t>Je oznamovací, jednoznačně formulovanou větou</a:t>
            </a:r>
          </a:p>
          <a:p>
            <a:pPr eaLnBrk="1" hangingPunct="1"/>
            <a:r>
              <a:rPr lang="cs-CZ" altLang="cs-CZ" sz="1800" dirty="0"/>
              <a:t>Obsahuje závislou a nezávislou proměnnou</a:t>
            </a:r>
          </a:p>
          <a:p>
            <a:pPr eaLnBrk="1" hangingPunct="1"/>
            <a:r>
              <a:rPr lang="cs-CZ" altLang="cs-CZ" sz="1800" dirty="0"/>
              <a:t>Obsahuje měřitelné proměnné</a:t>
            </a:r>
          </a:p>
          <a:p>
            <a:pPr eaLnBrk="1" hangingPunct="1"/>
            <a:r>
              <a:rPr lang="cs-CZ" altLang="cs-CZ" sz="1800" dirty="0"/>
              <a:t>Obsahuje tvrzení o rozdílech, vztazích nebo následcích</a:t>
            </a:r>
          </a:p>
          <a:p>
            <a:pPr eaLnBrk="1" hangingPunct="1"/>
            <a:r>
              <a:rPr lang="cs-CZ" altLang="cs-CZ" sz="1800" dirty="0"/>
              <a:t>Víme, proč ji chceme ověřovat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8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Hypotézy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Čím větší kontakt mají lidé s osobami s postižením, tím pozitivnější k nim mají postoj.</a:t>
            </a:r>
          </a:p>
          <a:p>
            <a:r>
              <a:rPr lang="cs-CZ" sz="1800" dirty="0"/>
              <a:t>Věk učitelů ovlivňuje jejich postoje k inkluzi.</a:t>
            </a:r>
          </a:p>
          <a:p>
            <a:r>
              <a:rPr lang="cs-CZ" sz="1800" dirty="0"/>
              <a:t>V </a:t>
            </a:r>
            <a:r>
              <a:rPr lang="cs-CZ" sz="1800" dirty="0"/>
              <a:t>současných příručkách pro rodiče je více prvků liberální výchovy než v příručkách starších.</a:t>
            </a:r>
          </a:p>
          <a:p>
            <a:r>
              <a:rPr lang="cs-CZ" sz="1800" dirty="0"/>
              <a:t>Zvýší-li učitel počet pochval, výuka bude efektivnější.</a:t>
            </a:r>
          </a:p>
          <a:p>
            <a:r>
              <a:rPr lang="cs-CZ" altLang="cs-CZ" sz="1800" dirty="0"/>
              <a:t>Sociální status rodiny ovlivňuje školní úspěšnost potomků</a:t>
            </a:r>
          </a:p>
          <a:p>
            <a:r>
              <a:rPr lang="cs-CZ" sz="1800" dirty="0"/>
              <a:t>Sledování programů s násilným obsahem zvyšuje agresivitu u dětí.</a:t>
            </a:r>
          </a:p>
        </p:txBody>
      </p:sp>
    </p:spTree>
    <p:extLst>
      <p:ext uri="{BB962C8B-B14F-4D97-AF65-F5344CB8AC3E}">
        <p14:creationId xmlns:p14="http://schemas.microsoft.com/office/powerpoint/2010/main" val="28834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Časté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900" y="2335101"/>
            <a:ext cx="6172200" cy="311677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cs-CZ" dirty="0" smtClean="0"/>
              <a:t>1. </a:t>
            </a:r>
            <a:r>
              <a:rPr lang="cs-CZ" sz="1800" u="sng" dirty="0"/>
              <a:t>Hypotéza není výrokem o vztazích mezi dvěma jevy</a:t>
            </a:r>
          </a:p>
          <a:p>
            <a:pPr>
              <a:defRPr/>
            </a:pPr>
            <a:r>
              <a:rPr lang="cs-CZ" sz="1350" dirty="0"/>
              <a:t>Na vybrané ZŠ </a:t>
            </a:r>
            <a:r>
              <a:rPr lang="cs-CZ" sz="1350" dirty="0" err="1"/>
              <a:t>Rynárec</a:t>
            </a:r>
            <a:r>
              <a:rPr lang="cs-CZ" sz="1350" dirty="0"/>
              <a:t> se šikana nevyskytuje.</a:t>
            </a:r>
          </a:p>
          <a:p>
            <a:pPr>
              <a:defRPr/>
            </a:pPr>
            <a:r>
              <a:rPr lang="cs-CZ" sz="1350" dirty="0"/>
              <a:t>Znalost pojmu </a:t>
            </a:r>
            <a:r>
              <a:rPr lang="cs-CZ" sz="1350" dirty="0" err="1"/>
              <a:t>kyberšikana</a:t>
            </a:r>
            <a:r>
              <a:rPr lang="cs-CZ" sz="1350" dirty="0"/>
              <a:t> je mezi dětmi velmi nízká.</a:t>
            </a:r>
          </a:p>
          <a:p>
            <a:pPr>
              <a:defRPr/>
            </a:pPr>
            <a:r>
              <a:rPr lang="cs-CZ" sz="1350" dirty="0"/>
              <a:t>Metodický materiál rozšíří teoretickou základnu učitelů odborného předmětu a stane se účelnou a vítanou pomůckou při praktické výuce žáků.</a:t>
            </a:r>
          </a:p>
          <a:p>
            <a:pPr marL="257175" lvl="1" indent="-257175">
              <a:buFontTx/>
              <a:buChar char="•"/>
              <a:defRPr/>
            </a:pPr>
            <a:r>
              <a:rPr lang="cs-CZ" dirty="0"/>
              <a:t>Pod pojmem zooterapie si většina respondentů představí nejčastěji psa a koně</a:t>
            </a:r>
            <a:r>
              <a:rPr lang="cs-CZ" dirty="0" smtClean="0"/>
              <a:t>.</a:t>
            </a:r>
          </a:p>
          <a:p>
            <a:pPr marL="0" lvl="1" indent="0">
              <a:buNone/>
              <a:defRPr/>
            </a:pPr>
            <a:endParaRPr lang="cs-CZ" dirty="0"/>
          </a:p>
          <a:p>
            <a:pPr>
              <a:buFontTx/>
              <a:buNone/>
              <a:defRPr/>
            </a:pPr>
            <a:r>
              <a:rPr lang="cs-CZ" dirty="0" smtClean="0"/>
              <a:t>2.</a:t>
            </a:r>
            <a:r>
              <a:rPr lang="cs-CZ" sz="1350" dirty="0"/>
              <a:t> </a:t>
            </a:r>
            <a:r>
              <a:rPr lang="cs-CZ" sz="1800" u="sng" dirty="0"/>
              <a:t>Hypotéza není ověřitelným </a:t>
            </a:r>
            <a:r>
              <a:rPr lang="cs-CZ" sz="1800" u="sng" dirty="0"/>
              <a:t>výrokem </a:t>
            </a:r>
          </a:p>
          <a:p>
            <a:pPr>
              <a:buFontTx/>
              <a:buNone/>
              <a:defRPr/>
            </a:pPr>
            <a:endParaRPr lang="cs-CZ" sz="1800" u="sng" dirty="0"/>
          </a:p>
          <a:p>
            <a:pPr marL="257175" lvl="1" indent="-257175">
              <a:buFontTx/>
              <a:buChar char="•"/>
              <a:defRPr/>
            </a:pPr>
            <a:r>
              <a:rPr lang="cs-CZ" dirty="0" smtClean="0"/>
              <a:t>Čím </a:t>
            </a:r>
            <a:r>
              <a:rPr lang="cs-CZ" dirty="0"/>
              <a:t>více bude doba pokrokovější (ekonomicky), tím méně bude lidí věřících</a:t>
            </a:r>
            <a:r>
              <a:rPr lang="cs-CZ" dirty="0" smtClean="0"/>
              <a:t>.</a:t>
            </a:r>
            <a:endParaRPr lang="cs-CZ" dirty="0"/>
          </a:p>
          <a:p>
            <a:pPr lvl="1">
              <a:defRPr/>
            </a:pPr>
            <a:r>
              <a:rPr lang="cs-CZ" sz="1200" dirty="0"/>
              <a:t>Žáci se chovají čím dál hůř.</a:t>
            </a:r>
          </a:p>
          <a:p>
            <a:pPr lvl="1">
              <a:defRPr/>
            </a:pPr>
            <a:r>
              <a:rPr lang="cs-CZ" sz="1200" dirty="0"/>
              <a:t>S muži je větší sranda.</a:t>
            </a:r>
            <a:endParaRPr lang="cs-CZ" sz="1200" dirty="0"/>
          </a:p>
          <a:p>
            <a:pPr>
              <a:buFontTx/>
              <a:buNone/>
              <a:defRPr/>
            </a:pPr>
            <a:r>
              <a:rPr lang="cs-CZ" sz="1800" dirty="0"/>
              <a:t> </a:t>
            </a:r>
            <a:endParaRPr lang="cs-CZ" sz="1800" u="sng" dirty="0"/>
          </a:p>
          <a:p>
            <a:pPr>
              <a:defRPr/>
            </a:pP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10291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439466" y="1052514"/>
            <a:ext cx="6172200" cy="702469"/>
          </a:xfrm>
        </p:spPr>
        <p:txBody>
          <a:bodyPr>
            <a:normAutofit fontScale="90000"/>
          </a:bodyPr>
          <a:lstStyle/>
          <a:p>
            <a:r>
              <a:rPr lang="cs-CZ" altLang="cs-CZ" smtClean="0"/>
              <a:t>Časté chyby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485900" y="2132258"/>
            <a:ext cx="6172200" cy="3319614"/>
          </a:xfrm>
        </p:spPr>
        <p:txBody>
          <a:bodyPr>
            <a:normAutofit lnSpcReduction="10000"/>
          </a:bodyPr>
          <a:lstStyle/>
          <a:p>
            <a:pPr>
              <a:buFontTx/>
              <a:buAutoNum type="arabicPeriod" startAt="3"/>
            </a:pPr>
            <a:r>
              <a:rPr lang="cs-CZ" altLang="cs-CZ" u="sng" dirty="0" smtClean="0"/>
              <a:t>Odhadujeme výsledky výzkumu</a:t>
            </a:r>
          </a:p>
          <a:p>
            <a:pPr>
              <a:buFontTx/>
              <a:buNone/>
            </a:pPr>
            <a:r>
              <a:rPr lang="cs-CZ" altLang="cs-CZ" sz="1350" dirty="0"/>
              <a:t>S drogami se již na ZŠ setkalo více než 70 procent žáků.</a:t>
            </a:r>
          </a:p>
          <a:p>
            <a:pPr>
              <a:buFontTx/>
              <a:buNone/>
            </a:pPr>
            <a:r>
              <a:rPr lang="cs-CZ" altLang="cs-CZ" dirty="0" smtClean="0"/>
              <a:t>4. </a:t>
            </a:r>
            <a:r>
              <a:rPr lang="cs-CZ" altLang="cs-CZ" u="sng" dirty="0" smtClean="0"/>
              <a:t>Snažíme se vysvětlit výsledky výzkumu</a:t>
            </a:r>
          </a:p>
          <a:p>
            <a:pPr>
              <a:buFontTx/>
              <a:buNone/>
            </a:pPr>
            <a:r>
              <a:rPr lang="cs-CZ" altLang="cs-CZ" sz="1350" dirty="0"/>
              <a:t>Žáci s postižením neužívají drogy příliš často, protože nemají šanci se k nim dostat.</a:t>
            </a:r>
          </a:p>
          <a:p>
            <a:pPr>
              <a:buFontTx/>
              <a:buNone/>
            </a:pPr>
            <a:r>
              <a:rPr lang="cs-CZ" altLang="cs-CZ" u="sng" dirty="0" smtClean="0"/>
              <a:t>5. Samozřejmé tvrzení</a:t>
            </a:r>
          </a:p>
          <a:p>
            <a:pPr>
              <a:buFontTx/>
              <a:buNone/>
            </a:pPr>
            <a:r>
              <a:rPr lang="cs-CZ" altLang="cs-CZ" sz="1350" dirty="0"/>
              <a:t>Studenti </a:t>
            </a:r>
            <a:r>
              <a:rPr lang="cs-CZ" altLang="cs-CZ" sz="1350" dirty="0"/>
              <a:t>prvního ročníku medicíny mají méně informací o lupénce než studenti pátého ročníku.</a:t>
            </a:r>
          </a:p>
          <a:p>
            <a:pPr>
              <a:buFontTx/>
              <a:buNone/>
            </a:pPr>
            <a:r>
              <a:rPr lang="cs-CZ" altLang="cs-CZ" sz="1350" dirty="0"/>
              <a:t>Čím více času tráví matka ve společnosti lidí, tím méně trpí sociální deprivací</a:t>
            </a:r>
            <a:r>
              <a:rPr lang="cs-CZ" altLang="cs-CZ" sz="1350" dirty="0"/>
              <a:t>.</a:t>
            </a:r>
            <a:endParaRPr lang="cs-CZ" altLang="cs-CZ" sz="1350" dirty="0"/>
          </a:p>
        </p:txBody>
      </p:sp>
    </p:spTree>
    <p:extLst>
      <p:ext uri="{BB962C8B-B14F-4D97-AF65-F5344CB8AC3E}">
        <p14:creationId xmlns:p14="http://schemas.microsoft.com/office/powerpoint/2010/main" val="8061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smtClean="0"/>
              <a:t>V </a:t>
            </a:r>
            <a:r>
              <a:rPr lang="cs-CZ" altLang="cs-CZ" sz="3600" b="1" smtClean="0"/>
              <a:t>kvantitativním výzkumu</a:t>
            </a:r>
            <a:r>
              <a:rPr lang="cs-CZ" altLang="cs-CZ" sz="3600" smtClean="0"/>
              <a:t> se obvykle setkáme s těmito kroky: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problému a výzkumné otázky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informační příprava výzkumu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hypotéz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populaci a vzorku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(pilotní studie)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technice sběru informací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operacionalizace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konstrukce nástrojů pro tento sběr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předvýzkum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sběr dat, zpracování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analýza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/>
              <a:t>i</a:t>
            </a:r>
            <a:r>
              <a:rPr lang="cs-CZ" altLang="cs-CZ" sz="2400" smtClean="0"/>
              <a:t>nterpretace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3591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Konceptualizace, operacionalizace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Konceptualizace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Je přesnou definicí konceptů (a jejich dimenzí), používaných ve výzkumu.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Operacionalizace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Neříká, co to je studovaný fenomén, ale říká, jak jej poznat.</a:t>
            </a:r>
          </a:p>
          <a:p>
            <a:r>
              <a:rPr lang="cs-CZ" sz="2400" dirty="0" smtClean="0"/>
              <a:t>Definované </a:t>
            </a:r>
            <a:r>
              <a:rPr lang="pl-PL" sz="2400" dirty="0" smtClean="0"/>
              <a:t>pojmy převádíme do zkoumatelné podoby, tj. na empiricky zjistitelné, </a:t>
            </a:r>
            <a:r>
              <a:rPr lang="cs-CZ" sz="2400" dirty="0" smtClean="0"/>
              <a:t>nějakým způsobem měřitelné údaje.</a:t>
            </a: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Operacionalizace vyjadřuje koncept popisem operací, kterými bude měřen.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V praxi probíhá jako stanovování indikátorů.</a:t>
            </a:r>
          </a:p>
        </p:txBody>
      </p:sp>
    </p:spTree>
    <p:extLst>
      <p:ext uri="{BB962C8B-B14F-4D97-AF65-F5344CB8AC3E}">
        <p14:creationId xmlns:p14="http://schemas.microsoft.com/office/powerpoint/2010/main" val="23102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940</Words>
  <Application>Microsoft Office PowerPoint</Application>
  <PresentationFormat>Předvádění na obrazovce (4:3)</PresentationFormat>
  <Paragraphs>162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Metodologie 2 Lekce 2</vt:lpstr>
      <vt:lpstr>Rozdíl mezi kvalitativním a kvantitativním výzkumem</vt:lpstr>
      <vt:lpstr>Prezentace aplikace PowerPoint</vt:lpstr>
      <vt:lpstr>Hypotéza</vt:lpstr>
      <vt:lpstr>Hypotézy</vt:lpstr>
      <vt:lpstr>Časté chyby</vt:lpstr>
      <vt:lpstr>Časté chyby</vt:lpstr>
      <vt:lpstr>V kvantitativním výzkumu se obvykle setkáme s těmito kroky: </vt:lpstr>
      <vt:lpstr>Konceptualizace, operacionalizace</vt:lpstr>
      <vt:lpstr>Prezentace aplikace PowerPoint</vt:lpstr>
      <vt:lpstr>Prezentace aplikace PowerPoint</vt:lpstr>
      <vt:lpstr>Kdy hypotézy v kvantitativním výzkumu neformulujeme?</vt:lpstr>
      <vt:lpstr>Validita</vt:lpstr>
      <vt:lpstr>Prezentace aplikace PowerPoint</vt:lpstr>
      <vt:lpstr>Reliabilita</vt:lpstr>
      <vt:lpstr>Reprezentativita</vt:lpstr>
      <vt:lpstr>Populace x vzorek  Základní soubor x výběrový soubor</vt:lpstr>
      <vt:lpstr>Redukce populace na vzorek</vt:lpstr>
      <vt:lpstr>Výběr vzorku I. Výběry zajišťující reprezentativitu</vt:lpstr>
      <vt:lpstr>Výběr vzorku II. Výběry nezajišťující reprezentativitu</vt:lpstr>
      <vt:lpstr>Orientační návod pro vztah mezi velikostí základního a výběrového souboru (Gavora, 2010) </vt:lpstr>
      <vt:lpstr>Pilotní studie</vt:lpstr>
      <vt:lpstr>Předvýzkum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Solárová</cp:lastModifiedBy>
  <cp:revision>6</cp:revision>
  <dcterms:created xsi:type="dcterms:W3CDTF">2015-03-11T09:58:23Z</dcterms:created>
  <dcterms:modified xsi:type="dcterms:W3CDTF">2018-11-22T21:35:13Z</dcterms:modified>
</cp:coreProperties>
</file>