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10" r:id="rId4"/>
    <p:sldId id="264" r:id="rId5"/>
    <p:sldId id="308" r:id="rId6"/>
    <p:sldId id="311" r:id="rId7"/>
    <p:sldId id="312" r:id="rId8"/>
    <p:sldId id="259" r:id="rId9"/>
    <p:sldId id="258" r:id="rId10"/>
    <p:sldId id="260" r:id="rId11"/>
    <p:sldId id="265" r:id="rId12"/>
    <p:sldId id="270" r:id="rId13"/>
    <p:sldId id="296" r:id="rId14"/>
    <p:sldId id="271" r:id="rId15"/>
    <p:sldId id="294" r:id="rId16"/>
    <p:sldId id="295" r:id="rId17"/>
    <p:sldId id="269" r:id="rId18"/>
    <p:sldId id="297" r:id="rId19"/>
    <p:sldId id="299" r:id="rId20"/>
    <p:sldId id="300" r:id="rId21"/>
    <p:sldId id="29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CA44F-911A-43CB-87C9-EFE747AD4D0C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B2469FAA-98A4-4A26-8521-9B1A6C5DC8FD}">
      <dgm:prSet phldrT="[Text]" custT="1"/>
      <dgm:spPr/>
      <dgm:t>
        <a:bodyPr/>
        <a:lstStyle/>
        <a:p>
          <a:r>
            <a:rPr lang="cs-CZ" altLang="cs-CZ" sz="2800" dirty="0" smtClean="0">
              <a:latin typeface="Arial" panose="020B0604020202020204" pitchFamily="34" charset="0"/>
              <a:cs typeface="Arial" panose="020B0604020202020204" pitchFamily="34" charset="0"/>
            </a:rPr>
            <a:t>Pedagog, asistent pedagoga, školní speciální pedagog, druhý učitel </a:t>
          </a:r>
          <a:endParaRPr lang="cs-CZ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3635A4-9659-41C0-B6EE-14609479273B}" type="parTrans" cxnId="{215A3777-CA7E-42A7-A4B8-154E89173F45}">
      <dgm:prSet/>
      <dgm:spPr/>
      <dgm:t>
        <a:bodyPr/>
        <a:lstStyle/>
        <a:p>
          <a:endParaRPr lang="cs-CZ"/>
        </a:p>
      </dgm:t>
    </dgm:pt>
    <dgm:pt modelId="{E7926209-1BC4-4824-A8ED-0EEB5FCD8CCA}" type="sibTrans" cxnId="{215A3777-CA7E-42A7-A4B8-154E89173F45}">
      <dgm:prSet/>
      <dgm:spPr/>
      <dgm:t>
        <a:bodyPr/>
        <a:lstStyle/>
        <a:p>
          <a:endParaRPr lang="cs-CZ"/>
        </a:p>
      </dgm:t>
    </dgm:pt>
    <dgm:pt modelId="{BE8A6101-544C-4231-AECC-729820F36AB4}">
      <dgm:prSet phldrT="[Text]"/>
      <dgm:spPr/>
      <dgm:t>
        <a:bodyPr/>
        <a:lstStyle/>
        <a:p>
          <a:r>
            <a:rPr lang="cs-CZ" altLang="cs-CZ" dirty="0" smtClean="0">
              <a:latin typeface="Arial" panose="020B0604020202020204" pitchFamily="34" charset="0"/>
              <a:cs typeface="Arial" panose="020B0604020202020204" pitchFamily="34" charset="0"/>
            </a:rPr>
            <a:t>koordinátor zajišťující komunikaci   škola-ŠPZ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BDEA1-56D3-4FDA-AEA1-28168CDA10AA}" type="parTrans" cxnId="{6AB1D2CD-9BD9-4570-9F99-66142A70FFB2}">
      <dgm:prSet/>
      <dgm:spPr/>
      <dgm:t>
        <a:bodyPr/>
        <a:lstStyle/>
        <a:p>
          <a:endParaRPr lang="cs-CZ"/>
        </a:p>
      </dgm:t>
    </dgm:pt>
    <dgm:pt modelId="{E5469A9B-3BCB-46B0-B52B-AD7D0D7797DC}" type="sibTrans" cxnId="{6AB1D2CD-9BD9-4570-9F99-66142A70FFB2}">
      <dgm:prSet/>
      <dgm:spPr/>
      <dgm:t>
        <a:bodyPr/>
        <a:lstStyle/>
        <a:p>
          <a:endParaRPr lang="cs-CZ"/>
        </a:p>
      </dgm:t>
    </dgm:pt>
    <dgm:pt modelId="{A115D7A3-DD7C-4CD1-961C-AD419B74EB82}">
      <dgm:prSet phldrT="[Text]"/>
      <dgm:spPr/>
      <dgm:t>
        <a:bodyPr/>
        <a:lstStyle/>
        <a:p>
          <a:r>
            <a:rPr lang="cs-CZ" altLang="cs-CZ" dirty="0" smtClean="0">
              <a:latin typeface="Arial" panose="020B0604020202020204" pitchFamily="34" charset="0"/>
              <a:cs typeface="Arial" panose="020B0604020202020204" pitchFamily="34" charset="0"/>
            </a:rPr>
            <a:t>sociální pedagog, tlumočník českého znakového jazyka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9506F-838A-4C90-B0CE-6C749EC93FF8}" type="parTrans" cxnId="{6936B60E-84D1-4B13-A1E3-6E6B146A8541}">
      <dgm:prSet/>
      <dgm:spPr/>
      <dgm:t>
        <a:bodyPr/>
        <a:lstStyle/>
        <a:p>
          <a:endParaRPr lang="cs-CZ"/>
        </a:p>
      </dgm:t>
    </dgm:pt>
    <dgm:pt modelId="{AEA1B350-48D0-47DB-A703-F9F7B77DD2C5}" type="sibTrans" cxnId="{6936B60E-84D1-4B13-A1E3-6E6B146A8541}">
      <dgm:prSet/>
      <dgm:spPr/>
      <dgm:t>
        <a:bodyPr/>
        <a:lstStyle/>
        <a:p>
          <a:endParaRPr lang="cs-CZ"/>
        </a:p>
      </dgm:t>
    </dgm:pt>
    <dgm:pt modelId="{D2D08CC5-223C-48FA-9A20-10898ECE9A97}">
      <dgm:prSet phldrT="[Text]"/>
      <dgm:spPr/>
      <dgm:t>
        <a:bodyPr/>
        <a:lstStyle/>
        <a:p>
          <a:r>
            <a:rPr lang="cs-CZ" altLang="cs-CZ" dirty="0" smtClean="0">
              <a:latin typeface="Arial" panose="020B0604020202020204" pitchFamily="34" charset="0"/>
              <a:cs typeface="Arial" panose="020B0604020202020204" pitchFamily="34" charset="0"/>
            </a:rPr>
            <a:t>přepisovatel mluveného slova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9E1D7-71A1-4F44-8145-5727B52F868F}" type="parTrans" cxnId="{D873B78F-8955-4664-B33F-C425A9F61B0F}">
      <dgm:prSet/>
      <dgm:spPr/>
      <dgm:t>
        <a:bodyPr/>
        <a:lstStyle/>
        <a:p>
          <a:endParaRPr lang="cs-CZ"/>
        </a:p>
      </dgm:t>
    </dgm:pt>
    <dgm:pt modelId="{BE2F15AC-5F97-43D2-B486-D78B3EE7C410}" type="sibTrans" cxnId="{D873B78F-8955-4664-B33F-C425A9F61B0F}">
      <dgm:prSet/>
      <dgm:spPr/>
      <dgm:t>
        <a:bodyPr/>
        <a:lstStyle/>
        <a:p>
          <a:endParaRPr lang="cs-CZ"/>
        </a:p>
      </dgm:t>
    </dgm:pt>
    <dgm:pt modelId="{EAD1FCC0-0DAC-4A63-BF0F-BAED57008FC6}">
      <dgm:prSet phldrT="[Text]"/>
      <dgm:spPr/>
      <dgm:t>
        <a:bodyPr/>
        <a:lstStyle/>
        <a:p>
          <a:r>
            <a:rPr lang="cs-CZ" altLang="cs-CZ" dirty="0" smtClean="0">
              <a:latin typeface="Arial" panose="020B0604020202020204" pitchFamily="34" charset="0"/>
              <a:cs typeface="Arial" panose="020B0604020202020204" pitchFamily="34" charset="0"/>
            </a:rPr>
            <a:t>školní psycholog, poradenský pracovník ŠPZ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A1A63-F94B-4167-8F1B-1967C5E94824}" type="parTrans" cxnId="{158E3F27-881C-4D93-8E3B-59554B7CDC94}">
      <dgm:prSet/>
      <dgm:spPr/>
      <dgm:t>
        <a:bodyPr/>
        <a:lstStyle/>
        <a:p>
          <a:endParaRPr lang="cs-CZ"/>
        </a:p>
      </dgm:t>
    </dgm:pt>
    <dgm:pt modelId="{4345CDB3-3810-4185-BA44-8E79C107EF44}" type="sibTrans" cxnId="{158E3F27-881C-4D93-8E3B-59554B7CDC94}">
      <dgm:prSet/>
      <dgm:spPr/>
      <dgm:t>
        <a:bodyPr/>
        <a:lstStyle/>
        <a:p>
          <a:endParaRPr lang="cs-CZ"/>
        </a:p>
      </dgm:t>
    </dgm:pt>
    <dgm:pt modelId="{5A441E77-A514-41A5-9C70-090BFF5CD6BB}">
      <dgm:prSet phldrT="[Text]"/>
      <dgm:spPr/>
      <dgm:t>
        <a:bodyPr/>
        <a:lstStyle/>
        <a:p>
          <a:r>
            <a:rPr lang="cs-CZ" altLang="cs-CZ" dirty="0" smtClean="0">
              <a:latin typeface="Arial" panose="020B0604020202020204" pitchFamily="34" charset="0"/>
              <a:cs typeface="Arial" panose="020B0604020202020204" pitchFamily="34" charset="0"/>
            </a:rPr>
            <a:t>instruktor prostorové orientace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153E0-A46E-4898-96F9-AB79464E3B0F}" type="parTrans" cxnId="{FA6A05B0-2426-43A9-A4F7-2786D9D092B5}">
      <dgm:prSet/>
      <dgm:spPr/>
      <dgm:t>
        <a:bodyPr/>
        <a:lstStyle/>
        <a:p>
          <a:endParaRPr lang="cs-CZ"/>
        </a:p>
      </dgm:t>
    </dgm:pt>
    <dgm:pt modelId="{019FBD74-B70D-4084-883C-505CF35266CB}" type="sibTrans" cxnId="{FA6A05B0-2426-43A9-A4F7-2786D9D092B5}">
      <dgm:prSet/>
      <dgm:spPr/>
      <dgm:t>
        <a:bodyPr/>
        <a:lstStyle/>
        <a:p>
          <a:endParaRPr lang="cs-CZ"/>
        </a:p>
      </dgm:t>
    </dgm:pt>
    <dgm:pt modelId="{42248271-5BFF-4D64-95B4-6B34C56E4318}" type="pres">
      <dgm:prSet presAssocID="{283CA44F-911A-43CB-87C9-EFE747AD4D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31A4E38-B122-475E-952D-2694328DDD4B}" type="pres">
      <dgm:prSet presAssocID="{B2469FAA-98A4-4A26-8521-9B1A6C5DC8FD}" presName="vertOne" presStyleCnt="0"/>
      <dgm:spPr/>
    </dgm:pt>
    <dgm:pt modelId="{081E3603-475C-4E86-9E9F-32135CC8F54F}" type="pres">
      <dgm:prSet presAssocID="{B2469FAA-98A4-4A26-8521-9B1A6C5DC8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A6856D-BBF3-40DD-95EC-F269756CEF78}" type="pres">
      <dgm:prSet presAssocID="{B2469FAA-98A4-4A26-8521-9B1A6C5DC8FD}" presName="parTransOne" presStyleCnt="0"/>
      <dgm:spPr/>
    </dgm:pt>
    <dgm:pt modelId="{EDC59D0A-C02D-4333-A42E-0FEB29C76DF2}" type="pres">
      <dgm:prSet presAssocID="{B2469FAA-98A4-4A26-8521-9B1A6C5DC8FD}" presName="horzOne" presStyleCnt="0"/>
      <dgm:spPr/>
    </dgm:pt>
    <dgm:pt modelId="{C0C95BC5-5A19-4805-9EC5-C236D4138317}" type="pres">
      <dgm:prSet presAssocID="{BE8A6101-544C-4231-AECC-729820F36AB4}" presName="vertTwo" presStyleCnt="0"/>
      <dgm:spPr/>
    </dgm:pt>
    <dgm:pt modelId="{1CEACA8B-0019-4632-BF08-AA9E7C32F6A4}" type="pres">
      <dgm:prSet presAssocID="{BE8A6101-544C-4231-AECC-729820F36AB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E40DED6-661D-41AA-973B-C661EE5217D9}" type="pres">
      <dgm:prSet presAssocID="{BE8A6101-544C-4231-AECC-729820F36AB4}" presName="parTransTwo" presStyleCnt="0"/>
      <dgm:spPr/>
    </dgm:pt>
    <dgm:pt modelId="{2E2EE000-26E3-49B4-A802-B4631519F52B}" type="pres">
      <dgm:prSet presAssocID="{BE8A6101-544C-4231-AECC-729820F36AB4}" presName="horzTwo" presStyleCnt="0"/>
      <dgm:spPr/>
    </dgm:pt>
    <dgm:pt modelId="{28F933FD-D083-41F4-B158-E6030FC2BD2A}" type="pres">
      <dgm:prSet presAssocID="{A115D7A3-DD7C-4CD1-961C-AD419B74EB82}" presName="vertThree" presStyleCnt="0"/>
      <dgm:spPr/>
    </dgm:pt>
    <dgm:pt modelId="{CD82F730-2D55-4673-BA22-74ED40AC111D}" type="pres">
      <dgm:prSet presAssocID="{A115D7A3-DD7C-4CD1-961C-AD419B74EB82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0B850A-A687-4815-AD4C-E98B3D5B6A27}" type="pres">
      <dgm:prSet presAssocID="{A115D7A3-DD7C-4CD1-961C-AD419B74EB82}" presName="horzThree" presStyleCnt="0"/>
      <dgm:spPr/>
    </dgm:pt>
    <dgm:pt modelId="{AD4E60A6-0B0E-4EDE-B9B0-BA8525145E59}" type="pres">
      <dgm:prSet presAssocID="{AEA1B350-48D0-47DB-A703-F9F7B77DD2C5}" presName="sibSpaceThree" presStyleCnt="0"/>
      <dgm:spPr/>
    </dgm:pt>
    <dgm:pt modelId="{189FED2C-C232-4F1E-AF58-8D72B9CA8C13}" type="pres">
      <dgm:prSet presAssocID="{D2D08CC5-223C-48FA-9A20-10898ECE9A97}" presName="vertThree" presStyleCnt="0"/>
      <dgm:spPr/>
    </dgm:pt>
    <dgm:pt modelId="{A723630B-4453-43F5-9D0A-584C01502788}" type="pres">
      <dgm:prSet presAssocID="{D2D08CC5-223C-48FA-9A20-10898ECE9A97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B6F17D-4D3D-4F9E-A424-76091CD59983}" type="pres">
      <dgm:prSet presAssocID="{D2D08CC5-223C-48FA-9A20-10898ECE9A97}" presName="horzThree" presStyleCnt="0"/>
      <dgm:spPr/>
    </dgm:pt>
    <dgm:pt modelId="{3608CB20-C86D-4A81-8996-098A1E43F53E}" type="pres">
      <dgm:prSet presAssocID="{E5469A9B-3BCB-46B0-B52B-AD7D0D7797DC}" presName="sibSpaceTwo" presStyleCnt="0"/>
      <dgm:spPr/>
    </dgm:pt>
    <dgm:pt modelId="{503286ED-7EDD-47C9-B5CA-E881ED4411A5}" type="pres">
      <dgm:prSet presAssocID="{EAD1FCC0-0DAC-4A63-BF0F-BAED57008FC6}" presName="vertTwo" presStyleCnt="0"/>
      <dgm:spPr/>
    </dgm:pt>
    <dgm:pt modelId="{CB7EE5AC-A53E-454D-9960-C1A0F7E7E45D}" type="pres">
      <dgm:prSet presAssocID="{EAD1FCC0-0DAC-4A63-BF0F-BAED57008FC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8DA3123-F64D-4B00-9BCE-A1364574F11E}" type="pres">
      <dgm:prSet presAssocID="{EAD1FCC0-0DAC-4A63-BF0F-BAED57008FC6}" presName="parTransTwo" presStyleCnt="0"/>
      <dgm:spPr/>
    </dgm:pt>
    <dgm:pt modelId="{1B8642DA-8901-4BC7-B610-A49604ECF56E}" type="pres">
      <dgm:prSet presAssocID="{EAD1FCC0-0DAC-4A63-BF0F-BAED57008FC6}" presName="horzTwo" presStyleCnt="0"/>
      <dgm:spPr/>
    </dgm:pt>
    <dgm:pt modelId="{F8F273E0-2C6A-4A98-937A-E4344FFFA723}" type="pres">
      <dgm:prSet presAssocID="{5A441E77-A514-41A5-9C70-090BFF5CD6BB}" presName="vertThree" presStyleCnt="0"/>
      <dgm:spPr/>
    </dgm:pt>
    <dgm:pt modelId="{1AA1AB4E-1436-4E1C-8753-F59A02644B56}" type="pres">
      <dgm:prSet presAssocID="{5A441E77-A514-41A5-9C70-090BFF5CD6B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BA7AFEE-A531-4547-A84B-3671D8B35CA7}" type="pres">
      <dgm:prSet presAssocID="{5A441E77-A514-41A5-9C70-090BFF5CD6BB}" presName="horzThree" presStyleCnt="0"/>
      <dgm:spPr/>
    </dgm:pt>
  </dgm:ptLst>
  <dgm:cxnLst>
    <dgm:cxn modelId="{4766EC21-E0E9-4053-9DFA-39C03FBC4417}" type="presOf" srcId="{EAD1FCC0-0DAC-4A63-BF0F-BAED57008FC6}" destId="{CB7EE5AC-A53E-454D-9960-C1A0F7E7E45D}" srcOrd="0" destOrd="0" presId="urn:microsoft.com/office/officeart/2005/8/layout/hierarchy4"/>
    <dgm:cxn modelId="{B303F414-298F-43FD-BB06-B0F2F00184A0}" type="presOf" srcId="{A115D7A3-DD7C-4CD1-961C-AD419B74EB82}" destId="{CD82F730-2D55-4673-BA22-74ED40AC111D}" srcOrd="0" destOrd="0" presId="urn:microsoft.com/office/officeart/2005/8/layout/hierarchy4"/>
    <dgm:cxn modelId="{7B0FDC25-4E34-4766-93EF-A2CBFC8543CB}" type="presOf" srcId="{B2469FAA-98A4-4A26-8521-9B1A6C5DC8FD}" destId="{081E3603-475C-4E86-9E9F-32135CC8F54F}" srcOrd="0" destOrd="0" presId="urn:microsoft.com/office/officeart/2005/8/layout/hierarchy4"/>
    <dgm:cxn modelId="{FA6A05B0-2426-43A9-A4F7-2786D9D092B5}" srcId="{EAD1FCC0-0DAC-4A63-BF0F-BAED57008FC6}" destId="{5A441E77-A514-41A5-9C70-090BFF5CD6BB}" srcOrd="0" destOrd="0" parTransId="{73D153E0-A46E-4898-96F9-AB79464E3B0F}" sibTransId="{019FBD74-B70D-4084-883C-505CF35266CB}"/>
    <dgm:cxn modelId="{158E3F27-881C-4D93-8E3B-59554B7CDC94}" srcId="{B2469FAA-98A4-4A26-8521-9B1A6C5DC8FD}" destId="{EAD1FCC0-0DAC-4A63-BF0F-BAED57008FC6}" srcOrd="1" destOrd="0" parTransId="{DCAA1A63-F94B-4167-8F1B-1967C5E94824}" sibTransId="{4345CDB3-3810-4185-BA44-8E79C107EF44}"/>
    <dgm:cxn modelId="{D873B78F-8955-4664-B33F-C425A9F61B0F}" srcId="{BE8A6101-544C-4231-AECC-729820F36AB4}" destId="{D2D08CC5-223C-48FA-9A20-10898ECE9A97}" srcOrd="1" destOrd="0" parTransId="{BF49E1D7-71A1-4F44-8145-5727B52F868F}" sibTransId="{BE2F15AC-5F97-43D2-B486-D78B3EE7C410}"/>
    <dgm:cxn modelId="{6936B60E-84D1-4B13-A1E3-6E6B146A8541}" srcId="{BE8A6101-544C-4231-AECC-729820F36AB4}" destId="{A115D7A3-DD7C-4CD1-961C-AD419B74EB82}" srcOrd="0" destOrd="0" parTransId="{9D09506F-838A-4C90-B0CE-6C749EC93FF8}" sibTransId="{AEA1B350-48D0-47DB-A703-F9F7B77DD2C5}"/>
    <dgm:cxn modelId="{215A3777-CA7E-42A7-A4B8-154E89173F45}" srcId="{283CA44F-911A-43CB-87C9-EFE747AD4D0C}" destId="{B2469FAA-98A4-4A26-8521-9B1A6C5DC8FD}" srcOrd="0" destOrd="0" parTransId="{1B3635A4-9659-41C0-B6EE-14609479273B}" sibTransId="{E7926209-1BC4-4824-A8ED-0EEB5FCD8CCA}"/>
    <dgm:cxn modelId="{D5435830-C31E-4C8A-97E1-D399A559C034}" type="presOf" srcId="{BE8A6101-544C-4231-AECC-729820F36AB4}" destId="{1CEACA8B-0019-4632-BF08-AA9E7C32F6A4}" srcOrd="0" destOrd="0" presId="urn:microsoft.com/office/officeart/2005/8/layout/hierarchy4"/>
    <dgm:cxn modelId="{6AB1D2CD-9BD9-4570-9F99-66142A70FFB2}" srcId="{B2469FAA-98A4-4A26-8521-9B1A6C5DC8FD}" destId="{BE8A6101-544C-4231-AECC-729820F36AB4}" srcOrd="0" destOrd="0" parTransId="{C48BDEA1-56D3-4FDA-AEA1-28168CDA10AA}" sibTransId="{E5469A9B-3BCB-46B0-B52B-AD7D0D7797DC}"/>
    <dgm:cxn modelId="{69305D5C-F387-4066-9B95-6B2A92EB018C}" type="presOf" srcId="{283CA44F-911A-43CB-87C9-EFE747AD4D0C}" destId="{42248271-5BFF-4D64-95B4-6B34C56E4318}" srcOrd="0" destOrd="0" presId="urn:microsoft.com/office/officeart/2005/8/layout/hierarchy4"/>
    <dgm:cxn modelId="{BF2D87EB-2BC9-4E98-A9D1-CD1F3C782926}" type="presOf" srcId="{5A441E77-A514-41A5-9C70-090BFF5CD6BB}" destId="{1AA1AB4E-1436-4E1C-8753-F59A02644B56}" srcOrd="0" destOrd="0" presId="urn:microsoft.com/office/officeart/2005/8/layout/hierarchy4"/>
    <dgm:cxn modelId="{D736E848-67D2-46BC-8DD6-F5E346250436}" type="presOf" srcId="{D2D08CC5-223C-48FA-9A20-10898ECE9A97}" destId="{A723630B-4453-43F5-9D0A-584C01502788}" srcOrd="0" destOrd="0" presId="urn:microsoft.com/office/officeart/2005/8/layout/hierarchy4"/>
    <dgm:cxn modelId="{0796EA22-127D-44B0-9B67-9AAE6D089718}" type="presParOf" srcId="{42248271-5BFF-4D64-95B4-6B34C56E4318}" destId="{531A4E38-B122-475E-952D-2694328DDD4B}" srcOrd="0" destOrd="0" presId="urn:microsoft.com/office/officeart/2005/8/layout/hierarchy4"/>
    <dgm:cxn modelId="{8F06EC2C-4D8C-4327-ACCC-BE94FB93659B}" type="presParOf" srcId="{531A4E38-B122-475E-952D-2694328DDD4B}" destId="{081E3603-475C-4E86-9E9F-32135CC8F54F}" srcOrd="0" destOrd="0" presId="urn:microsoft.com/office/officeart/2005/8/layout/hierarchy4"/>
    <dgm:cxn modelId="{8F8EFF5C-3775-4A3A-A33F-0EF0E0FCE039}" type="presParOf" srcId="{531A4E38-B122-475E-952D-2694328DDD4B}" destId="{CAA6856D-BBF3-40DD-95EC-F269756CEF78}" srcOrd="1" destOrd="0" presId="urn:microsoft.com/office/officeart/2005/8/layout/hierarchy4"/>
    <dgm:cxn modelId="{7AC02825-96F9-4EB0-B393-843FDC6A5022}" type="presParOf" srcId="{531A4E38-B122-475E-952D-2694328DDD4B}" destId="{EDC59D0A-C02D-4333-A42E-0FEB29C76DF2}" srcOrd="2" destOrd="0" presId="urn:microsoft.com/office/officeart/2005/8/layout/hierarchy4"/>
    <dgm:cxn modelId="{D4DDCCEA-90C5-4BA3-843E-1092143D8A21}" type="presParOf" srcId="{EDC59D0A-C02D-4333-A42E-0FEB29C76DF2}" destId="{C0C95BC5-5A19-4805-9EC5-C236D4138317}" srcOrd="0" destOrd="0" presId="urn:microsoft.com/office/officeart/2005/8/layout/hierarchy4"/>
    <dgm:cxn modelId="{AF776D58-8B85-4618-8A92-66E23C1C399D}" type="presParOf" srcId="{C0C95BC5-5A19-4805-9EC5-C236D4138317}" destId="{1CEACA8B-0019-4632-BF08-AA9E7C32F6A4}" srcOrd="0" destOrd="0" presId="urn:microsoft.com/office/officeart/2005/8/layout/hierarchy4"/>
    <dgm:cxn modelId="{45F4140E-DC5A-477F-8C37-967CA749B233}" type="presParOf" srcId="{C0C95BC5-5A19-4805-9EC5-C236D4138317}" destId="{0E40DED6-661D-41AA-973B-C661EE5217D9}" srcOrd="1" destOrd="0" presId="urn:microsoft.com/office/officeart/2005/8/layout/hierarchy4"/>
    <dgm:cxn modelId="{61AA34AF-D193-452F-987F-EB2A6C12826D}" type="presParOf" srcId="{C0C95BC5-5A19-4805-9EC5-C236D4138317}" destId="{2E2EE000-26E3-49B4-A802-B4631519F52B}" srcOrd="2" destOrd="0" presId="urn:microsoft.com/office/officeart/2005/8/layout/hierarchy4"/>
    <dgm:cxn modelId="{170BDE89-F4DF-4BE6-B547-ECB4B4FA1DD8}" type="presParOf" srcId="{2E2EE000-26E3-49B4-A802-B4631519F52B}" destId="{28F933FD-D083-41F4-B158-E6030FC2BD2A}" srcOrd="0" destOrd="0" presId="urn:microsoft.com/office/officeart/2005/8/layout/hierarchy4"/>
    <dgm:cxn modelId="{9B2E9995-7044-4449-858F-D16BD855BA27}" type="presParOf" srcId="{28F933FD-D083-41F4-B158-E6030FC2BD2A}" destId="{CD82F730-2D55-4673-BA22-74ED40AC111D}" srcOrd="0" destOrd="0" presId="urn:microsoft.com/office/officeart/2005/8/layout/hierarchy4"/>
    <dgm:cxn modelId="{38A6C1DE-D969-480C-B267-58952FF95184}" type="presParOf" srcId="{28F933FD-D083-41F4-B158-E6030FC2BD2A}" destId="{920B850A-A687-4815-AD4C-E98B3D5B6A27}" srcOrd="1" destOrd="0" presId="urn:microsoft.com/office/officeart/2005/8/layout/hierarchy4"/>
    <dgm:cxn modelId="{77F21249-0693-42F2-8F8A-542C78FD69EA}" type="presParOf" srcId="{2E2EE000-26E3-49B4-A802-B4631519F52B}" destId="{AD4E60A6-0B0E-4EDE-B9B0-BA8525145E59}" srcOrd="1" destOrd="0" presId="urn:microsoft.com/office/officeart/2005/8/layout/hierarchy4"/>
    <dgm:cxn modelId="{9C3E9994-DCF6-47C8-A66F-71854D6E1668}" type="presParOf" srcId="{2E2EE000-26E3-49B4-A802-B4631519F52B}" destId="{189FED2C-C232-4F1E-AF58-8D72B9CA8C13}" srcOrd="2" destOrd="0" presId="urn:microsoft.com/office/officeart/2005/8/layout/hierarchy4"/>
    <dgm:cxn modelId="{03E01E7E-91A9-4F92-B7E4-3E2E0BB81229}" type="presParOf" srcId="{189FED2C-C232-4F1E-AF58-8D72B9CA8C13}" destId="{A723630B-4453-43F5-9D0A-584C01502788}" srcOrd="0" destOrd="0" presId="urn:microsoft.com/office/officeart/2005/8/layout/hierarchy4"/>
    <dgm:cxn modelId="{85096DA7-0C1B-4552-9AD2-592F3B92E132}" type="presParOf" srcId="{189FED2C-C232-4F1E-AF58-8D72B9CA8C13}" destId="{F7B6F17D-4D3D-4F9E-A424-76091CD59983}" srcOrd="1" destOrd="0" presId="urn:microsoft.com/office/officeart/2005/8/layout/hierarchy4"/>
    <dgm:cxn modelId="{C378A3E4-20D1-49D6-A424-497C6B1F7AA1}" type="presParOf" srcId="{EDC59D0A-C02D-4333-A42E-0FEB29C76DF2}" destId="{3608CB20-C86D-4A81-8996-098A1E43F53E}" srcOrd="1" destOrd="0" presId="urn:microsoft.com/office/officeart/2005/8/layout/hierarchy4"/>
    <dgm:cxn modelId="{628C69C4-D349-4F0F-8233-CA8BD3373960}" type="presParOf" srcId="{EDC59D0A-C02D-4333-A42E-0FEB29C76DF2}" destId="{503286ED-7EDD-47C9-B5CA-E881ED4411A5}" srcOrd="2" destOrd="0" presId="urn:microsoft.com/office/officeart/2005/8/layout/hierarchy4"/>
    <dgm:cxn modelId="{CFCAC61A-C433-4B7D-A9D2-E98B741BAE1D}" type="presParOf" srcId="{503286ED-7EDD-47C9-B5CA-E881ED4411A5}" destId="{CB7EE5AC-A53E-454D-9960-C1A0F7E7E45D}" srcOrd="0" destOrd="0" presId="urn:microsoft.com/office/officeart/2005/8/layout/hierarchy4"/>
    <dgm:cxn modelId="{F7E4E316-0564-45AB-8B9E-FC43245BBDFF}" type="presParOf" srcId="{503286ED-7EDD-47C9-B5CA-E881ED4411A5}" destId="{38DA3123-F64D-4B00-9BCE-A1364574F11E}" srcOrd="1" destOrd="0" presId="urn:microsoft.com/office/officeart/2005/8/layout/hierarchy4"/>
    <dgm:cxn modelId="{8DFDE0C1-9041-4E09-A893-056E2A804658}" type="presParOf" srcId="{503286ED-7EDD-47C9-B5CA-E881ED4411A5}" destId="{1B8642DA-8901-4BC7-B610-A49604ECF56E}" srcOrd="2" destOrd="0" presId="urn:microsoft.com/office/officeart/2005/8/layout/hierarchy4"/>
    <dgm:cxn modelId="{7B3C8B02-EE20-4CFA-9311-1BE456410174}" type="presParOf" srcId="{1B8642DA-8901-4BC7-B610-A49604ECF56E}" destId="{F8F273E0-2C6A-4A98-937A-E4344FFFA723}" srcOrd="0" destOrd="0" presId="urn:microsoft.com/office/officeart/2005/8/layout/hierarchy4"/>
    <dgm:cxn modelId="{4F204572-FABC-45B4-B5BB-C0BC73BF787C}" type="presParOf" srcId="{F8F273E0-2C6A-4A98-937A-E4344FFFA723}" destId="{1AA1AB4E-1436-4E1C-8753-F59A02644B56}" srcOrd="0" destOrd="0" presId="urn:microsoft.com/office/officeart/2005/8/layout/hierarchy4"/>
    <dgm:cxn modelId="{B51C7698-0A3A-4B99-850D-566D664E4116}" type="presParOf" srcId="{F8F273E0-2C6A-4A98-937A-E4344FFFA723}" destId="{8BA7AFEE-A531-4547-A84B-3671D8B35CA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E3603-475C-4E86-9E9F-32135CC8F54F}">
      <dsp:nvSpPr>
        <dsp:cNvPr id="0" name=""/>
        <dsp:cNvSpPr/>
      </dsp:nvSpPr>
      <dsp:spPr>
        <a:xfrm>
          <a:off x="892" y="28"/>
          <a:ext cx="7778852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Pedagog, asistent pedagoga, školní speciální pedagog, druhý učitel </a:t>
          </a:r>
          <a:endParaRPr lang="cs-CZ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07" y="36043"/>
        <a:ext cx="7706822" cy="1157615"/>
      </dsp:txXfrm>
    </dsp:sp>
    <dsp:sp modelId="{1CEACA8B-0019-4632-BF08-AA9E7C32F6A4}">
      <dsp:nvSpPr>
        <dsp:cNvPr id="0" name=""/>
        <dsp:cNvSpPr/>
      </dsp:nvSpPr>
      <dsp:spPr>
        <a:xfrm>
          <a:off x="892" y="1364983"/>
          <a:ext cx="5081387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koordinátor zajišťující komunikaci   škola-ŠPZ</a:t>
          </a:r>
          <a:endParaRPr lang="cs-CZ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07" y="1400998"/>
        <a:ext cx="5009357" cy="1157615"/>
      </dsp:txXfrm>
    </dsp:sp>
    <dsp:sp modelId="{CD82F730-2D55-4673-BA22-74ED40AC111D}">
      <dsp:nvSpPr>
        <dsp:cNvPr id="0" name=""/>
        <dsp:cNvSpPr/>
      </dsp:nvSpPr>
      <dsp:spPr>
        <a:xfrm>
          <a:off x="892" y="2729939"/>
          <a:ext cx="2488436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sociální pedagog, tlumočník českého znakového jazyka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07" y="2765954"/>
        <a:ext cx="2416406" cy="1157615"/>
      </dsp:txXfrm>
    </dsp:sp>
    <dsp:sp modelId="{A723630B-4453-43F5-9D0A-584C01502788}">
      <dsp:nvSpPr>
        <dsp:cNvPr id="0" name=""/>
        <dsp:cNvSpPr/>
      </dsp:nvSpPr>
      <dsp:spPr>
        <a:xfrm>
          <a:off x="2593843" y="2729939"/>
          <a:ext cx="2488436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přepisovatel mluveného slova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9858" y="2765954"/>
        <a:ext cx="2416406" cy="1157615"/>
      </dsp:txXfrm>
    </dsp:sp>
    <dsp:sp modelId="{CB7EE5AC-A53E-454D-9960-C1A0F7E7E45D}">
      <dsp:nvSpPr>
        <dsp:cNvPr id="0" name=""/>
        <dsp:cNvSpPr/>
      </dsp:nvSpPr>
      <dsp:spPr>
        <a:xfrm>
          <a:off x="5291308" y="1364983"/>
          <a:ext cx="2488436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školní psycholog, poradenský pracovník ŠPZ</a:t>
          </a:r>
          <a:endParaRPr lang="cs-CZ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7323" y="1400998"/>
        <a:ext cx="2416406" cy="1157615"/>
      </dsp:txXfrm>
    </dsp:sp>
    <dsp:sp modelId="{1AA1AB4E-1436-4E1C-8753-F59A02644B56}">
      <dsp:nvSpPr>
        <dsp:cNvPr id="0" name=""/>
        <dsp:cNvSpPr/>
      </dsp:nvSpPr>
      <dsp:spPr>
        <a:xfrm>
          <a:off x="5291308" y="2729939"/>
          <a:ext cx="2488436" cy="12296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instruktor prostorové orientace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7323" y="2765954"/>
        <a:ext cx="2416406" cy="1157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44B37-6912-4225-ABB6-F2A9A95DC41E}" type="datetimeFigureOut">
              <a:rPr lang="cs-CZ" smtClean="0"/>
              <a:t>08.10.2018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49B59-D784-430A-936A-1B74F9F545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8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054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81450"/>
          </a:xfrm>
        </p:spPr>
        <p:txBody>
          <a:bodyPr/>
          <a:lstStyle/>
          <a:p>
            <a:pPr lvl="0" fontAlgn="base">
              <a:lnSpc>
                <a:spcPct val="9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55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12079"/>
          </a:xfrm>
        </p:spPr>
        <p:txBody>
          <a:bodyPr/>
          <a:lstStyle/>
          <a:p>
            <a:r>
              <a:rPr lang="cs-CZ" b="1" dirty="0" smtClean="0"/>
              <a:t>Aktivita – 4 skupiny – zpracují jednotlivá témata – co to je a jak oblast posílit (sněhová koule – velké papíry, střídání skupin)</a:t>
            </a:r>
          </a:p>
          <a:p>
            <a:r>
              <a:rPr lang="cs-CZ" b="1" dirty="0" smtClean="0"/>
              <a:t>Respektování </a:t>
            </a:r>
            <a:r>
              <a:rPr lang="cs-CZ" b="1" dirty="0"/>
              <a:t>hodnoty diverzity žáků </a:t>
            </a:r>
          </a:p>
          <a:p>
            <a:r>
              <a:rPr lang="cs-CZ" dirty="0"/>
              <a:t>– odlišnost je chápána jako zdroj a přínos pro vzdělávání.</a:t>
            </a:r>
          </a:p>
          <a:p>
            <a:r>
              <a:rPr lang="cs-CZ" dirty="0"/>
              <a:t>Oblasti kompetencí pro tento základní hodnotový pilíř se týkají:</a:t>
            </a:r>
          </a:p>
          <a:p>
            <a:r>
              <a:rPr lang="cs-CZ" dirty="0"/>
              <a:t>Konceptu inkluzivního vzdělávání;</a:t>
            </a:r>
          </a:p>
          <a:p>
            <a:r>
              <a:rPr lang="cs-CZ" dirty="0"/>
              <a:t>Toho, jak učitel vnímá žákovu </a:t>
            </a:r>
            <a:r>
              <a:rPr lang="cs-CZ" dirty="0" smtClean="0"/>
              <a:t>odlišnost</a:t>
            </a:r>
          </a:p>
          <a:p>
            <a:r>
              <a:rPr lang="cs-CZ" b="1" dirty="0"/>
              <a:t>Podpora všech žáků </a:t>
            </a:r>
          </a:p>
          <a:p>
            <a:r>
              <a:rPr lang="cs-CZ" dirty="0"/>
              <a:t>- učitelé mají vysoká očekávání ohledně výsledků vzdělávání všech žáků.</a:t>
            </a:r>
          </a:p>
          <a:p>
            <a:r>
              <a:rPr lang="cs-CZ" dirty="0"/>
              <a:t>Oblasti kompetencí pro tento základní hodnotový pilíř se týkají:</a:t>
            </a:r>
          </a:p>
          <a:p>
            <a:r>
              <a:rPr lang="cs-CZ" dirty="0"/>
              <a:t>Posílení akademického, praktického, sociálního a emocionálního učení u všech žáků; </a:t>
            </a:r>
          </a:p>
          <a:p>
            <a:r>
              <a:rPr lang="cs-CZ" dirty="0"/>
              <a:t>Efektivních vyučovacích postupů v heterogenních třídách. </a:t>
            </a:r>
          </a:p>
          <a:p>
            <a:r>
              <a:rPr lang="cs-CZ" b="1" dirty="0"/>
              <a:t>Spolupráce </a:t>
            </a:r>
          </a:p>
          <a:p>
            <a:r>
              <a:rPr lang="cs-CZ" dirty="0"/>
              <a:t>– spolupráce a týmová práce jsou zásadními součástmi přístupu každého učitele. </a:t>
            </a:r>
          </a:p>
          <a:p>
            <a:r>
              <a:rPr lang="cs-CZ" dirty="0"/>
              <a:t>Oblasti kompetencí pro tento základní hodnotový pilíř se týkají: </a:t>
            </a:r>
          </a:p>
          <a:p>
            <a:r>
              <a:rPr lang="cs-CZ" dirty="0"/>
              <a:t>Práce s rodiči a rodinami; </a:t>
            </a:r>
          </a:p>
          <a:p>
            <a:r>
              <a:rPr lang="cs-CZ" dirty="0"/>
              <a:t>Práce s řadou dalších odborníků ve vzdělávání. </a:t>
            </a:r>
          </a:p>
          <a:p>
            <a:r>
              <a:rPr lang="cs-CZ" b="1" dirty="0"/>
              <a:t>Osobní profesní rozvoj </a:t>
            </a:r>
          </a:p>
          <a:p>
            <a:r>
              <a:rPr lang="cs-CZ" dirty="0"/>
              <a:t>– vyučování je činnost, při níž se učíme, a učitelé mají zodpovědnost za své celoživotní vzdělávání. </a:t>
            </a:r>
          </a:p>
          <a:p>
            <a:r>
              <a:rPr lang="cs-CZ" dirty="0"/>
              <a:t>Oblasti kompetencí pro tento základní hodnotový pilíř se týkají: </a:t>
            </a:r>
          </a:p>
          <a:p>
            <a:r>
              <a:rPr lang="cs-CZ" dirty="0"/>
              <a:t>Učitele jakožto reflektujícího pracovníka; </a:t>
            </a:r>
          </a:p>
          <a:p>
            <a:r>
              <a:rPr lang="cs-CZ" dirty="0"/>
              <a:t>Pregraduálního vzdělávání jakožto základu pro trvalý profesní rozvoj a vzdělávání.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79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7908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02755" name="Zástupný symbol pro poznámky 2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0CDBE16-28CE-42DC-977C-CDC6E475EC7C}" type="slidenum">
              <a:rPr lang="cs-CZ" sz="1200" smtClean="0"/>
              <a:pPr/>
              <a:t>13</a:t>
            </a:fld>
            <a:endParaRPr lang="cs-CZ" sz="1200" smtClean="0"/>
          </a:p>
        </p:txBody>
      </p:sp>
    </p:spTree>
    <p:extLst>
      <p:ext uri="{BB962C8B-B14F-4D97-AF65-F5344CB8AC3E}">
        <p14:creationId xmlns:p14="http://schemas.microsoft.com/office/powerpoint/2010/main" val="393679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472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4931" name="Zástupný symbol pro poznámky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DF671CB-669B-4D1C-9A2C-F3B8D665CD7D}" type="slidenum">
              <a:rPr lang="cs-CZ" sz="1200" smtClean="0"/>
              <a:pPr/>
              <a:t>15</a:t>
            </a:fld>
            <a:endParaRPr lang="cs-CZ" sz="1200" smtClean="0"/>
          </a:p>
        </p:txBody>
      </p:sp>
    </p:spTree>
    <p:extLst>
      <p:ext uri="{BB962C8B-B14F-4D97-AF65-F5344CB8AC3E}">
        <p14:creationId xmlns:p14="http://schemas.microsoft.com/office/powerpoint/2010/main" val="1889845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26979" name="Zástupný symbol pro poznámky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A4A1E91-7803-4402-B0FD-AA7AC0E7F7CC}" type="slidenum">
              <a:rPr lang="cs-CZ" sz="1200" smtClean="0"/>
              <a:pPr/>
              <a:t>16</a:t>
            </a:fld>
            <a:endParaRPr lang="cs-CZ" sz="1200" smtClean="0"/>
          </a:p>
        </p:txBody>
      </p:sp>
    </p:spTree>
    <p:extLst>
      <p:ext uri="{BB962C8B-B14F-4D97-AF65-F5344CB8AC3E}">
        <p14:creationId xmlns:p14="http://schemas.microsoft.com/office/powerpoint/2010/main" val="1680700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12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87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Empatie, schopnost naslouchat, spolupráce, týmovost</a:t>
            </a:r>
          </a:p>
          <a:p>
            <a:r>
              <a:rPr lang="cs-CZ" dirty="0" smtClean="0"/>
              <a:t>Schopnost sebereflexe</a:t>
            </a:r>
          </a:p>
          <a:p>
            <a:r>
              <a:rPr lang="cs-CZ" dirty="0" smtClean="0"/>
              <a:t>Tvořivost, hledání nových cest, pružnost</a:t>
            </a:r>
          </a:p>
          <a:p>
            <a:r>
              <a:rPr lang="cs-CZ" dirty="0" smtClean="0"/>
              <a:t>Drží hranice – kompetenční (souvisí s absolvovanými kurzy, výcviky), časové – riziko syndromu vyhoření</a:t>
            </a:r>
          </a:p>
          <a:p>
            <a:r>
              <a:rPr lang="cs-CZ" b="1" dirty="0" smtClean="0"/>
              <a:t>Negativní kompetence</a:t>
            </a:r>
            <a:r>
              <a:rPr lang="cs-CZ" dirty="0" smtClean="0"/>
              <a:t>– rodiče chtějí něco, co není v jeho kompetenci, ale musí řešit ředitel školy…</a:t>
            </a:r>
          </a:p>
          <a:p>
            <a:r>
              <a:rPr lang="cs-CZ" dirty="0" smtClean="0"/>
              <a:t>Např. rodiče – 1 žádá, aby domluvil druhému rodiči, žádá kontrolu učitelů</a:t>
            </a:r>
          </a:p>
          <a:p>
            <a:r>
              <a:rPr lang="cs-CZ" dirty="0" smtClean="0"/>
              <a:t>Vedení školy – vyžaduje hodnocení „kvality učitele“</a:t>
            </a:r>
          </a:p>
          <a:p>
            <a:r>
              <a:rPr lang="cs-CZ" dirty="0" smtClean="0"/>
              <a:t>Ne – nadřazený expert!!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25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9590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330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31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33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15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43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53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Aktivita </a:t>
            </a:r>
          </a:p>
          <a:p>
            <a:r>
              <a:rPr lang="cs-CZ" dirty="0" smtClean="0"/>
              <a:t>I</a:t>
            </a:r>
          </a:p>
          <a:p>
            <a:r>
              <a:rPr lang="cs-CZ" dirty="0" smtClean="0"/>
              <a:t>N</a:t>
            </a:r>
          </a:p>
          <a:p>
            <a:r>
              <a:rPr lang="cs-CZ" dirty="0" smtClean="0"/>
              <a:t>K</a:t>
            </a:r>
          </a:p>
          <a:p>
            <a:r>
              <a:rPr lang="cs-CZ" dirty="0" smtClean="0"/>
              <a:t>L</a:t>
            </a:r>
          </a:p>
          <a:p>
            <a:r>
              <a:rPr lang="cs-CZ" dirty="0" smtClean="0"/>
              <a:t>U</a:t>
            </a:r>
          </a:p>
          <a:p>
            <a:r>
              <a:rPr lang="cs-CZ" dirty="0" smtClean="0"/>
              <a:t>Z</a:t>
            </a:r>
          </a:p>
          <a:p>
            <a:r>
              <a:rPr lang="cs-CZ" dirty="0" smtClean="0"/>
              <a:t>E</a:t>
            </a:r>
          </a:p>
          <a:p>
            <a:r>
              <a:rPr lang="cs-CZ" b="1" dirty="0" smtClean="0"/>
              <a:t>Filosofie společného vzdělávání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vzdělávání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maximálního počtu dětí ve svém přirozeném sociálním prostředí a navazování přirozených sociálních kontaktů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žáci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znevýhodněním či handicapem se učí od svých vrstevníků a naopak.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podpora vzájemné tolerance, respektu, ohleduplnosti i solidarity.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časová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 finanční úspora pro rodiče handicapovaných dětí (nemusí dojíždět).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- není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nutné určovat, kdo je tzv. „normální“ a kdo ne. 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52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2815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49B59-D784-430A-936A-1B74F9F5458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26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kluzevpraxi.cz/co-je-inkluz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vp.cz/filtr-SUF-DC-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Didaktika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27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třeba zabezpečit??</a:t>
            </a:r>
            <a:endParaRPr lang="cs-CZ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399" y="2817341"/>
            <a:ext cx="2221093" cy="145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07" y="1938208"/>
            <a:ext cx="56483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Pilíře výuky a učení učitele v inkluzivní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respektování hodnoty diverzity žáků,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podpora všech žáků,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spolupráce,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osobní profesní rozvoj 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  <a:p>
            <a:pPr marL="0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18" y="2886446"/>
            <a:ext cx="3011188" cy="243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1303640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Personální podpora ve škole</a:t>
            </a:r>
            <a:b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133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Podpora žáka - personální podmínky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92182"/>
              </p:ext>
            </p:extLst>
          </p:nvPr>
        </p:nvGraphicFramePr>
        <p:xfrm>
          <a:off x="1981200" y="2166551"/>
          <a:ext cx="7780638" cy="395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7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Nadpis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842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 pedagoga</a:t>
            </a:r>
          </a:p>
        </p:txBody>
      </p:sp>
      <p:sp>
        <p:nvSpPr>
          <p:cNvPr id="201731" name="Zástupný symbol pro obsah 2"/>
          <p:cNvSpPr>
            <a:spLocks noGrp="1"/>
          </p:cNvSpPr>
          <p:nvPr>
            <p:ph sz="quarter" idx="4294967295"/>
          </p:nvPr>
        </p:nvSpPr>
        <p:spPr bwMode="auto">
          <a:xfrm>
            <a:off x="913342" y="2367492"/>
            <a:ext cx="10364258" cy="34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vymezuje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zřízení funkce AP,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popis činností AP,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požadavky na odbornou kvalifikaci,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pracovně-právní vztahy, </a:t>
            </a:r>
          </a:p>
          <a:p>
            <a:pPr>
              <a:lnSpc>
                <a:spcPct val="9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studium pro splnění kvalifikačních předpokladů.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1732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03" y="2036461"/>
            <a:ext cx="4501118" cy="30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755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cs-CZ" sz="2667" b="1" dirty="0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 pedagoga</a:t>
            </a:r>
            <a:b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9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9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Funkční spolupráce s učitelem je základní podmínkou pro efektivní zapojení asistenta pedagoga do práce s žáky i do celkového života třídy a školy.</a:t>
            </a:r>
          </a:p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činností: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Učitel pracuje se třídou a asistent se věnuje žákovi nebo žákům se SVP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Asistent dohlíží na práci třídy, učitel se individuálně věnuje žákovi se SVP(nebo skupině žáků)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Asistent vykonává pomocné činnosti (vybírá sešity, kontroluje plnění úkolů apod.), učitel má více času na práci se žáky, hlavně na žáky se SVP</a:t>
            </a:r>
          </a:p>
        </p:txBody>
      </p:sp>
    </p:spTree>
    <p:extLst>
      <p:ext uri="{BB962C8B-B14F-4D97-AF65-F5344CB8AC3E}">
        <p14:creationId xmlns:p14="http://schemas.microsoft.com/office/powerpoint/2010/main" val="156421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Nadpis 1"/>
          <p:cNvSpPr>
            <a:spLocks noGrp="1"/>
          </p:cNvSpPr>
          <p:nvPr>
            <p:ph type="title"/>
          </p:nvPr>
        </p:nvSpPr>
        <p:spPr bwMode="auto">
          <a:xfrm>
            <a:off x="677333" y="575733"/>
            <a:ext cx="10328417" cy="14837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  <a:buClr>
                <a:srgbClr val="2BC3E1"/>
              </a:buClr>
              <a:buSzPts val="4000"/>
            </a:pPr>
            <a:r>
              <a:rPr lang="cs-CZ" alt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Intervence školy</a:t>
            </a:r>
            <a:br>
              <a:rPr lang="cs-CZ" alt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normovaná náročnost</a:t>
            </a:r>
          </a:p>
        </p:txBody>
      </p:sp>
      <p:sp>
        <p:nvSpPr>
          <p:cNvPr id="123907" name="Zástupný symbol pro text 6"/>
          <p:cNvSpPr>
            <a:spLocks noGrp="1"/>
          </p:cNvSpPr>
          <p:nvPr>
            <p:ph sz="half" idx="1"/>
          </p:nvPr>
        </p:nvSpPr>
        <p:spPr bwMode="auto">
          <a:xfrm>
            <a:off x="677333" y="2161117"/>
            <a:ext cx="4183592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</a:pPr>
            <a:endParaRPr lang="cs-CZ" altLang="cs-CZ" sz="2667" b="1" dirty="0" smtClean="0">
              <a:solidFill>
                <a:srgbClr val="2BC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</a:t>
            </a:r>
            <a:r>
              <a:rPr lang="cs-CZ" altLang="cs-CZ" sz="2667" b="1" dirty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intervence</a:t>
            </a:r>
          </a:p>
          <a:p>
            <a:endParaRPr lang="cs-CZ" altLang="cs-CZ" sz="2133" dirty="0">
              <a:solidFill>
                <a:srgbClr val="0A0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133" dirty="0" smtClean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altLang="cs-CZ" sz="2133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žáků s přiznanými PO ve vyučovacích předmětech, kde je třeba zlepšit výsledky učení, případně kompenzovat nedostatečnou domácí přípravu na výuku; práce s klimatem třídy, prevence rizikového chování</a:t>
            </a:r>
          </a:p>
          <a:p>
            <a:endParaRPr lang="cs-CZ" sz="2133" dirty="0">
              <a:solidFill>
                <a:srgbClr val="0A0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8" name="Zástupný symbol pro obsah 10"/>
          <p:cNvSpPr>
            <a:spLocks noGrp="1"/>
          </p:cNvSpPr>
          <p:nvPr>
            <p:ph sz="half" idx="2"/>
          </p:nvPr>
        </p:nvSpPr>
        <p:spPr bwMode="auto">
          <a:xfrm>
            <a:off x="5089526" y="2161117"/>
            <a:ext cx="4184650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indent="0">
              <a:buNone/>
            </a:pPr>
            <a:endParaRPr lang="cs-CZ" altLang="cs-CZ" sz="2667" b="1" dirty="0" smtClean="0">
              <a:solidFill>
                <a:srgbClr val="2BC3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Speciálně </a:t>
            </a:r>
            <a:r>
              <a:rPr lang="cs-CZ" altLang="cs-CZ" sz="2667" b="1" dirty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pedagogická intervence</a:t>
            </a:r>
          </a:p>
          <a:p>
            <a:r>
              <a:rPr lang="cs-CZ" altLang="cs-CZ" sz="2133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předmětů speciálně pedagogické péče, pro žáky s přiznanými PO.</a:t>
            </a:r>
          </a:p>
          <a:p>
            <a:endParaRPr lang="cs-CZ" sz="2133" dirty="0">
              <a:solidFill>
                <a:srgbClr val="0A0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sz="2133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pedagogové s rozšířenou SP, Psy</a:t>
            </a:r>
          </a:p>
          <a:p>
            <a:endParaRPr lang="cs-CZ" sz="2133" dirty="0">
              <a:solidFill>
                <a:srgbClr val="0A0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0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</a:bodyPr>
          <a:lstStyle>
            <a:lvl1pPr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95325" indent="-190510"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762038" indent="-152408"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066853" indent="-152408"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371669" indent="-152408"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676484" indent="-152408" eaLnBrk="0" fontAlgn="base" hangingPunct="0">
              <a:spcBef>
                <a:spcPct val="0"/>
              </a:spcBef>
              <a:spcAft>
                <a:spcPct val="0"/>
              </a:spcAft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1981299" indent="-152408" eaLnBrk="0" fontAlgn="base" hangingPunct="0">
              <a:spcBef>
                <a:spcPct val="0"/>
              </a:spcBef>
              <a:spcAft>
                <a:spcPct val="0"/>
              </a:spcAft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2286114" indent="-152408" eaLnBrk="0" fontAlgn="base" hangingPunct="0">
              <a:spcBef>
                <a:spcPct val="0"/>
              </a:spcBef>
              <a:spcAft>
                <a:spcPct val="0"/>
              </a:spcAft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2590930" indent="-152408" eaLnBrk="0" fontAlgn="base" hangingPunct="0">
              <a:spcBef>
                <a:spcPct val="0"/>
              </a:spcBef>
              <a:spcAft>
                <a:spcPct val="0"/>
              </a:spcAft>
              <a:defRPr sz="93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292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842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  <a:buClr>
                <a:srgbClr val="2BC3E1"/>
              </a:buClr>
              <a:buSzPts val="4000"/>
            </a:pPr>
            <a:r>
              <a:rPr 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667" b="1" dirty="0" smtClean="0">
                <a:solidFill>
                  <a:srgbClr val="2BC3E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základních kroků při získávání podpůrného opatření 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677334" y="2161117"/>
            <a:ext cx="8596842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buNone/>
            </a:pPr>
            <a:r>
              <a:rPr lang="cs-CZ" sz="2133" b="1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1. stupně </a:t>
            </a:r>
          </a:p>
          <a:p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vzdělává žáka s využitím podpůrných opatření 1. stupně (individuálně či zpracuje PLPP) </a:t>
            </a:r>
          </a:p>
          <a:p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pravidelná podpora školním poradenským pracovištěm a pedagogy → podpora je úspěšná a není tak třeba vyšetření v ŠPZ </a:t>
            </a:r>
          </a:p>
          <a:p>
            <a:pPr marL="0" indent="0">
              <a:buNone/>
            </a:pPr>
            <a:r>
              <a:rPr lang="cs-CZ" sz="2133" b="1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Opatření 2. – 5. stupně </a:t>
            </a:r>
          </a:p>
          <a:p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doporučí návštěvu ŠPZ, případně se k ní rodič sám rozhodne </a:t>
            </a:r>
          </a:p>
          <a:p>
            <a:pPr marL="0" indent="0">
              <a:buNone/>
            </a:pPr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nejpozději do 3 měsíců od objednání je vystaveno doporučení ke vzdělávání žáka </a:t>
            </a:r>
          </a:p>
          <a:p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ZŠ doporučí návštěvu ŠPZ, ale rodič nebo zletilý žák nenavštíví ŠPZ za účelem nastavení PO  </a:t>
            </a:r>
          </a:p>
          <a:p>
            <a:pPr marL="0" indent="0">
              <a:buNone/>
            </a:pPr>
            <a:r>
              <a:rPr lang="cs-CZ" sz="1867" dirty="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škola se obrátí na zástupce orgánu veřejné moci (OSPOD) a v souladu se zákonem o sociálně právní ochraně dětí požádá o součinnost (mezní varianta) </a:t>
            </a:r>
          </a:p>
          <a:p>
            <a:endParaRPr lang="cs-CZ" sz="2133" dirty="0">
              <a:solidFill>
                <a:srgbClr val="0A0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98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Školní poradenské pracoviště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ákladní model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výchovný poradce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metodik prevence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Rozšířený model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zapojení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dalších odborníků – školní psycholog, školní speciální pedagog</a:t>
            </a:r>
          </a:p>
        </p:txBody>
      </p:sp>
    </p:spTree>
    <p:extLst>
      <p:ext uri="{BB962C8B-B14F-4D97-AF65-F5344CB8AC3E}">
        <p14:creationId xmlns:p14="http://schemas.microsoft.com/office/powerpoint/2010/main" val="298403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Speciální pedagog ve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Terapeutický model péče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Preventivně intervenční model péče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Úkol speciálního pedagoga: popis obtíží přetavit k cílené a včasné intervenci směrem k žákovi, třídě či dalším osobám.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6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Osobnost školního speciálního pedagoga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Co je základem úspěchu? Jaký by měl být?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0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předmětu je osvojit si základní znalosti, intervenční přístupy a strategie ve vzdělávání žáků se speciálními vzdělávacími potřebami </a:t>
            </a:r>
            <a:r>
              <a:rPr lang="cs-CZ" dirty="0" smtClean="0"/>
              <a:t>v prostředí </a:t>
            </a:r>
            <a:r>
              <a:rPr lang="cs-CZ" dirty="0"/>
              <a:t>inkluzivní školy a prostředí škol pro žáky se speciálními vzdělávacími potřebami.</a:t>
            </a:r>
          </a:p>
        </p:txBody>
      </p:sp>
    </p:spTree>
    <p:extLst>
      <p:ext uri="{BB962C8B-B14F-4D97-AF65-F5344CB8AC3E}">
        <p14:creationId xmlns:p14="http://schemas.microsoft.com/office/powerpoint/2010/main" val="90589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dělat na počátku působení ve škole?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Jaké budou vaše první kroky?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potřeb školy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vlastních profesních možností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7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individualizované výuky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Individualizace výuky znamená přizpůsobení výuky jednotlivým žákům. Jedná se o formu diferenciace dovedenou až k jednotlivému žákovi. (respektuje jedinečné vlastnosti a potřeby každého žáka a přizpůsobuje jim tempo učení, uspořádání obsahu a organizaci učební činnosti). </a:t>
            </a:r>
            <a:b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Nutné:</a:t>
            </a:r>
            <a:b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individuální přístup vůči žákům se speciálními vzdělávacími potřebami (nastavení podpůrných opatření)</a:t>
            </a:r>
            <a:br>
              <a:rPr lang="cs-CZ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VÍTKOVÁ, Marie a Miroslava BARTOŇOVÁ. </a:t>
            </a:r>
            <a:r>
              <a:rPr lang="cs-CZ" i="1" dirty="0"/>
              <a:t>Vzdělávání se zaměřením na inkluzivní didaktiku a vyučování žáků se speciálními vzdělávacími potřebami ve škole hlavního vzdělávacího proudu</a:t>
            </a:r>
            <a:r>
              <a:rPr lang="cs-CZ" dirty="0"/>
              <a:t>. 2. dotisk 1. vyd. Brno: Masarykova univerzita, 2015. 279 s. ISBN 978-80-210-6678-6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BARTOŇOVÁ, Miroslava. </a:t>
            </a:r>
            <a:r>
              <a:rPr lang="cs-CZ" i="1" dirty="0"/>
              <a:t>Současné trendy v edukaci dětí a žáků se speciálními vzdělávacími potřebami v ČR</a:t>
            </a:r>
            <a:r>
              <a:rPr lang="cs-CZ" dirty="0"/>
              <a:t>. Brno: MSD, 2005. 416 s. MSD. ISBN 80-86633-37-3.</a:t>
            </a:r>
          </a:p>
        </p:txBody>
      </p:sp>
    </p:spTree>
    <p:extLst>
      <p:ext uri="{BB962C8B-B14F-4D97-AF65-F5344CB8AC3E}">
        <p14:creationId xmlns:p14="http://schemas.microsoft.com/office/powerpoint/2010/main" val="333022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hlinkClick r:id="rId3"/>
              </a:rPr>
              <a:t>KUCHARSKÁ,A</a:t>
            </a:r>
            <a:r>
              <a:rPr lang="cs-CZ" dirty="0">
                <a:solidFill>
                  <a:schemeClr val="tx1"/>
                </a:solidFill>
                <a:hlinkClick r:id="rId3"/>
              </a:rPr>
              <a:t>., MRÁZKOVÁ,J., WOLFOVÁ,R., TOMICKÁ,V. Školní speciální pedagog. Portál, 2013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3"/>
              </a:rPr>
              <a:t>http://www.inkluzevpraxi.cz/co-je-inkluze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Vzdělávání učitelů k </a:t>
            </a:r>
            <a:r>
              <a:rPr lang="cs-CZ" dirty="0" smtClean="0">
                <a:solidFill>
                  <a:schemeClr val="tx1"/>
                </a:solidFill>
              </a:rPr>
              <a:t>inkluzi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PROFIL </a:t>
            </a:r>
            <a:r>
              <a:rPr lang="cs-CZ" dirty="0">
                <a:solidFill>
                  <a:schemeClr val="tx1"/>
                </a:solidFill>
              </a:rPr>
              <a:t>INKLUZIVNÍHO </a:t>
            </a:r>
            <a:r>
              <a:rPr lang="cs-CZ" dirty="0" smtClean="0">
                <a:solidFill>
                  <a:schemeClr val="tx1"/>
                </a:solidFill>
              </a:rPr>
              <a:t>UČITELE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(Evropská </a:t>
            </a:r>
            <a:r>
              <a:rPr lang="cs-CZ" dirty="0">
                <a:solidFill>
                  <a:schemeClr val="tx1"/>
                </a:solidFill>
              </a:rPr>
              <a:t>agentura pro rozvoj speciálního </a:t>
            </a:r>
            <a:r>
              <a:rPr lang="cs-CZ" dirty="0" smtClean="0">
                <a:solidFill>
                  <a:schemeClr val="tx1"/>
                </a:solidFill>
              </a:rPr>
              <a:t>vzdělávání, 2012)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cs-CZ" dirty="0" smtClean="0">
                <a:solidFill>
                  <a:schemeClr val="tx1"/>
                </a:solidFill>
                <a:hlinkClick r:id="rId4"/>
              </a:rPr>
              <a:t>rvp.cz/filtr-SUF-DC-1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56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cs-CZ" dirty="0">
                <a:cs typeface="Times New Roman" panose="02020603050405020304" pitchFamily="18" charset="0"/>
              </a:rPr>
              <a:t>CANGELOSI, J.</a:t>
            </a:r>
            <a:r>
              <a:rPr lang="cs-CZ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cs typeface="Times New Roman" panose="02020603050405020304" pitchFamily="18" charset="0"/>
              </a:rPr>
              <a:t>S. Strategie řízení třídy. Praha: Portál, 1994. </a:t>
            </a:r>
          </a:p>
          <a:p>
            <a:pPr>
              <a:spcBef>
                <a:spcPts val="400"/>
              </a:spcBef>
            </a:pPr>
            <a:r>
              <a:rPr lang="cs-CZ" dirty="0">
                <a:cs typeface="Times New Roman" panose="02020603050405020304" pitchFamily="18" charset="0"/>
              </a:rPr>
              <a:t>ČAPEK, R. Líný učitel. Praha: Nakladatelství Dr. Josef Raabe, 2017</a:t>
            </a:r>
          </a:p>
          <a:p>
            <a:pPr>
              <a:spcBef>
                <a:spcPts val="400"/>
              </a:spcBef>
            </a:pPr>
            <a:r>
              <a:rPr lang="cs-CZ" dirty="0">
                <a:cs typeface="Times New Roman" panose="02020603050405020304" pitchFamily="18" charset="0"/>
              </a:rPr>
              <a:t>ČAPEK, R. Moderní didaktika. Praha: </a:t>
            </a:r>
            <a:r>
              <a:rPr lang="cs-CZ" dirty="0" err="1">
                <a:cs typeface="Times New Roman" panose="02020603050405020304" pitchFamily="18" charset="0"/>
              </a:rPr>
              <a:t>Grada</a:t>
            </a:r>
            <a:r>
              <a:rPr lang="cs-CZ" dirty="0">
                <a:cs typeface="Times New Roman" panose="02020603050405020304" pitchFamily="18" charset="0"/>
              </a:rPr>
              <a:t>, 2015</a:t>
            </a:r>
          </a:p>
          <a:p>
            <a:pPr>
              <a:spcBef>
                <a:spcPts val="400"/>
              </a:spcBef>
            </a:pPr>
            <a:r>
              <a:rPr lang="cs-CZ" dirty="0">
                <a:cs typeface="Times New Roman" panose="02020603050405020304" pitchFamily="18" charset="0"/>
              </a:rPr>
              <a:t>GORDON, T. Škola bez poražených. </a:t>
            </a:r>
            <a:r>
              <a:rPr lang="cs-CZ" dirty="0" err="1">
                <a:cs typeface="Times New Roman" panose="02020603050405020304" pitchFamily="18" charset="0"/>
              </a:rPr>
              <a:t>Malvern</a:t>
            </a:r>
            <a:r>
              <a:rPr lang="cs-CZ" dirty="0">
                <a:cs typeface="Times New Roman" panose="02020603050405020304" pitchFamily="18" charset="0"/>
              </a:rPr>
              <a:t>, 2015</a:t>
            </a:r>
          </a:p>
          <a:p>
            <a:pPr>
              <a:spcBef>
                <a:spcPts val="400"/>
              </a:spcBef>
            </a:pPr>
            <a:r>
              <a:rPr lang="cs-CZ" dirty="0">
                <a:cs typeface="Times New Roman" panose="02020603050405020304" pitchFamily="18" charset="0"/>
              </a:rPr>
              <a:t>KASÍKOVÁ, H. Kooperativní učení, kooperativní škola. Praha: Portál, 2016</a:t>
            </a:r>
          </a:p>
          <a:p>
            <a:r>
              <a:rPr lang="cs-CZ" dirty="0">
                <a:cs typeface="Times New Roman" panose="02020603050405020304" pitchFamily="18" charset="0"/>
              </a:rPr>
              <a:t>PETTY, G. Moderní vyučování. Praha: Portál, 1996</a:t>
            </a:r>
          </a:p>
          <a:p>
            <a:r>
              <a:rPr lang="cs-CZ" dirty="0">
                <a:solidFill>
                  <a:schemeClr val="bg1">
                    <a:lumMod val="10000"/>
                  </a:schemeClr>
                </a:solidFill>
              </a:rPr>
              <a:t>SITNÁ,D. Metody aktivního vyučování. Praha: Portál, 2013</a:t>
            </a:r>
            <a:br>
              <a:rPr lang="cs-CZ" dirty="0">
                <a:solidFill>
                  <a:schemeClr val="bg1">
                    <a:lumMod val="10000"/>
                  </a:schemeClr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62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Každý týden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jiné téma, jiná problematika edukace žáků se SVP</a:t>
            </a:r>
          </a:p>
          <a:p>
            <a:pPr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jiný vyučující</a:t>
            </a: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Organizační záležitosti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– řešit s PhDr. Pavlou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Pitnerovou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Ph.D. 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Zakončení předmětu – test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0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cs-CZ" sz="5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sz="5400" dirty="0">
                <a:ln w="3175" cmpd="sng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 je to </a:t>
            </a:r>
            <a:endParaRPr lang="cs-CZ" sz="5400" dirty="0" smtClean="0">
              <a:ln w="3175" cmpd="sng">
                <a:noFill/>
              </a:ln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5400" dirty="0" smtClean="0">
                <a:ln w="3175" cmpd="sng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inkluzivní </a:t>
            </a:r>
            <a:r>
              <a:rPr lang="cs-CZ" sz="5400" dirty="0">
                <a:ln w="3175" cmpd="sng">
                  <a:noFill/>
                </a:ln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vzdělávání?</a:t>
            </a:r>
          </a:p>
        </p:txBody>
      </p:sp>
    </p:spTree>
    <p:extLst>
      <p:ext uri="{BB962C8B-B14F-4D97-AF65-F5344CB8AC3E}">
        <p14:creationId xmlns:p14="http://schemas.microsoft.com/office/powerpoint/2010/main" val="8520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Inkluzivním (společným) vzděláváním nazýváme způsob vzdělávání, který dbá na maximální rozvoj každého žáka s ohledem na jeho individuální potřeby a specifika.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935" y="3667769"/>
            <a:ext cx="4844492" cy="20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2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Pedagogicky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nezvládnutá výuka v přirozeném sociálním prostředí vytváří nepříznivé klima pro dětské vztahy v kolektivu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Chybí tolerance, respekt a solidarita (společenské klima)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Nepřipravenost škol a odborníků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006" y="1056884"/>
            <a:ext cx="3279414" cy="20932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78" y="1083861"/>
            <a:ext cx="3343060" cy="21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358</TotalTime>
  <Words>1118</Words>
  <Application>Microsoft Office PowerPoint</Application>
  <PresentationFormat>Širokoúhlá obrazovka</PresentationFormat>
  <Paragraphs>171</Paragraphs>
  <Slides>21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Roboto Condensed</vt:lpstr>
      <vt:lpstr>Times New Roman</vt:lpstr>
      <vt:lpstr>Organický</vt:lpstr>
      <vt:lpstr>Didaktika 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???</vt:lpstr>
      <vt:lpstr>Prezentace aplikace PowerPoint</vt:lpstr>
      <vt:lpstr>Rizika </vt:lpstr>
      <vt:lpstr>Co je třeba zabezpečit??</vt:lpstr>
      <vt:lpstr>Pilíře výuky a učení učitele v inkluzivní škole</vt:lpstr>
      <vt:lpstr>Personální podpora ve škole  Podpora žáka - personální podmínky</vt:lpstr>
      <vt:lpstr> Asistent pedagoga</vt:lpstr>
      <vt:lpstr>  Asistent pedagoga  </vt:lpstr>
      <vt:lpstr> Intervence školy  normovaná náročnost</vt:lpstr>
      <vt:lpstr> Přehled základních kroků při získávání podpůrného opatření </vt:lpstr>
      <vt:lpstr>Školní poradenské pracoviště</vt:lpstr>
      <vt:lpstr>Speciální pedagog ve škole</vt:lpstr>
      <vt:lpstr>Osobnost školního speciálního pedagoga</vt:lpstr>
      <vt:lpstr>Co dělat na počátku působení ve škole?</vt:lpstr>
      <vt:lpstr>Plánování individualizované výuky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Didaktika 3</dc:title>
  <dc:creator>Markéta Olbertová</dc:creator>
  <cp:lastModifiedBy>Markéta Olbertová</cp:lastModifiedBy>
  <cp:revision>31</cp:revision>
  <cp:lastPrinted>2018-10-05T20:11:51Z</cp:lastPrinted>
  <dcterms:created xsi:type="dcterms:W3CDTF">2018-09-25T20:06:36Z</dcterms:created>
  <dcterms:modified xsi:type="dcterms:W3CDTF">2018-10-08T18:52:56Z</dcterms:modified>
</cp:coreProperties>
</file>