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33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4" r:id="rId21"/>
    <p:sldId id="295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108C1-9CA5-473C-8330-B57FDAC48D23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2D93-EE3B-494B-BE53-5BF507D8A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5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ECA527-AFEC-44A9-B12C-E61B65721145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8648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B419C-C67C-4614-99AB-4F15F6AD597A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395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85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200" dirty="0" smtClean="0"/>
              <a:t>Induktivní logika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Data jako konstruované vědění, které je vázáno na různé konkrétní nositele a jejich perspektivu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Sběr mnoha informací o málo jedincích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Sběr dat v přirozeném prostředí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Komplexní obraz o problému, důraz na kontext, zájem o interpretace, významy, zkušenost aktérů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Práce s texty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Nestandardizované techniky sběru dat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Flexibilní metodologie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Záměrný výběr vzorku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„Literární“ výstup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/>
              <a:t>Zájem o vztah s </a:t>
            </a:r>
            <a:r>
              <a:rPr lang="cs-CZ" altLang="cs-CZ" sz="1200" dirty="0" err="1" smtClean="0"/>
              <a:t>informanty</a:t>
            </a:r>
            <a:r>
              <a:rPr lang="cs-CZ" altLang="cs-CZ" sz="1200" dirty="0" smtClean="0"/>
              <a:t> a etickou dimenzi výzkumu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40BA1-99F8-42EC-970A-6B66E757AF6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750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9203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300" smtClean="0"/>
          </a:p>
        </p:txBody>
      </p:sp>
    </p:spTree>
    <p:extLst>
      <p:ext uri="{BB962C8B-B14F-4D97-AF65-F5344CB8AC3E}">
        <p14:creationId xmlns:p14="http://schemas.microsoft.com/office/powerpoint/2010/main" val="341397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2F9C-F9C8-41FB-9A7E-7FB300768E8E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1147-7D28-49E5-AAD2-3802A3665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simpl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Metodologie 2</a:t>
            </a:r>
            <a:br>
              <a:rPr lang="cs-CZ" altLang="cs-CZ" sz="4000" dirty="0" smtClean="0"/>
            </a:br>
            <a:r>
              <a:rPr lang="cs-CZ" altLang="cs-CZ" sz="3600" i="1" dirty="0" smtClean="0"/>
              <a:t>Lekce </a:t>
            </a:r>
            <a:r>
              <a:rPr lang="cs-CZ" altLang="cs-CZ" sz="3600" i="1" dirty="0" smtClean="0"/>
              <a:t>4</a:t>
            </a:r>
            <a:endParaRPr lang="cs-CZ" altLang="cs-CZ" sz="36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204629903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Příklad výzkumu mezi občany, realizovaného Magistrátem města Brna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1600" smtClean="0"/>
              <a:t>1. </a:t>
            </a:r>
            <a:r>
              <a:rPr lang="cs-CZ" altLang="cs-CZ" sz="1600" b="1" smtClean="0"/>
              <a:t>Nová podoba Konečného náměstí po jeho rekonstrukci by měla mít formu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parkového náměstí se společenskou plochou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parku pouze s trávníkovou plochou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parku s pochozí mlatovou plochou se stromy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stávající stav náměstí mi vyhovuje</a:t>
            </a:r>
          </a:p>
          <a:p>
            <a:pPr>
              <a:buFontTx/>
              <a:buNone/>
            </a:pPr>
            <a:r>
              <a:rPr lang="cs-CZ" altLang="cs-CZ" sz="1600" smtClean="0"/>
              <a:t> </a:t>
            </a:r>
          </a:p>
          <a:p>
            <a:pPr>
              <a:buFontTx/>
              <a:buNone/>
            </a:pPr>
            <a:r>
              <a:rPr lang="cs-CZ" altLang="cs-CZ" sz="1600" b="1" smtClean="0"/>
              <a:t>3. Urbanistické začlenění náměstí</a:t>
            </a:r>
            <a:endParaRPr lang="cs-CZ" altLang="cs-CZ" sz="1600" smtClean="0"/>
          </a:p>
          <a:p>
            <a:pPr>
              <a:buFontTx/>
              <a:buAutoNum type="alphaLcParenR"/>
            </a:pPr>
            <a:r>
              <a:rPr lang="cs-CZ" altLang="cs-CZ" sz="1600" smtClean="0"/>
              <a:t>relaxační plochu opticky oddělit od přilehlých dopravně vytížených komunikací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náměstí řešit zcela transparentně s vazbou na průčelí domů trojúhelníkového náměstí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zachovat základní průhledové osy a pomocí vegetačních prvků prostor oddělit od vozovek</a:t>
            </a:r>
          </a:p>
          <a:p>
            <a:pPr>
              <a:buFontTx/>
              <a:buAutoNum type="alphaLcParenR"/>
            </a:pPr>
            <a:r>
              <a:rPr lang="cs-CZ" altLang="cs-CZ" sz="1600" smtClean="0"/>
              <a:t>náměstí má být solitérní prostor bez návaznosti na okolí</a:t>
            </a:r>
          </a:p>
          <a:p>
            <a:endParaRPr lang="cs-CZ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15796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600" b="1" smtClean="0"/>
              <a:t>2) Může být otázka zkrácena?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„Jak si vysvětlujete to, že během tak dlouhé doby, co jste vy ani manžel nepraktikovali žádnou metodu antikoncepce, nedošlo k početí, a přitom lékař nezjistil žádnou příčinu neplodnosti?“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„Kolikrát jste za posledních šest měsíců hovořil s lékařem kvůli Vašim zdravotním obtížím, ať už to byl Váš praktický lékař nebo specialista; neberte prosím v úvahu případy, kdy jste věc jen konzultoval se známým, který je lékařem." 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045140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4000" b="1" smtClean="0"/>
              <a:t>3) Není otázka dvojitá?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„Nabízí věznice dost vzdělávacích programů, nebo by mohla být nabídka širší? Ano-Ne“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„Jak často se stýkáte se svými rodiči?“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mtClean="0"/>
              <a:t>„</a:t>
            </a:r>
            <a:r>
              <a:rPr lang="cs-CZ" altLang="cs-CZ" sz="2400" smtClean="0"/>
              <a:t>Pokládáte problémovou metodu za účelný prostředek aktivizace žáků a používáte ji?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5023659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 dirty="0" smtClean="0"/>
              <a:t>4) Není otázka sugestivní?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„Myslíte si, že stát by měl podporovat budování jeslí, i když způsobují deprivaci?“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„Souhlasíte s prezidentovým názorem na Ústavu?“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„Myslíte si, že ženy by se měly plně věnovat svým dětem po celou dobu rodičovské dovolené?“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„Byl jste bezdomovcem proto, že ceny podnájmů v Brně jsou vysoké?“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„Vzhledem k současnému stavu ekonomiky, myslíte že investovat na burze je dobrý nápad?“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12905048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Anketa – Kůrovec na Šumavě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cs-CZ" sz="3000" smtClean="0"/>
              <a:t>Záleží vám na tom, aby byla kůrovcová kalamita v Národním parku Šumava zastavena dříve, než se rozšíří do celého parku?</a:t>
            </a:r>
          </a:p>
          <a:p>
            <a:pPr>
              <a:buFontTx/>
              <a:buNone/>
              <a:defRPr/>
            </a:pPr>
            <a:r>
              <a:rPr lang="cs-CZ" sz="3000" smtClean="0"/>
              <a:t>Jste pro takové zásahy proti kůrovci, které zamezí jeho šíření a zastaví usychání lesů v NPŠ?</a:t>
            </a:r>
          </a:p>
          <a:p>
            <a:pPr>
              <a:buFontTx/>
              <a:buNone/>
              <a:defRPr/>
            </a:pPr>
            <a:r>
              <a:rPr lang="cs-CZ" sz="3000" smtClean="0"/>
              <a:t>V NP Šumava odumřelo kvůli experimentu s kúrovcem jen za posledních 5 let na 3 miliony smrků. Myslíte si, že si ČR může dovolit ztrátu 30 miliard korun?</a:t>
            </a:r>
          </a:p>
        </p:txBody>
      </p:sp>
    </p:spTree>
    <p:extLst>
      <p:ext uri="{BB962C8B-B14F-4D97-AF65-F5344CB8AC3E}">
        <p14:creationId xmlns:p14="http://schemas.microsoft.com/office/powerpoint/2010/main" val="14101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Pozn. Jak je důležitá formulace 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Souhlasíte s poskytnutím české vojenské nemocnice v Afghánistánu?</a:t>
            </a:r>
          </a:p>
          <a:p>
            <a:pPr>
              <a:buFontTx/>
              <a:buNone/>
            </a:pPr>
            <a:r>
              <a:rPr lang="cs-CZ" altLang="cs-CZ" smtClean="0"/>
              <a:t>X</a:t>
            </a:r>
          </a:p>
          <a:p>
            <a:r>
              <a:rPr lang="cs-CZ" altLang="cs-CZ" smtClean="0"/>
              <a:t>Souhlasíte s nasazením české vojenské nemocnice v Afghánistánu?</a:t>
            </a:r>
          </a:p>
          <a:p>
            <a:pPr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263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b="1" smtClean="0"/>
              <a:t>5) Je otázka konkrétní?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„Slaví se ve vaší rodině svátky?“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 Jak často si přisolujete pokrmy?“</a:t>
            </a:r>
            <a:br>
              <a:rPr lang="cs-CZ" altLang="cs-CZ" sz="2400" smtClean="0"/>
            </a:br>
            <a:r>
              <a:rPr lang="cs-CZ" altLang="cs-CZ" sz="2400" smtClean="0"/>
              <a:t>a) Nikdy</a:t>
            </a:r>
            <a:br>
              <a:rPr lang="cs-CZ" altLang="cs-CZ" sz="2400" smtClean="0"/>
            </a:br>
            <a:r>
              <a:rPr lang="cs-CZ" altLang="cs-CZ" sz="2400" smtClean="0"/>
              <a:t>b) Zřídka</a:t>
            </a:r>
            <a:br>
              <a:rPr lang="cs-CZ" altLang="cs-CZ" sz="2400" smtClean="0"/>
            </a:br>
            <a:r>
              <a:rPr lang="cs-CZ" altLang="cs-CZ" sz="2400" smtClean="0"/>
              <a:t>c) Jen když je potřeba</a:t>
            </a:r>
            <a:br>
              <a:rPr lang="cs-CZ" altLang="cs-CZ" sz="2400" smtClean="0"/>
            </a:br>
            <a:r>
              <a:rPr lang="cs-CZ" altLang="cs-CZ" sz="2400" smtClean="0"/>
              <a:t>d) Často</a:t>
            </a:r>
            <a:br>
              <a:rPr lang="cs-CZ" altLang="cs-CZ" sz="2400" smtClean="0"/>
            </a:br>
            <a:r>
              <a:rPr lang="cs-CZ" altLang="cs-CZ" sz="2400" smtClean="0"/>
              <a:t>e) Vždy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„Kolik je váš průměrný příjem?“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„Kolik máte dětí?“</a:t>
            </a:r>
          </a:p>
        </p:txBody>
      </p:sp>
    </p:spTree>
    <p:extLst>
      <p:ext uri="{BB962C8B-B14F-4D97-AF65-F5344CB8AC3E}">
        <p14:creationId xmlns:p14="http://schemas.microsoft.com/office/powerpoint/2010/main" val="10664962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/>
              <a:t>6) Nevzniká efekt sociální žádoucnosti odpovědi?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mtClean="0"/>
              <a:t>Tendence respondentů zabránit tomu, aby vypadali špatně – zábrana odhalit postoj, který se neshoduje s normami ve společnosti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mtClean="0"/>
              <a:t>Snaha vyhnout se ohrožení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mtClean="0"/>
              <a:t>Přesná odpověď narušuje respondentů obraz sebe sama</a:t>
            </a:r>
          </a:p>
        </p:txBody>
      </p:sp>
    </p:spTree>
    <p:extLst>
      <p:ext uri="{BB962C8B-B14F-4D97-AF65-F5344CB8AC3E}">
        <p14:creationId xmlns:p14="http://schemas.microsoft.com/office/powerpoint/2010/main" val="4755344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ptát na citlivá data?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zaručit anonymitu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zdůraznit význam správnosti odpovědi, jasnou spojitost otázky s cílem výzkumu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úvod či předcházející série otázek, která respondenta uklidní (všechny odpovědi jsou ok), poskytne kontext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redukovat roli tazatele (kartičky, ilustrace, piktogramy, viněty, projekční otázky, odkazy na ostatní: „jaký je člověk, který….“)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pozor na míru detailnosti (obecnější kategorie – př. příjem, kouření marihuany)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376027520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Efekt vynucené odpovědi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 smtClean="0"/>
              <a:t>7. Nevzniká tzv. efekt vynucené odpovědi? Zná respondent odpověď?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Př. Souhlasíte se změnou zákona o sociálních službách?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mtClean="0"/>
              <a:t>Řešení: Užít filtrační otázky; Dát mezi varianty odpovědí „nemám názor“, nebo „nevím“</a:t>
            </a:r>
          </a:p>
        </p:txBody>
      </p:sp>
    </p:spTree>
    <p:extLst>
      <p:ext uri="{BB962C8B-B14F-4D97-AF65-F5344CB8AC3E}">
        <p14:creationId xmlns:p14="http://schemas.microsoft.com/office/powerpoint/2010/main" val="9363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Techniky sběru dat v kvantitativním výzkumu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/>
              <a:t>Standardizované techniky:</a:t>
            </a:r>
            <a:r>
              <a:rPr lang="cs-CZ" altLang="cs-CZ" sz="2400" dirty="0" smtClean="0"/>
              <a:t> Striktně jednotné podněty a volba z předem připraveného souboru kategorií.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Pozorování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Rozhovor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Dotazník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Obsahová analýza textů, dokumentů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err="1" smtClean="0"/>
              <a:t>Sociometrie</a:t>
            </a:r>
            <a:r>
              <a:rPr lang="cs-CZ" altLang="cs-CZ" sz="2400" b="1" dirty="0" smtClean="0"/>
              <a:t> a vytváření sociogramu nebo sociometrického </a:t>
            </a:r>
            <a:r>
              <a:rPr lang="cs-CZ" altLang="cs-CZ" sz="2400" b="1" dirty="0" smtClean="0"/>
              <a:t>indexu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b="1" dirty="0" smtClean="0"/>
              <a:t>!!!! Sekundární analýza dat a nevtíravé techniky výzkumu!!!!</a:t>
            </a: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7597265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otázky v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Výhody a úskalí</a:t>
            </a:r>
          </a:p>
        </p:txBody>
      </p:sp>
    </p:spTree>
    <p:extLst>
      <p:ext uri="{BB962C8B-B14F-4D97-AF65-F5344CB8AC3E}">
        <p14:creationId xmlns:p14="http://schemas.microsoft.com/office/powerpoint/2010/main" val="28796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o15 Zaregistroval(a) jste v poslední době nějakou komunikační kampaň</a:t>
            </a:r>
            <a:b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 českou / slovenskou vysokou školu? Pokud ano, prosím, stručně ji</a:t>
            </a:r>
            <a:b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popište a uveďte, o jakou vysokou školu se jednalo. Působila na Vás</a:t>
            </a:r>
            <a:b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spíš pozitivně či negativně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(Výzkum Uchazeči 2017)</a:t>
            </a:r>
            <a:endParaRPr lang="cs-CZ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457" y="155679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1797 odpovědí</a:t>
            </a:r>
          </a:p>
          <a:p>
            <a:r>
              <a:rPr lang="cs-CZ" dirty="0" smtClean="0"/>
              <a:t>Ze 78 % odpovědí vyplynulo, že uchazeč/</a:t>
            </a:r>
            <a:r>
              <a:rPr lang="cs-CZ" dirty="0" err="1" smtClean="0"/>
              <a:t>ka</a:t>
            </a:r>
            <a:r>
              <a:rPr lang="cs-CZ" dirty="0" smtClean="0"/>
              <a:t> nezaregistroval/a kampaň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Příklady odpovědí: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„Rádio“</a:t>
            </a:r>
          </a:p>
          <a:p>
            <a:pPr marL="0" indent="0">
              <a:buNone/>
            </a:pPr>
            <a:r>
              <a:rPr lang="cs-CZ" dirty="0" smtClean="0"/>
              <a:t>„Ano“</a:t>
            </a:r>
          </a:p>
          <a:p>
            <a:pPr marL="0" indent="0">
              <a:buNone/>
            </a:pPr>
            <a:r>
              <a:rPr lang="cs-CZ" dirty="0" smtClean="0"/>
              <a:t>„Nikam jsem se neregistroval“</a:t>
            </a:r>
          </a:p>
          <a:p>
            <a:pPr marL="0" indent="0">
              <a:buNone/>
            </a:pPr>
            <a:r>
              <a:rPr lang="cs-CZ" dirty="0" smtClean="0"/>
              <a:t>„Neúčastnila jsem se“</a:t>
            </a:r>
          </a:p>
          <a:p>
            <a:pPr marL="0" indent="0">
              <a:buNone/>
            </a:pPr>
            <a:r>
              <a:rPr lang="cs-CZ" dirty="0" smtClean="0"/>
              <a:t>„Na žádnou komunikační kampaň jsem se nepřihlásila“</a:t>
            </a:r>
          </a:p>
          <a:p>
            <a:pPr marL="0" indent="0">
              <a:buNone/>
            </a:pPr>
            <a:r>
              <a:rPr lang="cs-CZ" dirty="0" smtClean="0"/>
              <a:t>„Pozitivně“</a:t>
            </a:r>
          </a:p>
          <a:p>
            <a:pPr marL="0" indent="0">
              <a:buNone/>
            </a:pPr>
            <a:r>
              <a:rPr lang="cs-CZ" dirty="0" smtClean="0"/>
              <a:t>„Negativně“</a:t>
            </a:r>
          </a:p>
          <a:p>
            <a:pPr marL="0" indent="0">
              <a:buNone/>
            </a:pPr>
            <a:r>
              <a:rPr lang="cs-CZ" dirty="0" smtClean="0"/>
              <a:t>„Je zcela brilantní“</a:t>
            </a:r>
          </a:p>
          <a:p>
            <a:pPr marL="0" indent="0">
              <a:buNone/>
            </a:pPr>
            <a:r>
              <a:rPr lang="cs-CZ" dirty="0" smtClean="0"/>
              <a:t>„V rámci kupčení s diplomy, výzkumy“</a:t>
            </a:r>
          </a:p>
          <a:p>
            <a:pPr marL="0" indent="0">
              <a:buNone/>
            </a:pPr>
            <a:r>
              <a:rPr lang="cs-CZ" dirty="0" smtClean="0"/>
              <a:t>„VŠ mám vybranou“</a:t>
            </a:r>
          </a:p>
          <a:p>
            <a:pPr marL="0" indent="0">
              <a:buNone/>
            </a:pPr>
            <a:r>
              <a:rPr lang="cs-CZ" dirty="0" smtClean="0"/>
              <a:t>„Nesleduji kampaně“ </a:t>
            </a:r>
          </a:p>
          <a:p>
            <a:pPr marL="0" indent="0">
              <a:buNone/>
            </a:pPr>
            <a:r>
              <a:rPr lang="cs-CZ" dirty="0" smtClean="0"/>
              <a:t>„Nemám zájem, porovnávat vaši školu s jinou, ani zde prezentovat jinou školu“</a:t>
            </a:r>
          </a:p>
          <a:p>
            <a:pPr marL="0" indent="0">
              <a:buNone/>
            </a:pPr>
            <a:r>
              <a:rPr lang="cs-CZ" dirty="0" smtClean="0"/>
              <a:t>„Na to vám </a:t>
            </a:r>
            <a:r>
              <a:rPr lang="cs-CZ" dirty="0" err="1" smtClean="0"/>
              <a:t>ščiju</a:t>
            </a:r>
            <a:r>
              <a:rPr lang="cs-CZ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9249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Dramaturgie dotazníku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Úvod (vč. ilustračního příkladu vyplnění)</a:t>
            </a:r>
          </a:p>
          <a:p>
            <a:pPr eaLnBrk="1" hangingPunct="1"/>
            <a:r>
              <a:rPr lang="cs-CZ" altLang="cs-CZ" sz="2000" smtClean="0"/>
              <a:t>Postupujeme od jednodušších, zábavnějších otázek ke složitějším</a:t>
            </a:r>
          </a:p>
          <a:p>
            <a:pPr eaLnBrk="1" hangingPunct="1"/>
            <a:r>
              <a:rPr lang="cs-CZ" altLang="cs-CZ" sz="2000" smtClean="0"/>
              <a:t>Struktura dotazníku musí být logická, jednoduchá, musí respondenta vést (používáme předělující či propojující texty)</a:t>
            </a:r>
          </a:p>
          <a:p>
            <a:pPr eaLnBrk="1" hangingPunct="1"/>
            <a:r>
              <a:rPr lang="cs-CZ" altLang="cs-CZ" sz="2000" smtClean="0"/>
              <a:t>Respondent musí vědět, jak má označit odpovědi a musí mít prostor na odpověď</a:t>
            </a:r>
          </a:p>
          <a:p>
            <a:pPr eaLnBrk="1" hangingPunct="1"/>
            <a:r>
              <a:rPr lang="cs-CZ" altLang="cs-CZ" sz="2000" smtClean="0"/>
              <a:t>Demografické otázky nakonec!</a:t>
            </a:r>
          </a:p>
          <a:p>
            <a:pPr eaLnBrk="1" hangingPunct="1"/>
            <a:r>
              <a:rPr lang="cs-CZ" altLang="cs-CZ" sz="2000" smtClean="0"/>
              <a:t>Užívat filtrační otázky</a:t>
            </a:r>
          </a:p>
          <a:p>
            <a:pPr eaLnBrk="1" hangingPunct="1"/>
            <a:r>
              <a:rPr lang="cs-CZ" altLang="cs-CZ" sz="2000" smtClean="0"/>
              <a:t>Střídat typy otázek a formáty odpovědí, střídat pozitivní a negativní formulace – DOTAZNÍK NESMÍ NUDIT</a:t>
            </a:r>
          </a:p>
          <a:p>
            <a:pPr eaLnBrk="1" hangingPunct="1"/>
            <a:r>
              <a:rPr lang="cs-CZ" altLang="cs-CZ" sz="2000" smtClean="0"/>
              <a:t>Délka dotazníku – co nejkratší (ideální je maximum 15 min)</a:t>
            </a:r>
          </a:p>
        </p:txBody>
      </p:sp>
    </p:spTree>
    <p:extLst>
      <p:ext uri="{BB962C8B-B14F-4D97-AF65-F5344CB8AC3E}">
        <p14:creationId xmlns:p14="http://schemas.microsoft.com/office/powerpoint/2010/main" val="9536082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Formáty odpovědí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cs-CZ" altLang="cs-CZ" smtClean="0"/>
          </a:p>
          <a:p>
            <a:pPr marL="609600" indent="-609600" eaLnBrk="1" hangingPunct="1">
              <a:buFontTx/>
              <a:buNone/>
            </a:pPr>
            <a:r>
              <a:rPr lang="cs-CZ" altLang="cs-CZ" smtClean="0"/>
              <a:t>Nabídnuté kategorie musí být 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Vyčerpávající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Vzájemně se vylučující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Musí odpovídat naší populaci a cílům výzkumu (například vzdělání u vězňů)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Musí odpovídat otázce, která jim předchází</a:t>
            </a:r>
          </a:p>
          <a:p>
            <a:pPr marL="609600" indent="-609600" eaLnBrk="1" hangingPunct="1">
              <a:buFontTx/>
              <a:buNone/>
            </a:pPr>
            <a:endParaRPr lang="cs-CZ" altLang="cs-CZ" smtClean="0"/>
          </a:p>
          <a:p>
            <a:pPr marL="609600" indent="-609600"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148478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Formáty odpovědí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cs-CZ" dirty="0" smtClean="0"/>
              <a:t>Různé </a:t>
            </a:r>
            <a:r>
              <a:rPr lang="cs-CZ" altLang="cs-CZ" dirty="0" smtClean="0"/>
              <a:t>typy </a:t>
            </a:r>
            <a:r>
              <a:rPr lang="cs-CZ" altLang="cs-CZ" dirty="0" smtClean="0"/>
              <a:t>škál</a:t>
            </a:r>
            <a:endParaRPr lang="cs-CZ" altLang="cs-CZ" dirty="0" smtClean="0"/>
          </a:p>
          <a:p>
            <a:pPr marL="609600" indent="-609600" eaLnBrk="1" hangingPunct="1">
              <a:buFontTx/>
              <a:buNone/>
            </a:pPr>
            <a:r>
              <a:rPr lang="cs-CZ" altLang="cs-CZ" b="1" dirty="0" err="1" smtClean="0"/>
              <a:t>Likertova</a:t>
            </a:r>
            <a:r>
              <a:rPr lang="cs-CZ" altLang="cs-CZ" b="1" dirty="0" smtClean="0"/>
              <a:t> škála – </a:t>
            </a:r>
            <a:r>
              <a:rPr lang="cs-CZ" altLang="cs-CZ" dirty="0" smtClean="0"/>
              <a:t>na měření </a:t>
            </a:r>
            <a:r>
              <a:rPr lang="cs-CZ" altLang="cs-CZ" dirty="0" err="1" smtClean="0"/>
              <a:t>postjů</a:t>
            </a:r>
            <a:r>
              <a:rPr lang="cs-CZ" altLang="cs-CZ" dirty="0" smtClean="0"/>
              <a:t> a názorů, skládá se z výroků a stupnice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/>
              <a:t>„</a:t>
            </a:r>
            <a:r>
              <a:rPr lang="cs-CZ" altLang="cs-CZ" sz="2800" dirty="0" smtClean="0"/>
              <a:t>Stát by měl podporovat církevní instituce“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2800" dirty="0" smtClean="0"/>
              <a:t>Rozhodně ano 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2800" dirty="0" smtClean="0"/>
              <a:t>Spíše ano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2800" dirty="0" smtClean="0"/>
              <a:t>Nevím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2800" dirty="0" smtClean="0"/>
              <a:t>Spíše ne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2800" dirty="0" smtClean="0"/>
              <a:t>Rozhodně ne</a:t>
            </a:r>
          </a:p>
        </p:txBody>
      </p:sp>
    </p:spTree>
    <p:extLst>
      <p:ext uri="{BB962C8B-B14F-4D97-AF65-F5344CB8AC3E}">
        <p14:creationId xmlns:p14="http://schemas.microsoft.com/office/powerpoint/2010/main" val="23137702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Pořadová </a:t>
            </a:r>
            <a:r>
              <a:rPr lang="cs-CZ" altLang="cs-CZ" dirty="0" smtClean="0"/>
              <a:t>škála</a:t>
            </a:r>
          </a:p>
          <a:p>
            <a:pPr>
              <a:buFontTx/>
              <a:buNone/>
            </a:pPr>
            <a:r>
              <a:rPr lang="cs-CZ" altLang="cs-CZ" dirty="0" smtClean="0"/>
              <a:t>Uveďte pořadí oblíbenosti vyučovacích předmětů/Seřaďte předměty podle oblíbenosti atd.</a:t>
            </a:r>
          </a:p>
          <a:p>
            <a:pPr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„Co je pro vás důležité při výběru partnera?“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Vzhled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Charakter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Příjem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Rodinné zázemí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7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dirty="0" smtClean="0"/>
              <a:t>Bipolární škála – krajní póly tvoří protikladné vlastnosti (přídavná jména), sémantický diferenciál, pozor, vyžaduje úvod a pečlivý design; prostředek na měření významů, jemných konotací</a:t>
            </a:r>
          </a:p>
          <a:p>
            <a:pPr eaLnBrk="1" hangingPunct="1">
              <a:buFontTx/>
              <a:buNone/>
            </a:pPr>
            <a:endParaRPr lang="cs-CZ" altLang="cs-CZ" i="1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72257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Škála na hodnocení vlastností žáka (Ryansův výzkumný nástroj COR, 1960)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010400" cy="14827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63133"/>
                <a:gridCol w="454378"/>
                <a:gridCol w="519289"/>
                <a:gridCol w="389467"/>
                <a:gridCol w="519289"/>
                <a:gridCol w="389467"/>
                <a:gridCol w="519289"/>
                <a:gridCol w="454378"/>
                <a:gridCol w="2401710"/>
              </a:tblGrid>
              <a:tr h="370681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apatický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1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2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3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4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5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6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N</a:t>
                      </a:r>
                      <a:endParaRPr lang="cs-CZ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čilý</a:t>
                      </a:r>
                      <a:endParaRPr lang="cs-CZ" sz="1800" b="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obstruktivní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spolupracující</a:t>
                      </a:r>
                      <a:endParaRPr lang="cs-CZ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zakřiknutý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sebejistý</a:t>
                      </a:r>
                      <a:endParaRPr lang="cs-CZ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pasívní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iniciativní</a:t>
                      </a:r>
                      <a:endParaRPr lang="cs-CZ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29751" name="TextovéPole 4"/>
          <p:cNvSpPr txBox="1">
            <a:spLocks noChangeArrowheads="1"/>
          </p:cNvSpPr>
          <p:nvPr/>
        </p:nvSpPr>
        <p:spPr bwMode="auto">
          <a:xfrm>
            <a:off x="609600" y="4800600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Příručka k této škále jasně definuje, co je obsahem jednotlivých charakteristik, a uvádí i příklady. Škála je použitelná v pozorování i dotazníku.</a:t>
            </a:r>
          </a:p>
        </p:txBody>
      </p:sp>
    </p:spTree>
    <p:extLst>
      <p:ext uri="{BB962C8B-B14F-4D97-AF65-F5344CB8AC3E}">
        <p14:creationId xmlns:p14="http://schemas.microsoft.com/office/powerpoint/2010/main" val="4135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Formáty odpovědí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dirty="0" smtClean="0"/>
              <a:t>Seznam </a:t>
            </a:r>
            <a:r>
              <a:rPr lang="cs-CZ" altLang="cs-CZ" sz="2800" dirty="0" smtClean="0"/>
              <a:t>na výběr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Jakým aktivitám se věnujete ve volném čase?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práce na zahrádce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četba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sport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kutilství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ruční práce</a:t>
            </a:r>
          </a:p>
          <a:p>
            <a:pPr eaLnBrk="1" hangingPunct="1">
              <a:buFontTx/>
              <a:buChar char="-"/>
            </a:pPr>
            <a:r>
              <a:rPr lang="cs-CZ" altLang="cs-CZ" sz="2800" dirty="0" smtClean="0"/>
              <a:t>setkávání s přáteli …</a:t>
            </a:r>
          </a:p>
        </p:txBody>
      </p:sp>
    </p:spTree>
    <p:extLst>
      <p:ext uri="{BB962C8B-B14F-4D97-AF65-F5344CB8AC3E}">
        <p14:creationId xmlns:p14="http://schemas.microsoft.com/office/powerpoint/2010/main" val="38983680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NÁVRATNOST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Výzkum je </a:t>
            </a:r>
            <a:r>
              <a:rPr lang="cs-CZ" altLang="cs-CZ" sz="2400" u="sng" smtClean="0">
                <a:solidFill>
                  <a:srgbClr val="FF0000"/>
                </a:solidFill>
              </a:rPr>
              <a:t>reprezentativní</a:t>
            </a:r>
            <a:r>
              <a:rPr lang="cs-CZ" altLang="cs-CZ" sz="2400" smtClean="0"/>
              <a:t> tehdy, když je zajištěno odpovídající zastoupení všech skupin v populaci s rozdílným vztahem ke sledovanému jevu.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u="sng" smtClean="0">
                <a:solidFill>
                  <a:srgbClr val="FF0000"/>
                </a:solidFill>
              </a:rPr>
              <a:t>návratnost</a:t>
            </a:r>
            <a:r>
              <a:rPr lang="cs-CZ" altLang="cs-CZ" sz="2400" smtClean="0"/>
              <a:t> = poměr mezi vydanými dotazníky a vyplněnými dotazníky zařazenými ke zpracování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 v % (výborné výsledky 70 % a více, ale u telefonických výzkumů třeba jen 25 %).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 návratnosti zasahuje nekontaktování (technické problémy, špatný seznam), obtížné kontaktování (respondenta nelze zastihnout, nejde smluvit schůzku) a odmítnutí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Jeden z klíčových ukazatelů kvality dat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Má být pravdivě sdělována ve výzkumných zprávách </a:t>
            </a:r>
          </a:p>
        </p:txBody>
      </p:sp>
    </p:spTree>
    <p:extLst>
      <p:ext uri="{BB962C8B-B14F-4D97-AF65-F5344CB8AC3E}">
        <p14:creationId xmlns:p14="http://schemas.microsoft.com/office/powerpoint/2010/main" val="20759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Pozorování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Přímé, nepřímé</a:t>
            </a:r>
          </a:p>
          <a:p>
            <a:r>
              <a:rPr lang="cs-CZ" altLang="cs-CZ" smtClean="0"/>
              <a:t>Zúčastněné, nezúčastněné</a:t>
            </a:r>
          </a:p>
          <a:p>
            <a:r>
              <a:rPr lang="cs-CZ" altLang="cs-CZ" b="1" smtClean="0"/>
              <a:t>Pozorovací arch</a:t>
            </a:r>
            <a:r>
              <a:rPr lang="cs-CZ" altLang="cs-CZ" smtClean="0"/>
              <a:t>, do kterého se zaznamenávají pozorované </a:t>
            </a:r>
            <a:r>
              <a:rPr lang="cs-CZ" altLang="cs-CZ" b="1" smtClean="0"/>
              <a:t>kategorie</a:t>
            </a:r>
          </a:p>
          <a:p>
            <a:r>
              <a:rPr lang="cs-CZ" altLang="cs-CZ" smtClean="0"/>
              <a:t>Zaznamenává se výskyt jevů/trvání jevů</a:t>
            </a:r>
          </a:p>
          <a:p>
            <a:r>
              <a:rPr lang="cs-CZ" altLang="cs-CZ" smtClean="0"/>
              <a:t>Vyhodnocuje se </a:t>
            </a:r>
            <a:r>
              <a:rPr lang="cs-CZ" altLang="cs-CZ" b="1" smtClean="0"/>
              <a:t>frekvence</a:t>
            </a:r>
            <a:r>
              <a:rPr lang="cs-CZ" altLang="cs-CZ" smtClean="0"/>
              <a:t> (četnost) výskytu, a/nebo </a:t>
            </a:r>
            <a:r>
              <a:rPr lang="cs-CZ" altLang="cs-CZ" b="1" smtClean="0"/>
              <a:t>sekvence</a:t>
            </a:r>
          </a:p>
        </p:txBody>
      </p:sp>
    </p:spTree>
    <p:extLst>
      <p:ext uri="{BB962C8B-B14F-4D97-AF65-F5344CB8AC3E}">
        <p14:creationId xmlns:p14="http://schemas.microsoft.com/office/powerpoint/2010/main" val="42098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má vliv na návratnost?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Charakteristika respondenta, sociální kontext, životní styl</a:t>
            </a:r>
          </a:p>
          <a:p>
            <a:pPr eaLnBrk="1" hangingPunct="1"/>
            <a:r>
              <a:rPr lang="cs-CZ" altLang="cs-CZ" sz="2400" smtClean="0"/>
              <a:t>To, zda respondenta známe z předchozí komunikace</a:t>
            </a:r>
          </a:p>
          <a:p>
            <a:pPr eaLnBrk="1" hangingPunct="1"/>
            <a:r>
              <a:rPr lang="cs-CZ" altLang="cs-CZ" sz="2400" smtClean="0"/>
              <a:t>Téma výzkumu, metoda administrace dotazníku, délka a komplexnost dotazníku, počet kontaktování, budování tazatelské sítě</a:t>
            </a:r>
          </a:p>
          <a:p>
            <a:pPr eaLnBrk="1" hangingPunct="1"/>
            <a:r>
              <a:rPr lang="cs-CZ" altLang="cs-CZ" sz="2400" smtClean="0"/>
              <a:t>Dlouhodobě se ukazuje, že důležitá je komunikace s respondenty a výše odměn respondentům neovlivňuje návratnost výzkumu (ba naopak hmotná zainteresovanost respondentů zkresluje výsledky). (</a:t>
            </a:r>
            <a:r>
              <a:rPr lang="cs-CZ" altLang="cs-CZ" sz="2400" smtClean="0">
                <a:hlinkClick r:id="rId2"/>
              </a:rPr>
              <a:t>www.surveysimply.cz</a:t>
            </a:r>
            <a:r>
              <a:rPr lang="cs-CZ" altLang="cs-CZ" sz="24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5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Příčiny klesající návratnosti v posledních desetiletích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„přezkoumaná“ populace, záměna výzkumu s marketingem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změny životního stylu – je obtížné respondenty zastihnout – zvláště některé</a:t>
            </a:r>
          </a:p>
        </p:txBody>
      </p:sp>
    </p:spTree>
    <p:extLst>
      <p:ext uri="{BB962C8B-B14F-4D97-AF65-F5344CB8AC3E}">
        <p14:creationId xmlns:p14="http://schemas.microsoft.com/office/powerpoint/2010/main" val="38284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Obtížně kontaktovatelní jsou zejména: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Starší ženy žijící samy</a:t>
            </a:r>
          </a:p>
          <a:p>
            <a:pPr eaLnBrk="1" hangingPunct="1"/>
            <a:r>
              <a:rPr lang="cs-CZ" altLang="cs-CZ" smtClean="0"/>
              <a:t>Rodiny s dětmi a pracujícími rodiči</a:t>
            </a:r>
          </a:p>
          <a:p>
            <a:pPr eaLnBrk="1" hangingPunct="1"/>
            <a:r>
              <a:rPr lang="cs-CZ" altLang="cs-CZ" smtClean="0"/>
              <a:t>Lidé z nižších vrstev (strach z autorit, nedůvěra, nízké IQ)</a:t>
            </a:r>
          </a:p>
          <a:p>
            <a:pPr eaLnBrk="1" hangingPunct="1"/>
            <a:r>
              <a:rPr lang="cs-CZ" altLang="cs-CZ" smtClean="0"/>
              <a:t>Hodně bohatí</a:t>
            </a:r>
          </a:p>
          <a:p>
            <a:pPr eaLnBrk="1" hangingPunct="1"/>
            <a:r>
              <a:rPr lang="cs-CZ" altLang="cs-CZ" smtClean="0"/>
              <a:t>Obyvatelé v chráněném režimu bydlení (domovy pro seniory, bytové bloky s vrátnými, satelitní městečka)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83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Pěkný úvod dotazníku pro 7. třídu ZŠ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Ahoj,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Děkuji ti, že jsi se stal/a součástí výzkumu, který bude hrát důležitou roli v mé diplomové práci. Neboj, není to test! Zajímá mě jen tvůj názor. Dotazník je anonymní, takže se nikdo nedozví co jsi mi sem napsal/a. Otázky nejsou dlouhé, u některých si budeš moci vybrat z mnoha možností. Vždy si pořádně přečti zadání. Určitě ti to nezabere více než 15 minut.</a:t>
            </a:r>
          </a:p>
        </p:txBody>
      </p:sp>
    </p:spTree>
    <p:extLst>
      <p:ext uri="{BB962C8B-B14F-4D97-AF65-F5344CB8AC3E}">
        <p14:creationId xmlns:p14="http://schemas.microsoft.com/office/powerpoint/2010/main" val="40611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Nedostatečné varianty odpovědí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Byl jsi někdy v zemi, kde se vyznává Islám?</a:t>
            </a:r>
          </a:p>
          <a:p>
            <a:pPr eaLnBrk="1" hangingPunct="1"/>
            <a:r>
              <a:rPr lang="cs-CZ" altLang="cs-CZ" smtClean="0"/>
              <a:t>  	Ano/ne</a:t>
            </a:r>
          </a:p>
          <a:p>
            <a:pPr eaLnBrk="1" hangingPunct="1"/>
            <a:r>
              <a:rPr lang="cs-CZ" altLang="cs-CZ" smtClean="0"/>
              <a:t>	Pokud jsi odpověděl ANO, napiš kde to bylo: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19680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Úvod do kvalitativního výzkumu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33825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4953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výzkum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286380" cy="490063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800" i="1" dirty="0" smtClean="0"/>
              <a:t>	Kvalitativní přístup je proces zkoumání jevů a problémů v autentickém prostředí s cílem získat komplexní obraz těchto jevů založený na hlubokých datech a specifickém vztahu mezi badatelem a účastníkem výzkumu. Záměrem výzkumníka je za pomocí celé řady postupů a metod rozkrýt a reprezentovat to, jak lidé chápou, prožívají a vytvářejí sociální realitu.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	(</a:t>
            </a:r>
            <a:r>
              <a:rPr lang="cs-CZ" altLang="cs-CZ" sz="2800" dirty="0" err="1" smtClean="0"/>
              <a:t>Švaříček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Šeďová</a:t>
            </a:r>
            <a:r>
              <a:rPr lang="cs-CZ" altLang="cs-CZ" sz="2800" dirty="0" smtClean="0"/>
              <a:t>, 2007:17)</a:t>
            </a:r>
          </a:p>
        </p:txBody>
      </p:sp>
      <p:pic>
        <p:nvPicPr>
          <p:cNvPr id="4" name="Picture 5" descr="příp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2280" r="6667"/>
          <a:stretch>
            <a:fillRect/>
          </a:stretch>
        </p:blipFill>
        <p:spPr>
          <a:xfrm>
            <a:off x="5257800" y="1600200"/>
            <a:ext cx="35052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0628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Síla kvalitativního výzkumu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K. Nedbálková a  výzkum ženských věznic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A. Dotazník: S kým budete po propuštění žít? 42 % uvedlo, že s přítelkyní.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B. Výzkumnice: „Máte ve vězení nějakou dobrou kamarádku?“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Informantka</a:t>
            </a:r>
            <a:r>
              <a:rPr lang="cs-CZ" altLang="cs-CZ" sz="2800" dirty="0" smtClean="0"/>
              <a:t>: „Kamarádku ne, ale přítelkyni.“</a:t>
            </a:r>
          </a:p>
        </p:txBody>
      </p:sp>
      <p:pic>
        <p:nvPicPr>
          <p:cNvPr id="1026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7"/>
          <a:stretch/>
        </p:blipFill>
        <p:spPr bwMode="auto">
          <a:xfrm>
            <a:off x="5557766" y="1988840"/>
            <a:ext cx="3190698" cy="3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5410944" cy="57927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400" dirty="0" smtClean="0"/>
              <a:t>Výzkum hodnotové orientace žen ve českých věznicích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A. Kvantitativní strategie – sběr dat pomocí dotazníku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Otázka: Vyjádřete míru souhlasu nebo nesouhlasu s těmito výroky: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1.  Je třeba uposlechnout právní normu i v případě, když si myslíme, že je nespravedlivá.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     2.  Právo má především sloužit k dosažení osobních cílů dovolenými právními postupy.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3.  Právo považuji za respektovanou, morálně odůvodněnou sociální normu, kterou je třeba vždy udržet.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Výzkumný závěr: Hodnotový žebříček delikventních žen nevykazuje oproti české populace zásadní diference.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</p:txBody>
      </p:sp>
      <p:pic>
        <p:nvPicPr>
          <p:cNvPr id="3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7"/>
          <a:stretch/>
        </p:blipFill>
        <p:spPr bwMode="auto">
          <a:xfrm>
            <a:off x="5946137" y="1556792"/>
            <a:ext cx="3190698" cy="3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2910" y="714356"/>
            <a:ext cx="6665394" cy="53054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Kvalitativní strategie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Terénní poznámky z pobytu ve „školní hodině“ pro odsouzené ženy: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dirty="0" smtClean="0"/>
              <a:t>	„Přisedávám do lavice k jednotlivým ženám, žádají mě o pomoc s úlohami, které řeší. Po pár minutách je těžké udržet pozornost a konverzaci pouze u matematiky: „Paní, máte manžela? Paní, jak se jmenujete? Paní, vy jste učitelka? Bude amnestie? O čem píšete? Paní, vy jste z Brna, koho tam znáte? Já jsem taky z Brna. Jak vám máme říkat? Jste vdaná?“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" name="Picture 2" descr="Spoutaná Rozkoš: Sociální (re)produkce genderu a sexuality v ženské vězn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19887"/>
          <a:stretch/>
        </p:blipFill>
        <p:spPr bwMode="auto">
          <a:xfrm>
            <a:off x="7164288" y="1988840"/>
            <a:ext cx="15841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Př. </a:t>
            </a:r>
            <a:r>
              <a:rPr lang="cs-CZ" dirty="0" err="1" smtClean="0"/>
              <a:t>Flandersův</a:t>
            </a:r>
            <a:r>
              <a:rPr lang="cs-CZ" dirty="0" smtClean="0"/>
              <a:t> systém na pozorování komunikace ve třídě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60775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Řeč učitele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Akceptuje žákovy city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Chválí a povzbuzuje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Akceptuje žákovy myšlenky nebo je rozvíjí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Klade otázky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Vysvětluje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Dává pokyny nebo příkazy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Kritizuje nebo prosazuje vlastní autoritu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solidFill>
                      <a:schemeClr val="accent1"/>
                    </a:solidFill>
                  </a:tcPr>
                </a:tc>
              </a:tr>
              <a:tr h="64019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Řeč žáka</a:t>
                      </a:r>
                      <a:endParaRPr lang="cs-CZ" sz="1800" dirty="0"/>
                    </a:p>
                  </a:txBody>
                  <a:tcPr marT="45728" marB="4572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8. Odpovídá</a:t>
                      </a:r>
                    </a:p>
                    <a:p>
                      <a:r>
                        <a:rPr lang="cs-CZ" sz="1800" dirty="0" smtClean="0"/>
                        <a:t>9. Hovoří spontánně</a:t>
                      </a:r>
                      <a:endParaRPr lang="cs-CZ" sz="1800" dirty="0"/>
                    </a:p>
                  </a:txBody>
                  <a:tcPr marT="45728" marB="4572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Ostatní kategorie</a:t>
                      </a:r>
                      <a:endParaRPr lang="cs-CZ" sz="1800" dirty="0"/>
                    </a:p>
                  </a:txBody>
                  <a:tcPr marT="45728" marB="4572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10. Ticho. Pauzy. Zmatek</a:t>
                      </a:r>
                      <a:endParaRPr lang="cs-CZ" sz="1800" dirty="0"/>
                    </a:p>
                  </a:txBody>
                  <a:tcPr marT="45728" marB="4572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37" name="TextovéPole 5"/>
          <p:cNvSpPr txBox="1">
            <a:spLocks noChangeArrowheads="1"/>
          </p:cNvSpPr>
          <p:nvPr/>
        </p:nvSpPr>
        <p:spPr bwMode="auto">
          <a:xfrm>
            <a:off x="468313" y="5373688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„Vím, že se někteří z vás necítíte dobře (1), nedejte se znechutit (2) a zkoušejte dál (6).“</a:t>
            </a:r>
          </a:p>
          <a:p>
            <a:pPr eaLnBrk="1" hangingPunct="1"/>
            <a:r>
              <a:rPr lang="cs-CZ" altLang="cs-CZ"/>
              <a:t>„Výborně, Bětko“  (2). „Dobře, dál“ (6) </a:t>
            </a:r>
          </a:p>
          <a:p>
            <a:pPr eaLnBrk="1" hangingPunct="1"/>
            <a:r>
              <a:rPr lang="cs-CZ" altLang="cs-CZ"/>
              <a:t>„Dobře, to byl jeden názor, kdo má jiný?“ (3)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						</a:t>
            </a:r>
            <a:r>
              <a:rPr lang="cs-CZ" altLang="cs-CZ" i="1"/>
              <a:t> 	viz Gavora (2000)</a:t>
            </a:r>
          </a:p>
        </p:txBody>
      </p:sp>
    </p:spTree>
    <p:extLst>
      <p:ext uri="{BB962C8B-B14F-4D97-AF65-F5344CB8AC3E}">
        <p14:creationId xmlns:p14="http://schemas.microsoft.com/office/powerpoint/2010/main" val="30965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Výzkumné designy</a:t>
            </a:r>
            <a:br>
              <a:rPr lang="cs-CZ" altLang="cs-CZ" sz="4000" smtClean="0"/>
            </a:br>
            <a:r>
              <a:rPr lang="cs-CZ" altLang="cs-CZ" sz="2800" smtClean="0"/>
              <a:t>design jako „předpřipravený balíček postupů“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Zakotvená teorie</a:t>
            </a:r>
          </a:p>
          <a:p>
            <a:r>
              <a:rPr lang="cs-CZ" altLang="cs-CZ" dirty="0" smtClean="0"/>
              <a:t>Případová studie</a:t>
            </a:r>
          </a:p>
          <a:p>
            <a:r>
              <a:rPr lang="cs-CZ" altLang="cs-CZ" dirty="0" smtClean="0"/>
              <a:t>Biografický výzkum</a:t>
            </a:r>
          </a:p>
          <a:p>
            <a:r>
              <a:rPr lang="cs-CZ" altLang="cs-CZ" dirty="0" smtClean="0"/>
              <a:t>Etnografický výzkum</a:t>
            </a:r>
          </a:p>
          <a:p>
            <a:r>
              <a:rPr lang="cs-CZ" altLang="cs-CZ" dirty="0" smtClean="0"/>
              <a:t>Fenomenologický výzkum</a:t>
            </a:r>
          </a:p>
          <a:p>
            <a:r>
              <a:rPr lang="cs-CZ" altLang="cs-CZ" dirty="0" smtClean="0"/>
              <a:t>Akční výzkum</a:t>
            </a:r>
          </a:p>
          <a:p>
            <a:r>
              <a:rPr lang="cs-CZ" altLang="cs-CZ" dirty="0" smtClean="0"/>
              <a:t>Narativní výzkum, </a:t>
            </a:r>
            <a:r>
              <a:rPr lang="cs-CZ" altLang="cs-CZ" dirty="0" err="1" smtClean="0"/>
              <a:t>diskurzivní</a:t>
            </a:r>
            <a:r>
              <a:rPr lang="cs-CZ" altLang="cs-CZ" dirty="0" smtClean="0"/>
              <a:t> analýza</a:t>
            </a:r>
          </a:p>
          <a:p>
            <a:r>
              <a:rPr lang="cs-CZ" altLang="cs-CZ" dirty="0" smtClean="0"/>
              <a:t>Vlastní (pragmatický) výzkumný design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98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Techniky sběru dat v kvalitativním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Nestandardizované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7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Zakotvená teorie </a:t>
            </a:r>
            <a:br>
              <a:rPr lang="cs-CZ" altLang="cs-CZ" sz="4000" smtClean="0"/>
            </a:br>
            <a:r>
              <a:rPr lang="cs-CZ" altLang="cs-CZ" sz="2800" smtClean="0"/>
              <a:t>(Grounded theory, Glaser, Strauss)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Metoda  analýzy a zároveň produkt této analýzy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Cílem je konceptuální schéma postihující vztahy mezi proměnnými, jde o to, identifikovat proměnné a pak vztahy mezi nimi, vytvořit teorii k pozdějšímu testování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buNone/>
            </a:pPr>
            <a:r>
              <a:rPr lang="cs-CZ" sz="2000" i="1" dirty="0" smtClean="0"/>
              <a:t> Jedná se především o způsob přemýšlení o datech, způsob </a:t>
            </a:r>
            <a:r>
              <a:rPr lang="cs-CZ" sz="2000" i="1" dirty="0" err="1" smtClean="0"/>
              <a:t>konceptualizace</a:t>
            </a:r>
            <a:r>
              <a:rPr lang="cs-CZ" sz="2000" i="1" dirty="0" smtClean="0"/>
              <a:t>, který vede k tvorbě teorie na základě dat získaných rozhovory a pozorováním každodenního života (Morse, 2009). 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Principy: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Souběžný sběr a analýza dat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Teoretický výběr vzorku (teoretické vzorkování) – saturace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Systematická a standardizovaná analýza dat (otevřené kódování, axiální kódování, selektivní kódování)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smtClean="0"/>
              <a:t>Metoda konstantního srovnávání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dirty="0" err="1" smtClean="0"/>
              <a:t>Memo</a:t>
            </a:r>
            <a:r>
              <a:rPr lang="cs-CZ" altLang="cs-CZ" sz="2000" i="1" dirty="0" smtClean="0"/>
              <a:t> poznámky</a:t>
            </a:r>
          </a:p>
          <a:p>
            <a:pPr>
              <a:lnSpc>
                <a:spcPct val="80000"/>
              </a:lnSpc>
            </a:pPr>
            <a:endParaRPr lang="cs-CZ" altLang="cs-CZ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8279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smtClean="0"/>
              <a:t>Kódování v zakotvené teorii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Otevřené kódování</a:t>
            </a:r>
            <a:r>
              <a:rPr lang="cs-CZ" altLang="cs-CZ" sz="1400" smtClean="0"/>
              <a:t>: kategorizace dat</a:t>
            </a:r>
          </a:p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Axiální kódování: </a:t>
            </a:r>
            <a:r>
              <a:rPr lang="cs-CZ" altLang="cs-CZ" sz="1400" smtClean="0"/>
              <a:t>příčinné podmínky - jev – kontext – intervenující podmínky – strategie jednání a interakce - následky</a:t>
            </a:r>
          </a:p>
          <a:p>
            <a:r>
              <a:rPr lang="cs-CZ" altLang="cs-CZ" sz="1400" smtClean="0"/>
              <a:t>JEV – ústřední myšlenka, událost, dění, případ </a:t>
            </a:r>
          </a:p>
          <a:p>
            <a:r>
              <a:rPr lang="cs-CZ" altLang="cs-CZ" sz="1400" smtClean="0"/>
              <a:t>PŘIČINNÉ PODMÍNKY – události nebo případy, které vedou k výskytu nebo vzniku jevu</a:t>
            </a:r>
          </a:p>
          <a:p>
            <a:r>
              <a:rPr lang="cs-CZ" altLang="cs-CZ" sz="1400" smtClean="0"/>
              <a:t>KONTEXT – soubor vlastností, které jevu náleží, soubor podmínek, za nichž jsou uplatňovány strategie jednání </a:t>
            </a:r>
          </a:p>
          <a:p>
            <a:r>
              <a:rPr lang="cs-CZ" altLang="cs-CZ" sz="1400" smtClean="0"/>
              <a:t>INTERVENUJÍCÍ PODMÍNKY – ovlivňují strategie jednání (čas, prostor, kultura, ekonomický status, historie, individuální biografie, vývoj techniky atd.)</a:t>
            </a:r>
          </a:p>
          <a:p>
            <a:r>
              <a:rPr lang="cs-CZ" altLang="cs-CZ" sz="1400" smtClean="0"/>
              <a:t>STRATEGIE JEDNÁNÍ a INTERAKCE</a:t>
            </a:r>
          </a:p>
          <a:p>
            <a:r>
              <a:rPr lang="cs-CZ" altLang="cs-CZ" sz="1400" smtClean="0"/>
              <a:t>procesuální (v pohybu a čase)</a:t>
            </a:r>
          </a:p>
          <a:p>
            <a:r>
              <a:rPr lang="cs-CZ" altLang="cs-CZ" sz="1400" smtClean="0"/>
              <a:t>záměrné, cílené</a:t>
            </a:r>
          </a:p>
          <a:p>
            <a:r>
              <a:rPr lang="cs-CZ" altLang="cs-CZ" sz="1400" smtClean="0"/>
              <a:t>neuskutečněné</a:t>
            </a:r>
          </a:p>
          <a:p>
            <a:r>
              <a:rPr lang="cs-CZ" altLang="cs-CZ" sz="1400" smtClean="0"/>
              <a:t>NÁSLEDKY</a:t>
            </a:r>
          </a:p>
          <a:p>
            <a:r>
              <a:rPr lang="cs-CZ" altLang="cs-CZ" sz="1400" smtClean="0"/>
              <a:t>mohou se stát součástí podmínek dalšího jednání</a:t>
            </a:r>
          </a:p>
          <a:p>
            <a:pPr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Selektivní kódování</a:t>
            </a:r>
          </a:p>
          <a:p>
            <a:r>
              <a:rPr lang="cs-CZ" altLang="cs-CZ" sz="1400" smtClean="0"/>
              <a:t>Proces, při kterém vybereme jednu </a:t>
            </a:r>
            <a:r>
              <a:rPr lang="cs-CZ" altLang="cs-CZ" sz="1400" b="1" smtClean="0"/>
              <a:t>ústřední kategorii</a:t>
            </a:r>
            <a:r>
              <a:rPr lang="cs-CZ" altLang="cs-CZ" sz="1400" smtClean="0"/>
              <a:t> a snažíme se ji uvést do vztahu k ostatním kategoriím</a:t>
            </a:r>
          </a:p>
          <a:p>
            <a:r>
              <a:rPr lang="cs-CZ" altLang="cs-CZ" sz="1400" b="1" smtClean="0"/>
              <a:t>Vyložení kostry příběhu</a:t>
            </a:r>
            <a:endParaRPr lang="cs-CZ" altLang="cs-CZ" sz="1400" smtClean="0"/>
          </a:p>
          <a:p>
            <a:r>
              <a:rPr lang="cs-CZ" altLang="cs-CZ" sz="1400" b="1" smtClean="0"/>
              <a:t>Identifikace příběhu</a:t>
            </a:r>
            <a:r>
              <a:rPr lang="cs-CZ" altLang="cs-CZ" sz="1400" smtClean="0"/>
              <a:t> – co je na příběhu překvapující, které kategorie jsou důležité?</a:t>
            </a:r>
          </a:p>
          <a:p>
            <a:r>
              <a:rPr lang="cs-CZ" altLang="cs-CZ" sz="1400" b="1" smtClean="0"/>
              <a:t>Konceptualizace příběhu</a:t>
            </a:r>
            <a:r>
              <a:rPr lang="cs-CZ" altLang="cs-CZ" sz="1400" smtClean="0"/>
              <a:t>– ústřední jev je srdcem příběhu, uvádění kategorií do vztahu k centrální kategorii</a:t>
            </a:r>
          </a:p>
          <a:p>
            <a:r>
              <a:rPr lang="cs-CZ" altLang="cs-CZ" sz="1400" b="1" smtClean="0"/>
              <a:t>Návrat k příběhu</a:t>
            </a:r>
            <a:r>
              <a:rPr lang="cs-CZ" altLang="cs-CZ" sz="1400" smtClean="0"/>
              <a:t> – uspořádávání příběhu podle základního paradigmatu</a:t>
            </a:r>
          </a:p>
          <a:p>
            <a:endParaRPr lang="cs-CZ" altLang="cs-CZ" sz="1400" smtClean="0"/>
          </a:p>
        </p:txBody>
      </p:sp>
    </p:spTree>
    <p:extLst>
      <p:ext uri="{BB962C8B-B14F-4D97-AF65-F5344CB8AC3E}">
        <p14:creationId xmlns:p14="http://schemas.microsoft.com/office/powerpoint/2010/main" val="2095258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Model, schéma jako výstup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z="1600" smtClean="0"/>
              <a:t>(Švaříček, Šeďová, 2007: 95, 284, 309)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700213"/>
            <a:ext cx="3073400" cy="4525962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484313"/>
            <a:ext cx="46085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860800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151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Případová studie</a:t>
            </a:r>
            <a:endParaRPr lang="en-GB" altLang="cs-CZ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2100" smtClean="0"/>
          </a:p>
          <a:p>
            <a:pPr marL="457200" indent="-457200"/>
            <a:r>
              <a:rPr lang="cs-CZ" altLang="cs-CZ" sz="1800" smtClean="0"/>
              <a:t>Podrobné zkoumání a porozumění jednomu nebo několika málo případů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Případ jako v čase a prostoru uzavřený a provázaný </a:t>
            </a:r>
            <a:r>
              <a:rPr lang="cs-CZ" altLang="cs-CZ" sz="1800" b="1" smtClean="0"/>
              <a:t>systém (má hranice), který studujeme v jeho přirozeném prostředí, v jeho komplexitě a v kontextu</a:t>
            </a:r>
            <a:r>
              <a:rPr lang="cs-CZ" altLang="cs-CZ" sz="1800" smtClean="0"/>
              <a:t> (časovém, prostorovém, ekonomickém, kulturním, sociálním)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Případem (jednotkou analýzy)může být: člověk, komunita, vztahy, organizace nebo instituce, událost, role 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b="1" smtClean="0"/>
              <a:t>Různé zdroje dat a techniky sběru dat</a:t>
            </a:r>
            <a:r>
              <a:rPr lang="cs-CZ" altLang="cs-CZ" sz="1800" smtClean="0"/>
              <a:t>: pozorování (zúčastněné i nezúčastněné), rozhovor, analýza dokumentů, artefaktů, focus group… (i kvantitativní)</a:t>
            </a:r>
          </a:p>
          <a:p>
            <a:pPr marL="457200" indent="-457200">
              <a:lnSpc>
                <a:spcPct val="80000"/>
              </a:lnSpc>
            </a:pPr>
            <a:r>
              <a:rPr lang="cs-CZ" altLang="cs-CZ" sz="1800" smtClean="0"/>
              <a:t>Cíle případové studie: deskriptivní, explorační i explanační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smtClean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cs-CZ" altLang="cs-CZ" sz="1800" smtClean="0"/>
              <a:t>Nevýhody: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cs-CZ" altLang="cs-CZ" sz="1800" smtClean="0"/>
          </a:p>
          <a:p>
            <a:pPr marL="457200" indent="-457200"/>
            <a:r>
              <a:rPr lang="cs-CZ" altLang="cs-CZ" sz="1800" smtClean="0"/>
              <a:t>Vyžaduje dostatek času strávený v terénu</a:t>
            </a:r>
          </a:p>
          <a:p>
            <a:pPr marL="457200" indent="-457200"/>
            <a:r>
              <a:rPr lang="cs-CZ" altLang="cs-CZ" sz="1800" smtClean="0"/>
              <a:t>Snadno sklouzne do plochého vhledu nebo reportáže, je třeba integrovat informace získané různými metodami sběru dat, nutnost zachycení jevů, které nejsou na první pohled viditelné, dokumentovat závěry atd.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altLang="cs-CZ" sz="1800" smtClean="0"/>
          </a:p>
        </p:txBody>
      </p:sp>
    </p:spTree>
    <p:extLst>
      <p:ext uri="{BB962C8B-B14F-4D97-AF65-F5344CB8AC3E}">
        <p14:creationId xmlns:p14="http://schemas.microsoft.com/office/powerpoint/2010/main" val="23462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0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200" smtClean="0"/>
              <a:t>Případ jako ohraničený systém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25538"/>
            <a:ext cx="5256212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998578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Etnografický výzkum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Hloubková studie zaměřená na konkrétní skupinu</a:t>
            </a:r>
          </a:p>
          <a:p>
            <a:pPr eaLnBrk="1" hangingPunct="1"/>
            <a:r>
              <a:rPr lang="cs-CZ" altLang="cs-CZ" sz="2400" smtClean="0"/>
              <a:t>Cílem etnografie je „hustý popis“ – detailní a věrohodný popis způsobu života určité skupiny lidí (chování, zvyků, jednání, jazyka, interakce, struktury, přesvědčení, hodnot, postojů a názorů)</a:t>
            </a:r>
          </a:p>
          <a:p>
            <a:pPr eaLnBrk="1" hangingPunct="1"/>
            <a:r>
              <a:rPr lang="cs-CZ" altLang="cs-CZ" sz="2400" smtClean="0"/>
              <a:t>Výzkumník aktivně vstupuje do každodenního života aktérů – intenzivní pobyt v terénu</a:t>
            </a:r>
          </a:p>
          <a:p>
            <a:pPr eaLnBrk="1" hangingPunct="1"/>
            <a:r>
              <a:rPr lang="cs-CZ" altLang="cs-CZ" sz="2400" smtClean="0"/>
              <a:t>Kombinace různých metod sběru dat (zúčastněné pozorování, rozhovory, terénní poznámky, artefakty, struktura skupiny)</a:t>
            </a:r>
          </a:p>
          <a:p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42545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2437" t="17785" r="22439" b="7980"/>
          <a:stretch/>
        </p:blipFill>
        <p:spPr>
          <a:xfrm>
            <a:off x="539552" y="1124744"/>
            <a:ext cx="4660140" cy="35283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7476" t="19185" r="64962" b="13582"/>
          <a:stretch/>
        </p:blipFill>
        <p:spPr>
          <a:xfrm>
            <a:off x="5364088" y="1124744"/>
            <a:ext cx="3312368" cy="45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76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	Na </a:t>
            </a:r>
            <a:r>
              <a:rPr lang="cs-CZ" dirty="0"/>
              <a:t>počátku výzkumu nebo spíše před vstupem do zkoumaného prostředí se mi jednalo především o proniknutí do každodennosti chodu oddělení LDN, jeho zachycení a dále o prozkoumání interakce mezi personálem a pacienty.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Během </a:t>
            </a:r>
            <a:r>
              <a:rPr lang="cs-CZ" dirty="0"/>
              <a:t>pobytu v terénu se ukázalo jako zcela zásadní pokusit se definovat faktory, které velice specifickou a proměnlivou interakci mezi personálem a pacienty ovlivňují. Tyto faktory pak určují strategie jednání, které personál nebo pacienti při vzájemném kontaktu používají.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V </a:t>
            </a:r>
            <a:r>
              <a:rPr lang="cs-CZ" dirty="0"/>
              <a:t>průběhu výzkumu se tedy v podstatě upřesnila druhá výzkumná otázka a to o otázky, proč interakce v daném prostředí probíhá tím způsobem, jakým probíhá (faktory), a jaké způsoby jednání aktéři interakce volí, případně jakými se vyznačují (strategie).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24128" y="6126163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Bolechová</a:t>
            </a:r>
            <a:r>
              <a:rPr lang="cs-CZ" dirty="0" smtClean="0"/>
              <a:t> 2009: 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10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výzkumů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Liší se dívky a chlapci v tom, jaký komunikační prostor mají ve vyučování?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komunikace s žáky na soukromých školách více partnerská než na běžných školách?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8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075" t="15408" r="32276" b="4754"/>
          <a:stretch/>
        </p:blipFill>
        <p:spPr>
          <a:xfrm>
            <a:off x="1043608" y="188639"/>
            <a:ext cx="4968552" cy="64365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4128" y="6126163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Bolechová</a:t>
            </a:r>
            <a:r>
              <a:rPr lang="cs-CZ" dirty="0" smtClean="0"/>
              <a:t>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67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Biografický výzkum </a:t>
            </a:r>
            <a:br>
              <a:rPr lang="cs-CZ" altLang="cs-CZ" sz="4000" smtClean="0"/>
            </a:br>
            <a:r>
              <a:rPr lang="cs-CZ" altLang="cs-CZ" sz="2000" smtClean="0"/>
              <a:t>(metoda životního příběhu a životní historie – life story, life history)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smtClean="0"/>
              <a:t>Zkoumání </a:t>
            </a:r>
            <a:r>
              <a:rPr lang="cs-CZ" altLang="cs-CZ" sz="1600" b="1" smtClean="0"/>
              <a:t>příběhu</a:t>
            </a:r>
            <a:r>
              <a:rPr lang="cs-CZ" altLang="cs-CZ" sz="1600" smtClean="0"/>
              <a:t>, který si jedinec volí k vyprávění o prožitém životě, který je vyprávěn úplně a otevřeně do té míry, jak dovoluje paměť a jedincovo přání ohledně toho, co by o něm měli znát druzí - esence toho nejdůležitějšího, co se jedinci přihodilo v určité rovině jeho života, popisuje děje, zkušenosti, pocity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Metoda živ. historie používá i další zdroje dat a chce popsat především kontext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 také Oral history – zaměřena na dějinné události viděné individuem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zdrojem dat je opakovaný hloubkový rozhovor, kterého se účastní </a:t>
            </a:r>
            <a:r>
              <a:rPr lang="cs-CZ" altLang="cs-CZ" sz="1600" b="1" smtClean="0"/>
              <a:t>dva vypravěči</a:t>
            </a:r>
            <a:r>
              <a:rPr lang="cs-CZ" altLang="cs-CZ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typ. pro výzkum učitelské kariéry</a:t>
            </a:r>
          </a:p>
          <a:p>
            <a:pPr>
              <a:lnSpc>
                <a:spcPct val="80000"/>
              </a:lnSpc>
            </a:pPr>
            <a:endParaRPr lang="cs-CZ" altLang="cs-CZ" sz="160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smtClean="0"/>
              <a:t>Průběh výzkumu: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první rozhovor, analýza (např. časová osa), identifikace bílých míst, zajímavých momentů, mezníků (kritické incidenty, kritické osoby, kritické fáze – vnější, profesní, osobní), druhý rozhovor se specifickými otázkami (také navazující na jiné zdroje sběru dat), analýza atd.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zajímá nás nejen, co je a co není řečeno, ale také jak to je řečeno (jakými slovy, v jaké souvislosti, s jakými emocemi atd.)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nutný doslovný a kvalitní přepis + terénní poznámky</a:t>
            </a:r>
          </a:p>
        </p:txBody>
      </p:sp>
    </p:spTree>
    <p:extLst>
      <p:ext uri="{BB962C8B-B14F-4D97-AF65-F5344CB8AC3E}">
        <p14:creationId xmlns:p14="http://schemas.microsoft.com/office/powerpoint/2010/main" val="8328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8577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cs-CZ" sz="2000" i="1" dirty="0" smtClean="0"/>
          </a:p>
          <a:p>
            <a:pPr marL="0" indent="0">
              <a:buFontTx/>
              <a:buNone/>
              <a:defRPr/>
            </a:pPr>
            <a:r>
              <a:rPr lang="cs-CZ" sz="2000" i="1" dirty="0" smtClean="0"/>
              <a:t>„Proces</a:t>
            </a:r>
            <a:r>
              <a:rPr lang="cs-CZ" sz="2000" i="1" dirty="0"/>
              <a:t>, během </a:t>
            </a:r>
            <a:r>
              <a:rPr lang="cs-CZ" sz="2000" i="1" dirty="0" smtClean="0"/>
              <a:t>něhož </a:t>
            </a:r>
            <a:r>
              <a:rPr lang="cs-CZ" sz="2000" i="1" dirty="0"/>
              <a:t>praktici (učitelé) studují problémy vědecky, takže mohou hodnotit, zlepšovat a zaměřovat  rozhodování a </a:t>
            </a:r>
            <a:r>
              <a:rPr lang="cs-CZ" sz="2000" i="1" dirty="0" smtClean="0"/>
              <a:t>praxi.“ </a:t>
            </a:r>
          </a:p>
          <a:p>
            <a:pPr marL="0" indent="0">
              <a:buFontTx/>
              <a:buNone/>
              <a:defRPr/>
            </a:pPr>
            <a:r>
              <a:rPr lang="cs-CZ" sz="2000" i="1" dirty="0" smtClean="0"/>
              <a:t>(</a:t>
            </a:r>
            <a:r>
              <a:rPr lang="cs-CZ" sz="2000" dirty="0" err="1" smtClean="0"/>
              <a:t>Cohen</a:t>
            </a:r>
            <a:r>
              <a:rPr lang="cs-CZ" sz="2000" dirty="0"/>
              <a:t>, </a:t>
            </a:r>
            <a:r>
              <a:rPr lang="cs-CZ" sz="2000" dirty="0" err="1"/>
              <a:t>Manion</a:t>
            </a:r>
            <a:r>
              <a:rPr lang="cs-CZ" sz="2000" dirty="0"/>
              <a:t>, </a:t>
            </a:r>
            <a:r>
              <a:rPr lang="cs-CZ" sz="2000" dirty="0" err="1"/>
              <a:t>Morrison</a:t>
            </a:r>
            <a:r>
              <a:rPr lang="cs-CZ" sz="2000" dirty="0"/>
              <a:t>, </a:t>
            </a:r>
            <a:r>
              <a:rPr lang="cs-CZ" sz="2000" dirty="0" smtClean="0"/>
              <a:t>2011:xy)</a:t>
            </a:r>
            <a:endParaRPr lang="cs-CZ" sz="2000" i="1" dirty="0"/>
          </a:p>
          <a:p>
            <a:pPr marL="0" indent="0">
              <a:buFontTx/>
              <a:buNone/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6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výzkum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Participativní, demokratický proces, jehož cílem je vyvinout praktické vědění. Usiluje o propojení akce a reflexe, teorie a praxe a o participaci všech zúčastněných.  Snaží se najít praktická řešení problémů, které vyvstávají v každodenním životě. Má za cíl přinést  změnu, a tím prospět jednotlivcům a komunitám. Zpochybňuje pozitivistickou představu o tom, že výzkum musí být objektivní a hodnotově neutrální. Zdůrazňuje sociální konstruovanost vědění a to, že každý výzkum probíhá v rámci určitého hodnotového systému.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Reason</a:t>
            </a:r>
            <a:r>
              <a:rPr lang="cs-CZ" dirty="0" smtClean="0"/>
              <a:t>, </a:t>
            </a:r>
            <a:r>
              <a:rPr lang="cs-CZ" dirty="0" err="1" smtClean="0"/>
              <a:t>Bradbury</a:t>
            </a:r>
            <a:r>
              <a:rPr lang="cs-CZ" dirty="0" smtClean="0"/>
              <a:t>, 2001:1; </a:t>
            </a:r>
            <a:r>
              <a:rPr lang="en-US" dirty="0" smtClean="0"/>
              <a:t>BRYDON-MILLER,</a:t>
            </a:r>
            <a:r>
              <a:rPr lang="cs-CZ" dirty="0" smtClean="0"/>
              <a:t> </a:t>
            </a:r>
            <a:r>
              <a:rPr lang="en-US" dirty="0" smtClean="0"/>
              <a:t>GREENWOOD</a:t>
            </a:r>
            <a:r>
              <a:rPr lang="en-US" dirty="0"/>
              <a:t>, </a:t>
            </a:r>
            <a:r>
              <a:rPr lang="en-US" dirty="0" smtClean="0"/>
              <a:t>MAGUIRE</a:t>
            </a:r>
            <a:r>
              <a:rPr lang="en-US" dirty="0"/>
              <a:t>, </a:t>
            </a:r>
            <a:r>
              <a:rPr lang="cs-CZ" dirty="0" smtClean="0"/>
              <a:t>2004).</a:t>
            </a:r>
          </a:p>
        </p:txBody>
      </p:sp>
    </p:spTree>
    <p:extLst>
      <p:ext uri="{BB962C8B-B14F-4D97-AF65-F5344CB8AC3E}">
        <p14:creationId xmlns:p14="http://schemas.microsoft.com/office/powerpoint/2010/main" val="3436510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Cílem akčního výzkumu je na jedné straně proměnit praxi a na druhé straně proces změny vědeckými metodami monitorovat (</a:t>
            </a:r>
            <a:r>
              <a:rPr lang="cs-CZ" dirty="0" err="1"/>
              <a:t>Atkins</a:t>
            </a:r>
            <a:r>
              <a:rPr lang="cs-CZ" dirty="0"/>
              <a:t> &amp; </a:t>
            </a:r>
            <a:r>
              <a:rPr lang="cs-CZ" dirty="0" err="1"/>
              <a:t>Wallace</a:t>
            </a:r>
            <a:r>
              <a:rPr lang="cs-CZ" dirty="0"/>
              <a:t>, 2012).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</a:t>
            </a:r>
            <a:r>
              <a:rPr lang="cs-CZ" dirty="0"/>
              <a:t>se akční výzkum týká metod školního vyučování, velmi často má formát vzdělávacího či rozvojového programu pro učitele, často s využitím </a:t>
            </a:r>
            <a:r>
              <a:rPr lang="cs-CZ" dirty="0" err="1"/>
              <a:t>videostudií</a:t>
            </a:r>
            <a:r>
              <a:rPr lang="cs-CZ" dirty="0"/>
              <a:t> jako nástroje pro dokumentování a analýzu změn (Borko et al., 2008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(Švaříček, </a:t>
            </a:r>
            <a:r>
              <a:rPr lang="cs-CZ" dirty="0" err="1" smtClean="0"/>
              <a:t>Šeďová</a:t>
            </a:r>
            <a:r>
              <a:rPr lang="cs-CZ" dirty="0" smtClean="0"/>
              <a:t> 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95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0250" r="1852" b="7620"/>
          <a:stretch/>
        </p:blipFill>
        <p:spPr bwMode="auto">
          <a:xfrm>
            <a:off x="179512" y="1196752"/>
            <a:ext cx="896443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77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cyklický</a:t>
            </a:r>
          </a:p>
          <a:p>
            <a:r>
              <a:rPr lang="cs-CZ" dirty="0" smtClean="0"/>
              <a:t>každá </a:t>
            </a:r>
            <a:r>
              <a:rPr lang="cs-CZ" dirty="0"/>
              <a:t>akce je vyhodnocována za účelem plánování dalšího </a:t>
            </a:r>
            <a:r>
              <a:rPr lang="cs-CZ" dirty="0" smtClean="0"/>
              <a:t>postupu</a:t>
            </a:r>
          </a:p>
        </p:txBody>
      </p:sp>
      <p:pic>
        <p:nvPicPr>
          <p:cNvPr id="1026" name="Picture 2" descr="http://clanky.rvp.cz/wp-content/upload/obrazky/15893/0.jpg?074731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59" y="1588746"/>
            <a:ext cx="2951670" cy="42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kemmis pl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4" y="4142826"/>
            <a:ext cx="5567148" cy="173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1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Postup při akčním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Cyklický proces: diagnóza </a:t>
            </a:r>
            <a:r>
              <a:rPr lang="cs-CZ" sz="2400" dirty="0"/>
              <a:t>+ akce + </a:t>
            </a:r>
            <a:r>
              <a:rPr lang="cs-CZ" sz="2400" dirty="0" smtClean="0"/>
              <a:t>reflexe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634135" y="1989138"/>
            <a:ext cx="2735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400" dirty="0" err="1"/>
              <a:t>Kemmis</a:t>
            </a:r>
            <a:r>
              <a:rPr lang="cs-CZ" altLang="cs-CZ" sz="1400" dirty="0"/>
              <a:t> a </a:t>
            </a:r>
            <a:r>
              <a:rPr lang="cs-CZ" altLang="cs-CZ" sz="1400" dirty="0" err="1"/>
              <a:t>McTaggart</a:t>
            </a:r>
            <a:r>
              <a:rPr lang="cs-CZ" altLang="cs-CZ" sz="1400" dirty="0"/>
              <a:t> 1981</a:t>
            </a:r>
          </a:p>
          <a:p>
            <a:endParaRPr lang="cs-CZ" altLang="cs-CZ" sz="1400" dirty="0"/>
          </a:p>
          <a:p>
            <a:r>
              <a:rPr lang="cs-CZ" altLang="cs-CZ" sz="1400" dirty="0"/>
              <a:t>1) Obecná myšlenka – co je třeba změnit? Vylepšit?</a:t>
            </a:r>
          </a:p>
          <a:p>
            <a:r>
              <a:rPr lang="cs-CZ" altLang="cs-CZ" sz="1400" dirty="0"/>
              <a:t>2) Kde? V jakém prostoru, kontextu? (</a:t>
            </a:r>
            <a:r>
              <a:rPr lang="cs-CZ" altLang="cs-CZ" sz="1400" dirty="0" err="1"/>
              <a:t>field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action</a:t>
            </a:r>
            <a:r>
              <a:rPr lang="cs-CZ" altLang="cs-CZ" sz="1400" dirty="0"/>
              <a:t>)</a:t>
            </a:r>
          </a:p>
          <a:p>
            <a:r>
              <a:rPr lang="cs-CZ" altLang="cs-CZ" sz="1400" dirty="0"/>
              <a:t>3) Sbírání informací o prostoru</a:t>
            </a:r>
          </a:p>
          <a:p>
            <a:r>
              <a:rPr lang="cs-CZ" altLang="cs-CZ" sz="1400" dirty="0"/>
              <a:t>4) Obecný plán akce</a:t>
            </a:r>
          </a:p>
          <a:p>
            <a:r>
              <a:rPr lang="cs-CZ" altLang="cs-CZ" sz="1400" dirty="0"/>
              <a:t>5) První kroky</a:t>
            </a:r>
          </a:p>
          <a:p>
            <a:r>
              <a:rPr lang="cs-CZ" altLang="cs-CZ" sz="1400" dirty="0"/>
              <a:t>6) Evaluace</a:t>
            </a:r>
          </a:p>
          <a:p>
            <a:r>
              <a:rPr lang="cs-CZ" altLang="cs-CZ" sz="1400" dirty="0"/>
              <a:t>7) Revize plánu</a:t>
            </a:r>
          </a:p>
          <a:p>
            <a:r>
              <a:rPr lang="cs-CZ" altLang="cs-CZ" sz="1400" dirty="0"/>
              <a:t>8) Další kroky</a:t>
            </a:r>
          </a:p>
          <a:p>
            <a:r>
              <a:rPr lang="cs-CZ" altLang="cs-CZ" sz="1400" dirty="0"/>
              <a:t>9) Evaluace</a:t>
            </a:r>
          </a:p>
          <a:p>
            <a:r>
              <a:rPr lang="cs-CZ" altLang="cs-CZ" sz="1400" dirty="0"/>
              <a:t>10) Revize plánu</a:t>
            </a:r>
          </a:p>
          <a:p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2500" y="1989138"/>
            <a:ext cx="28797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 err="1"/>
              <a:t>McNiff</a:t>
            </a:r>
            <a:r>
              <a:rPr lang="cs-CZ" sz="1400" dirty="0"/>
              <a:t> (2002:71)</a:t>
            </a:r>
          </a:p>
          <a:p>
            <a:pPr>
              <a:defRPr/>
            </a:pPr>
            <a:endParaRPr lang="cs-CZ" sz="1400" dirty="0"/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Přehled dosavadní praxe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Identifikace aspektů, které si přejete změnit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Představte/Načrtněte (</a:t>
            </a:r>
            <a:r>
              <a:rPr lang="cs-CZ" sz="1400" dirty="0" err="1"/>
              <a:t>imagine</a:t>
            </a:r>
            <a:r>
              <a:rPr lang="cs-CZ" sz="1400" dirty="0"/>
              <a:t>) si cestu k této změně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Zkuste ji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Monitorujte a reflektujte, co se stalo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Modifikujte plán podle svých zjištění a pokračujte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Zhodnoťte modifikovanou akci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sz="1400" dirty="0"/>
              <a:t>Pokračujte dokud nejste spokojeni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7763" y="2133600"/>
            <a:ext cx="28082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Rozhodněte, jaký problém je třeba řešit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příčiny tohoto 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Proveďte brainstorming nad možnými řešeními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Vyberte si jedno z nich, které považujete za nejlepší a popřemýšlejte, jak ho uvést do praxe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Identifikujte nějaká kritéria úspěchu, podle kterých můžete posoudit, jestli řešení fungovalo ve vztahu k problému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Uveďte plán do praxe, monitorujte a zhodnoťte průběh akce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Zhodnoťte výsledek ve vztahu k problému podle kritérií z bodu 5</a:t>
            </a:r>
          </a:p>
          <a:p>
            <a:pPr marL="228600" indent="-228600">
              <a:buFontTx/>
              <a:buAutoNum type="arabicParenR"/>
              <a:defRPr/>
            </a:pPr>
            <a:r>
              <a:rPr lang="cs-CZ" sz="1200" dirty="0"/>
              <a:t>Na základě evaluace stanovte další postup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9463" name="TextovéPole 7"/>
          <p:cNvSpPr txBox="1">
            <a:spLocks noChangeArrowheads="1"/>
          </p:cNvSpPr>
          <p:nvPr/>
        </p:nvSpPr>
        <p:spPr bwMode="auto">
          <a:xfrm>
            <a:off x="468313" y="6021388"/>
            <a:ext cx="7920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/>
              <a:t>Použití metod v akčním výzkumu: můžeme využít design experimentu, dotazník, pozorování, rozhovory a terénní poznámky, případová studie (víc případových studií), dokumenty atd.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60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0931" r="16113" b="12297"/>
          <a:stretch/>
        </p:blipFill>
        <p:spPr bwMode="auto">
          <a:xfrm>
            <a:off x="0" y="260648"/>
            <a:ext cx="9114973" cy="46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Janík 2004, s.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53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5935" r="16161" b="7304"/>
          <a:stretch/>
        </p:blipFill>
        <p:spPr bwMode="auto">
          <a:xfrm>
            <a:off x="395536" y="980728"/>
            <a:ext cx="8638178" cy="50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8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Dotazník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Respondent = osoba, která vyplňuje dotazník</a:t>
            </a:r>
          </a:p>
          <a:p>
            <a:r>
              <a:rPr lang="cs-CZ" altLang="cs-CZ" dirty="0" smtClean="0"/>
              <a:t>Položka/otázka = prvek dotazníku</a:t>
            </a:r>
          </a:p>
          <a:p>
            <a:r>
              <a:rPr lang="cs-CZ" altLang="cs-CZ" dirty="0" smtClean="0"/>
              <a:t>Administrace dotazníku = způsob zadávání dotazníku</a:t>
            </a:r>
          </a:p>
          <a:p>
            <a:r>
              <a:rPr lang="cs-CZ" altLang="cs-CZ" dirty="0" smtClean="0"/>
              <a:t>Průvodní dopis</a:t>
            </a:r>
          </a:p>
          <a:p>
            <a:pPr>
              <a:buFontTx/>
              <a:buNone/>
            </a:pPr>
            <a:r>
              <a:rPr lang="cs-CZ" altLang="cs-CZ" i="1" dirty="0" smtClean="0"/>
              <a:t>	„Prosím, abyste neotáleli s vyplněním dotazníku, protože jsem v časové tísni</a:t>
            </a:r>
            <a:r>
              <a:rPr lang="cs-CZ" altLang="cs-CZ" i="1" dirty="0" smtClean="0"/>
              <a:t>.“ </a:t>
            </a:r>
            <a:r>
              <a:rPr lang="cs-CZ" altLang="cs-CZ" i="1" dirty="0" smtClean="0">
                <a:sym typeface="Wingdings" panose="05000000000000000000" pitchFamily="2" charset="2"/>
              </a:rPr>
              <a:t></a:t>
            </a: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0359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t="17198" r="20875" b="2249"/>
          <a:stretch/>
        </p:blipFill>
        <p:spPr bwMode="auto">
          <a:xfrm>
            <a:off x="755576" y="360833"/>
            <a:ext cx="8064896" cy="59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01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7133" r="32537" b="5544"/>
          <a:stretch/>
        </p:blipFill>
        <p:spPr bwMode="auto">
          <a:xfrm>
            <a:off x="1475656" y="189161"/>
            <a:ext cx="5688632" cy="6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43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9838" r="36750" b="8110"/>
          <a:stretch/>
        </p:blipFill>
        <p:spPr bwMode="auto">
          <a:xfrm>
            <a:off x="841828" y="682170"/>
            <a:ext cx="7387771" cy="56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05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Výzkumy ukazují, že představy pacientů o lécích vycházejí z různých zdrojů a mohou významně ovlivňovat, zda budou léky užívat, nebo ne. Zároveň se o nich málokdy hovoří během konzultace s lékařem. </a:t>
            </a:r>
          </a:p>
          <a:p>
            <a:r>
              <a:rPr lang="cs-CZ" dirty="0" smtClean="0"/>
              <a:t>Problém neužívání nebo nesprávného užívání léků významně narušuje efektivitu zdravotnických systémů.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923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 pacientů od tří praktiků</a:t>
            </a:r>
          </a:p>
          <a:p>
            <a:r>
              <a:rPr lang="cs-CZ" dirty="0" smtClean="0"/>
              <a:t>Nahrávky konzultací a jejich analýza</a:t>
            </a:r>
          </a:p>
          <a:p>
            <a:r>
              <a:rPr lang="cs-CZ" dirty="0" smtClean="0"/>
              <a:t>Diskusní skupiny lékařů</a:t>
            </a:r>
          </a:p>
          <a:p>
            <a:r>
              <a:rPr lang="cs-CZ" dirty="0" smtClean="0"/>
              <a:t>Rozhovory s pacienty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Cíl: Vyvinout konzultační model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126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0303" r="31060" b="12716"/>
          <a:stretch/>
        </p:blipFill>
        <p:spPr bwMode="auto">
          <a:xfrm>
            <a:off x="1475656" y="285903"/>
            <a:ext cx="6120680" cy="59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07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ktivní </a:t>
            </a:r>
            <a:r>
              <a:rPr lang="cs-CZ" dirty="0"/>
              <a:t>zapojení žáků do výukové komunikace pozitivně ovlivňuje jejich </a:t>
            </a:r>
            <a:r>
              <a:rPr lang="cs-CZ" dirty="0" smtClean="0"/>
              <a:t>učení.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českém prostředí </a:t>
            </a:r>
            <a:r>
              <a:rPr lang="cs-CZ" dirty="0" smtClean="0"/>
              <a:t>výzkumné </a:t>
            </a:r>
            <a:r>
              <a:rPr lang="cs-CZ" dirty="0"/>
              <a:t>nálezy ukazují, že učitel vyplňuje svými komunikačními aktivitami 75 % času, na žáky </a:t>
            </a:r>
            <a:r>
              <a:rPr lang="cs-CZ" dirty="0" smtClean="0"/>
              <a:t>zbývá </a:t>
            </a:r>
            <a:r>
              <a:rPr lang="cs-CZ" dirty="0"/>
              <a:t>25 % (</a:t>
            </a:r>
            <a:r>
              <a:rPr lang="cs-CZ" dirty="0" err="1"/>
              <a:t>Šeďová</a:t>
            </a:r>
            <a:r>
              <a:rPr lang="cs-CZ" dirty="0"/>
              <a:t>, Švaříček, &amp; Šalamounová, 2012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Cíl: posílit </a:t>
            </a:r>
            <a:r>
              <a:rPr lang="cs-CZ" dirty="0"/>
              <a:t>žákovskou participaci na výukové komunikaci tak, aby se rozšířil prostor pro jejich promluvy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835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žákovskou participaci operacionalizovat?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Čas </a:t>
            </a:r>
            <a:r>
              <a:rPr lang="cs-CZ" dirty="0"/>
              <a:t>žáků: celkový čas, po který žáci ve vyučovací hodině hovoří. 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Rozvité </a:t>
            </a:r>
            <a:r>
              <a:rPr lang="cs-CZ" dirty="0"/>
              <a:t>promluvy: výskyt žákovských promluv obsahujících deset a více slov. 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Triadická </a:t>
            </a:r>
            <a:r>
              <a:rPr lang="cs-CZ" dirty="0"/>
              <a:t>interakce: výskyt komunikační struktury, v jejímž rámci na sebe bezprostředně reaguje větší počet aktérů než učitel a jeden žák. </a:t>
            </a:r>
          </a:p>
        </p:txBody>
      </p:sp>
    </p:spTree>
    <p:extLst>
      <p:ext uri="{BB962C8B-B14F-4D97-AF65-F5344CB8AC3E}">
        <p14:creationId xmlns:p14="http://schemas.microsoft.com/office/powerpoint/2010/main" val="23708364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1) Zvýšila se po intervenci míra žákovské participace? 2) Jakým způsobem učitelé zvýšené žákovské participace dosahují? Na první z výzkumných otázek odpovídáme prostřednictvím kvantitativní analýzy indikátorů participace popsaných výše (čas žáků, rozvité promluvy, triadická interakce). Testujeme hypotézu, že hodiny učitelů po intervenci se z hlediska žákovské participace liší od vyučovacích hodin, které intervenci předcházely.</a:t>
            </a:r>
          </a:p>
        </p:txBody>
      </p:sp>
    </p:spTree>
    <p:extLst>
      <p:ext uri="{BB962C8B-B14F-4D97-AF65-F5344CB8AC3E}">
        <p14:creationId xmlns:p14="http://schemas.microsoft.com/office/powerpoint/2010/main" val="3719567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BRYDON-MILLER, Mary; GREENWOOD, </a:t>
            </a:r>
            <a:r>
              <a:rPr lang="en-US" dirty="0" err="1"/>
              <a:t>Davydd</a:t>
            </a:r>
            <a:r>
              <a:rPr lang="en-US" dirty="0"/>
              <a:t>; MAGUIRE, Patricia. Why action research?. </a:t>
            </a:r>
            <a:r>
              <a:rPr lang="en-US" i="1" dirty="0"/>
              <a:t>Action research</a:t>
            </a:r>
            <a:r>
              <a:rPr lang="en-US" dirty="0"/>
              <a:t>, 2003, 1.1: 9-28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NEZVALOVÁ, D. Akční výzkum ve škole. </a:t>
            </a:r>
            <a:r>
              <a:rPr lang="cs-CZ" i="1" dirty="0"/>
              <a:t>Pedagogika</a:t>
            </a:r>
            <a:r>
              <a:rPr lang="cs-CZ" dirty="0"/>
              <a:t>, 2003, 53.3: 300-308</a:t>
            </a:r>
            <a:r>
              <a:rPr lang="cs-CZ" dirty="0" smtClean="0"/>
              <a:t>.</a:t>
            </a:r>
          </a:p>
          <a:p>
            <a:r>
              <a:rPr lang="cs-CZ" dirty="0"/>
              <a:t>JANÍK, Tomáš. Akční výzkum jako cesta ke zkvalitňování pedagogické praxe. </a:t>
            </a:r>
            <a:r>
              <a:rPr lang="cs-CZ" i="1" dirty="0"/>
              <a:t>Cesty pedagogického výzkumu. Brno: </a:t>
            </a:r>
            <a:r>
              <a:rPr lang="cs-CZ" i="1" dirty="0" err="1"/>
              <a:t>Paido</a:t>
            </a:r>
            <a:r>
              <a:rPr lang="cs-CZ" dirty="0"/>
              <a:t>, 2004, </a:t>
            </a:r>
            <a:r>
              <a:rPr lang="cs-CZ" dirty="0" smtClean="0"/>
              <a:t>51-68</a:t>
            </a:r>
          </a:p>
          <a:p>
            <a:r>
              <a:rPr lang="cs-CZ" dirty="0"/>
              <a:t>ŠEĎOVÁ, Klára; SEDLÁČEK, Martin. Žákovská participace jako předmět akčního výzkumu. </a:t>
            </a:r>
            <a:r>
              <a:rPr lang="cs-CZ" i="1" dirty="0" smtClean="0"/>
              <a:t>Studia </a:t>
            </a:r>
            <a:r>
              <a:rPr lang="cs-CZ" i="1" dirty="0" err="1" smtClean="0"/>
              <a:t>paedagogica</a:t>
            </a:r>
            <a:r>
              <a:rPr lang="cs-CZ" dirty="0" smtClean="0"/>
              <a:t>, </a:t>
            </a:r>
            <a:r>
              <a:rPr lang="cs-CZ" dirty="0"/>
              <a:t>2015, </a:t>
            </a:r>
            <a:r>
              <a:rPr lang="cs-CZ" dirty="0" smtClean="0"/>
              <a:t>20.2</a:t>
            </a:r>
          </a:p>
          <a:p>
            <a:r>
              <a:rPr lang="cs-CZ" dirty="0"/>
              <a:t>DOWELL, Jon; JONES, </a:t>
            </a:r>
            <a:r>
              <a:rPr lang="cs-CZ" dirty="0" err="1"/>
              <a:t>Anni</a:t>
            </a:r>
            <a:r>
              <a:rPr lang="cs-CZ" dirty="0"/>
              <a:t>; SNADDEN, David. </a:t>
            </a:r>
            <a:r>
              <a:rPr lang="cs-CZ" dirty="0" err="1"/>
              <a:t>Exploring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use to 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concordance</a:t>
            </a:r>
            <a:r>
              <a:rPr lang="cs-CZ" dirty="0"/>
              <a:t> </a:t>
            </a:r>
            <a:r>
              <a:rPr lang="cs-CZ" dirty="0" err="1"/>
              <a:t>with'non-adherent'patients</a:t>
            </a:r>
            <a:r>
              <a:rPr lang="cs-CZ" dirty="0"/>
              <a:t>: a </a:t>
            </a:r>
            <a:r>
              <a:rPr lang="cs-CZ" dirty="0" err="1"/>
              <a:t>qualitative</a:t>
            </a:r>
            <a:r>
              <a:rPr lang="cs-CZ" dirty="0"/>
              <a:t> study. </a:t>
            </a:r>
            <a:r>
              <a:rPr lang="cs-CZ" i="1" dirty="0"/>
              <a:t>Br J Gen </a:t>
            </a:r>
            <a:r>
              <a:rPr lang="cs-CZ" i="1" dirty="0" err="1"/>
              <a:t>Pract</a:t>
            </a:r>
            <a:r>
              <a:rPr lang="cs-CZ" dirty="0"/>
              <a:t>, 2002, 52.474: 24-32</a:t>
            </a:r>
            <a:r>
              <a:rPr lang="cs-CZ" dirty="0" smtClean="0"/>
              <a:t>.</a:t>
            </a:r>
          </a:p>
          <a:p>
            <a:r>
              <a:rPr lang="en-US" dirty="0"/>
              <a:t>REASON, Peter; BRADBURY, Hilary (ed.). </a:t>
            </a:r>
            <a:r>
              <a:rPr lang="en-US" i="1" dirty="0"/>
              <a:t>Handbook of action research: Participative inquiry and practice</a:t>
            </a:r>
            <a:r>
              <a:rPr lang="en-US" dirty="0"/>
              <a:t>. Sage, 2001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MCNIFF, J. with Whitehead, J.(2002). </a:t>
            </a:r>
            <a:r>
              <a:rPr lang="en-US" i="1" dirty="0"/>
              <a:t>Action research: Principles and practice</a:t>
            </a:r>
            <a:r>
              <a:rPr lang="en-US" dirty="0"/>
              <a:t>, 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06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Sestavujeme dotazník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Co má vliv na jeho podobu?</a:t>
            </a:r>
          </a:p>
          <a:p>
            <a:pPr eaLnBrk="1" hangingPunct="1">
              <a:buFontTx/>
              <a:buChar char="-"/>
            </a:pPr>
            <a:r>
              <a:rPr lang="cs-CZ" altLang="cs-CZ" b="1" smtClean="0"/>
              <a:t>koncepty a indikátory</a:t>
            </a:r>
            <a:r>
              <a:rPr lang="cs-CZ" altLang="cs-CZ" smtClean="0"/>
              <a:t>, které jsme pro ně vyvinuli – zahrneme měření závislé proměnné, nezávislé proměnné a demografických údajů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způsob, jakým budeme </a:t>
            </a:r>
            <a:r>
              <a:rPr lang="cs-CZ" altLang="cs-CZ" b="1" smtClean="0"/>
              <a:t>analyzovat data</a:t>
            </a:r>
          </a:p>
          <a:p>
            <a:pPr eaLnBrk="1" hangingPunct="1">
              <a:buFontTx/>
              <a:buChar char="-"/>
            </a:pPr>
            <a:r>
              <a:rPr lang="cs-CZ" altLang="cs-CZ" b="1" smtClean="0"/>
              <a:t>administrace dotazníku</a:t>
            </a:r>
          </a:p>
        </p:txBody>
      </p:sp>
    </p:spTree>
    <p:extLst>
      <p:ext uri="{BB962C8B-B14F-4D97-AF65-F5344CB8AC3E}">
        <p14:creationId xmlns:p14="http://schemas.microsoft.com/office/powerpoint/2010/main" val="250932277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altLang="cs-CZ" sz="6000" dirty="0" smtClean="0"/>
              <a:t>Co se dá měřit dotazníkem?  </a:t>
            </a:r>
            <a:endParaRPr lang="cs-CZ" altLang="cs-CZ" sz="6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6000" dirty="0" smtClean="0"/>
              <a:t>	    chování/postoje</a:t>
            </a:r>
            <a:endParaRPr lang="cs-CZ" altLang="cs-CZ" sz="6000" dirty="0" smtClean="0"/>
          </a:p>
          <a:p>
            <a:pPr marL="0" indent="0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2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otázek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cs-CZ" sz="3600" b="1" dirty="0" smtClean="0"/>
              <a:t>Je otázka jasná a jednoduchá?</a:t>
            </a:r>
            <a:r>
              <a:rPr lang="cs-CZ" dirty="0" smtClean="0"/>
              <a:t> (vyhněte se žargonu, technickým termínům, negativním </a:t>
            </a:r>
            <a:r>
              <a:rPr lang="cs-CZ" dirty="0" smtClean="0"/>
              <a:t>formulacím, přizpůsobte jazyk svým respondentům)</a:t>
            </a:r>
            <a:endParaRPr lang="cs-CZ" dirty="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„Je vaše domácnost patriarchální nebo matriarchální?“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„Myslíte si, že jsou neplodní lidé stigmatizováni?“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„Myslíte si, že marihuana by neměla být dekriminalizována?“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„Souhlasíte s tím, že bývalí spolupracovníci </a:t>
            </a:r>
            <a:r>
              <a:rPr lang="cs-CZ" sz="2400" dirty="0" err="1" smtClean="0"/>
              <a:t>StB</a:t>
            </a:r>
            <a:r>
              <a:rPr lang="cs-CZ" sz="2400" dirty="0" smtClean="0"/>
              <a:t> nemají zastávat vysoké funkce ve státní správě? Ano - Ne.“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„Jaký literární žánr si v knihovně půjčujete nejčastěji?“ (výzkum vězňů)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832522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2701</Words>
  <Application>Microsoft Office PowerPoint</Application>
  <PresentationFormat>Předvádění na obrazovce (4:3)</PresentationFormat>
  <Paragraphs>464</Paragraphs>
  <Slides>69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3" baseType="lpstr">
      <vt:lpstr>Arial</vt:lpstr>
      <vt:lpstr>Calibri</vt:lpstr>
      <vt:lpstr>Wingdings</vt:lpstr>
      <vt:lpstr>Motiv sady Office</vt:lpstr>
      <vt:lpstr>Metodologie 2 Lekce 4</vt:lpstr>
      <vt:lpstr>Techniky sběru dat v kvantitativním výzkumu</vt:lpstr>
      <vt:lpstr>Pozorování</vt:lpstr>
      <vt:lpstr>Př. Flandersův systém na pozorování komunikace ve třídě</vt:lpstr>
      <vt:lpstr>Příklady výzkumů</vt:lpstr>
      <vt:lpstr>Dotazník</vt:lpstr>
      <vt:lpstr>Sestavujeme dotazník</vt:lpstr>
      <vt:lpstr>Co se dá měřit dotazníkem?  </vt:lpstr>
      <vt:lpstr>Formulace otázek</vt:lpstr>
      <vt:lpstr>Příklad výzkumu mezi občany, realizovaného Magistrátem města Brna </vt:lpstr>
      <vt:lpstr>Formulace otázek</vt:lpstr>
      <vt:lpstr>Formulace otázek</vt:lpstr>
      <vt:lpstr>Formulace otázek</vt:lpstr>
      <vt:lpstr>Anketa – Kůrovec na Šumavě</vt:lpstr>
      <vt:lpstr>Pozn. Jak je důležitá formulace ….</vt:lpstr>
      <vt:lpstr>Formulace otázek</vt:lpstr>
      <vt:lpstr>Formulace otázek</vt:lpstr>
      <vt:lpstr>Jak se ptát na citlivá data?</vt:lpstr>
      <vt:lpstr>Efekt vynucené odpovědi</vt:lpstr>
      <vt:lpstr>Otevřené otázky v dotazníku</vt:lpstr>
      <vt:lpstr>o15 Zaregistroval(a) jste v poslední době nějakou komunikační kampaň na českou / slovenskou vysokou školu? Pokud ano, prosím, stručně ji popište a uveďte, o jakou vysokou školu se jednalo. Působila na Vás spíš pozitivně či negativně? (Výzkum Uchazeči 2017)</vt:lpstr>
      <vt:lpstr>Dramaturgie dotazníku </vt:lpstr>
      <vt:lpstr>Formáty odpovědí</vt:lpstr>
      <vt:lpstr>Formáty odpovědí</vt:lpstr>
      <vt:lpstr>Prezentace aplikace PowerPoint</vt:lpstr>
      <vt:lpstr>Prezentace aplikace PowerPoint</vt:lpstr>
      <vt:lpstr>Škála na hodnocení vlastností žáka (Ryansův výzkumný nástroj COR, 1960)</vt:lpstr>
      <vt:lpstr>Formáty odpovědí</vt:lpstr>
      <vt:lpstr>NÁVRATNOST </vt:lpstr>
      <vt:lpstr>Co má vliv na návratnost?</vt:lpstr>
      <vt:lpstr>Příčiny klesající návratnosti v posledních desetiletích</vt:lpstr>
      <vt:lpstr>Obtížně kontaktovatelní jsou zejména: </vt:lpstr>
      <vt:lpstr>Pěkný úvod dotazníku pro 7. třídu ZŠ</vt:lpstr>
      <vt:lpstr>Nedostatečné varianty odpovědí</vt:lpstr>
      <vt:lpstr>Úvod do kvalitativního výzkumu </vt:lpstr>
      <vt:lpstr>Kvalitativní výzkum</vt:lpstr>
      <vt:lpstr>Síla kvalitativního výzkumu</vt:lpstr>
      <vt:lpstr>Prezentace aplikace PowerPoint</vt:lpstr>
      <vt:lpstr>Prezentace aplikace PowerPoint</vt:lpstr>
      <vt:lpstr>Výzkumné designy design jako „předpřipravený balíček postupů“</vt:lpstr>
      <vt:lpstr>Techniky sběru dat v kvalitativním výzkumu</vt:lpstr>
      <vt:lpstr>Zakotvená teorie  (Grounded theory, Glaser, Strauss)</vt:lpstr>
      <vt:lpstr>Kódování v zakotvené teorii</vt:lpstr>
      <vt:lpstr>Model, schéma jako výstup  (Švaříček, Šeďová, 2007: 95, 284, 309)</vt:lpstr>
      <vt:lpstr>Případová studie</vt:lpstr>
      <vt:lpstr>Případ jako ohraničený systém</vt:lpstr>
      <vt:lpstr>Etnografický výzkum </vt:lpstr>
      <vt:lpstr>Prezentace aplikace PowerPoint</vt:lpstr>
      <vt:lpstr>Prezentace aplikace PowerPoint</vt:lpstr>
      <vt:lpstr>Prezentace aplikace PowerPoint</vt:lpstr>
      <vt:lpstr>Biografický výzkum  (metoda životního příběhu a životní historie – life story, life history)</vt:lpstr>
      <vt:lpstr>Akční výzkum</vt:lpstr>
      <vt:lpstr>Akční výzkum </vt:lpstr>
      <vt:lpstr>Prezentace aplikace PowerPoint</vt:lpstr>
      <vt:lpstr>Prezentace aplikace PowerPoint</vt:lpstr>
      <vt:lpstr>Akční výzkum</vt:lpstr>
      <vt:lpstr>Postup při akčním výzkumu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Východiska</vt:lpstr>
      <vt:lpstr>Metody</vt:lpstr>
      <vt:lpstr>Prezentace aplikace PowerPoint</vt:lpstr>
      <vt:lpstr>Východiska</vt:lpstr>
      <vt:lpstr>Jak žákovskou participaci operacionalizovat?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3</dc:title>
  <dc:creator>Lenka Slepičková</dc:creator>
  <cp:lastModifiedBy>Solárová</cp:lastModifiedBy>
  <cp:revision>6</cp:revision>
  <dcterms:created xsi:type="dcterms:W3CDTF">2015-03-24T16:10:16Z</dcterms:created>
  <dcterms:modified xsi:type="dcterms:W3CDTF">2018-11-05T21:46:54Z</dcterms:modified>
</cp:coreProperties>
</file>