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85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84" r:id="rId13"/>
    <p:sldId id="275" r:id="rId14"/>
    <p:sldId id="27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6EC2C-C52C-41CE-A17F-65108B2A472B}" type="slidenum">
              <a:rPr lang="cs-CZ" altLang="cs-CZ" smtClean="0">
                <a:latin typeface="Arial" charset="0"/>
              </a:rPr>
              <a:pPr/>
              <a:t>4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Zpět k příkladu výzkumu.</a:t>
            </a:r>
          </a:p>
        </p:txBody>
      </p:sp>
    </p:spTree>
    <p:extLst>
      <p:ext uri="{BB962C8B-B14F-4D97-AF65-F5344CB8AC3E}">
        <p14:creationId xmlns:p14="http://schemas.microsoft.com/office/powerpoint/2010/main" val="289891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8E4B-7545-405F-9938-1DC97CF96B3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22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D68B-0B7F-4B91-8D4B-3D2F886A9D89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7415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2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hypotézy v kvantitativním výzkumu neformulujeme?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Je-li výzkum deskriptivní a má jen jednu proměnnou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Př</a:t>
            </a:r>
            <a:r>
              <a:rPr lang="cs-CZ" dirty="0" smtClean="0"/>
              <a:t>. Jaké jsou souhrnné výkony žáků v testu PISA?</a:t>
            </a:r>
          </a:p>
          <a:p>
            <a:pPr marL="0" indent="0">
              <a:buNone/>
            </a:pPr>
            <a:r>
              <a:rPr lang="cs-CZ" dirty="0" smtClean="0"/>
              <a:t>     Jak vypadá typický den svobodné matky?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Jaké jsou projevy agresivity ve škole?</a:t>
            </a:r>
          </a:p>
          <a:p>
            <a:pPr marL="0" indent="0">
              <a:buNone/>
            </a:pPr>
            <a:r>
              <a:rPr lang="cs-CZ" dirty="0" smtClean="0"/>
              <a:t>     Jaké je časové zastoupení jednotlivých 	činností učitele na hodině biologie?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384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koncept, který skutečně měřit </a:t>
            </a:r>
            <a:r>
              <a:rPr lang="cs-CZ" dirty="0" smtClean="0"/>
              <a:t>zamýšlíme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validní </a:t>
            </a:r>
            <a:r>
              <a:rPr lang="cs-CZ" dirty="0"/>
              <a:t>měření je pak takové, kdy měřicí nástroj skutečně měří koncept, který má být měřen, zatímco nevalidní měření zamýšlený jev </a:t>
            </a:r>
            <a:r>
              <a:rPr lang="cs-CZ" dirty="0" smtClean="0"/>
              <a:t>nepostihuje</a:t>
            </a:r>
          </a:p>
          <a:p>
            <a:pPr algn="just">
              <a:buFontTx/>
              <a:buChar char="-"/>
            </a:pPr>
            <a:r>
              <a:rPr lang="cs-CZ" dirty="0" smtClean="0"/>
              <a:t>validita </a:t>
            </a:r>
            <a:r>
              <a:rPr lang="cs-CZ" dirty="0"/>
              <a:t>indikátoru platí vždy pouze pro kontext, v němž byla ověřena, tzn. v kontextu daného </a:t>
            </a:r>
            <a:r>
              <a:rPr lang="cs-CZ" dirty="0" smtClean="0"/>
              <a:t>jevu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11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2" t="5405" r="24146" b="10272"/>
          <a:stretch/>
        </p:blipFill>
        <p:spPr>
          <a:xfrm>
            <a:off x="1691680" y="692696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 bez náhodného kolísání a </a:t>
            </a:r>
            <a:r>
              <a:rPr lang="cs-CZ" dirty="0" smtClean="0"/>
              <a:t>zkreslení</a:t>
            </a:r>
          </a:p>
          <a:p>
            <a:pPr>
              <a:buFontTx/>
              <a:buChar char="-"/>
            </a:pPr>
            <a:r>
              <a:rPr lang="cs-CZ" dirty="0" err="1"/>
              <a:t>r</a:t>
            </a:r>
            <a:r>
              <a:rPr lang="cs-CZ" dirty="0" err="1" smtClean="0"/>
              <a:t>eliabilní</a:t>
            </a:r>
            <a:r>
              <a:rPr lang="cs-CZ" dirty="0" smtClean="0"/>
              <a:t> </a:t>
            </a:r>
            <a:r>
              <a:rPr lang="cs-CZ" dirty="0"/>
              <a:t>měření je takové, kdy v případě, že se stav pozorovaného předmětu nezměnil, dosahuje měření stále stejného výsledku.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etodou</a:t>
            </a:r>
            <a:r>
              <a:rPr lang="cs-CZ" dirty="0"/>
              <a:t>, jak zajistit co nejvyšší míru reliability je </a:t>
            </a:r>
            <a:r>
              <a:rPr lang="cs-CZ" u="sng" dirty="0"/>
              <a:t>standardizace</a:t>
            </a:r>
            <a:r>
              <a:rPr lang="cs-CZ" dirty="0"/>
              <a:t>, neboli zajištění totožných podmínek pro všechna měření</a:t>
            </a:r>
            <a:r>
              <a:rPr lang="cs-CZ" dirty="0" smtClean="0"/>
              <a:t>. Zajišťujeme,  </a:t>
            </a:r>
            <a:r>
              <a:rPr lang="cs-CZ" dirty="0"/>
              <a:t>že sběr empirické informace musí probíhat ve standardizovaném prostředí (např. domácnost respondenta), za standardizovaných podmínek (rozhovor tváří v tvář, bez přítomnosti další osoby) a pomocí standardizovaného </a:t>
            </a:r>
            <a:r>
              <a:rPr lang="cs-CZ" dirty="0" smtClean="0"/>
              <a:t>výzkumného </a:t>
            </a:r>
            <a:r>
              <a:rPr lang="cs-CZ" dirty="0"/>
              <a:t>nástroje (dotazník s předepsanými otázkami i odpověďmi, daným pořadím atp.).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59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 zobecnění výsledků - </a:t>
            </a:r>
            <a:r>
              <a:rPr lang="pl-PL" dirty="0" smtClean="0"/>
              <a:t>určuje</a:t>
            </a:r>
            <a:r>
              <a:rPr lang="pl-PL" dirty="0"/>
              <a:t>,  zda to, co bylo vyzkoumáno, je možné vztáhnout i </a:t>
            </a:r>
            <a:r>
              <a:rPr lang="pl-PL" dirty="0" smtClean="0"/>
              <a:t>na </a:t>
            </a:r>
            <a:r>
              <a:rPr lang="cs-CZ" dirty="0" smtClean="0"/>
              <a:t>další </a:t>
            </a:r>
            <a:r>
              <a:rPr lang="cs-CZ" dirty="0"/>
              <a:t>objekty, které přímo nebyly </a:t>
            </a:r>
            <a:r>
              <a:rPr lang="cs-CZ"/>
              <a:t>předmětem </a:t>
            </a:r>
            <a:r>
              <a:rPr lang="cs-CZ" smtClean="0"/>
              <a:t>zkoumání</a:t>
            </a:r>
          </a:p>
          <a:p>
            <a:r>
              <a:rPr lang="cs-CZ" smtClean="0"/>
              <a:t>Generalizovat </a:t>
            </a:r>
            <a:r>
              <a:rPr lang="cs-CZ" dirty="0"/>
              <a:t>informace lze pouze v případě, že výběrový soubor je zmenšeninou souboru základního, tzn. že oba soubory se neliší v rozložení žádné z myslitelných vlastností, jenom svojí velikostí. </a:t>
            </a:r>
            <a:endParaRPr lang="cs-CZ" dirty="0" smtClean="0"/>
          </a:p>
          <a:p>
            <a:r>
              <a:rPr lang="cs-CZ" dirty="0" err="1" smtClean="0"/>
              <a:t>Reprezentativita</a:t>
            </a:r>
            <a:r>
              <a:rPr lang="cs-CZ" dirty="0" smtClean="0"/>
              <a:t> </a:t>
            </a:r>
            <a:r>
              <a:rPr lang="cs-CZ" dirty="0"/>
              <a:t>není určována jen počtem zkoumaných </a:t>
            </a:r>
            <a:r>
              <a:rPr lang="cs-CZ" dirty="0" smtClean="0"/>
              <a:t>jednotek a návratností, </a:t>
            </a:r>
            <a:r>
              <a:rPr lang="pl-PL" dirty="0" smtClean="0"/>
              <a:t>ale </a:t>
            </a:r>
            <a:r>
              <a:rPr lang="pl-PL" dirty="0"/>
              <a:t>i mechanismem jejich výběru ze základního souboru.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 mezi kvalitativním a kvantitativním výzkumem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 smtClean="0"/>
              <a:t>V představách o povaze reality</a:t>
            </a:r>
          </a:p>
          <a:p>
            <a:r>
              <a:rPr lang="cs-CZ" dirty="0" smtClean="0"/>
              <a:t>V logice postupu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35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smtClean="0"/>
              <a:t>V </a:t>
            </a:r>
            <a:r>
              <a:rPr lang="cs-CZ" altLang="cs-CZ" sz="3600" b="1" smtClean="0"/>
              <a:t>kvantitativním výzkumu</a:t>
            </a:r>
            <a:r>
              <a:rPr lang="cs-CZ" altLang="cs-CZ" sz="3600" smtClean="0"/>
              <a:t> se obvykle setkáme s těmito kroky: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problému a výzkumné otázky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informační příprava výzkumu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hypotéz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populaci a vzorku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(pilotní studie)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technice sběru informací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operacionalizace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konstrukce nástrojů pro tento sběr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předvýzkum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sběr dat, zpracování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analýza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/>
              <a:t>i</a:t>
            </a:r>
            <a:r>
              <a:rPr lang="cs-CZ" altLang="cs-CZ" sz="2400" smtClean="0"/>
              <a:t>nterpretace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59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Konceptualizace, operacionalizace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Konceptualizace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Je přesnou definicí konceptů (a jejich dimenzí), používaných ve výzkumu.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Operacionalizace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Neříká, co to je studovaný fenomén, ale říká, jak jej poznat.</a:t>
            </a:r>
          </a:p>
          <a:p>
            <a:r>
              <a:rPr lang="cs-CZ" sz="2400" dirty="0" smtClean="0"/>
              <a:t>Definované </a:t>
            </a:r>
            <a:r>
              <a:rPr lang="pl-PL" sz="2400" dirty="0" smtClean="0"/>
              <a:t>pojmy převádíme do zkoumatelné podoby, tj. na empiricky zjistitelné, </a:t>
            </a:r>
            <a:r>
              <a:rPr lang="cs-CZ" sz="2400" dirty="0" smtClean="0"/>
              <a:t>nějakým způsobem měřitelné údaje.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Operacionalizace vyjadřuje koncept popisem operací, kterými bude měřen.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 praxi probíhá jako stanovování indikátorů.</a:t>
            </a:r>
          </a:p>
        </p:txBody>
      </p:sp>
    </p:spTree>
    <p:extLst>
      <p:ext uri="{BB962C8B-B14F-4D97-AF65-F5344CB8AC3E}">
        <p14:creationId xmlns:p14="http://schemas.microsoft.com/office/powerpoint/2010/main" val="2310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3862" r="24914" b="48414"/>
          <a:stretch/>
        </p:blipFill>
        <p:spPr bwMode="auto">
          <a:xfrm>
            <a:off x="365804" y="1983084"/>
            <a:ext cx="87957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6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hypotéz a procvičování indikátorů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Lidé, kteří jsou deprivovaní, více tíhnou k náboženství než lidé, kteří nejsou deprivovaní.</a:t>
            </a:r>
            <a:endParaRPr lang="cs-CZ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6" r:id="rId2" imgW="257040" imgH="304920"/>
        </mc:Choice>
        <mc:Fallback>
          <p:control r:id="rId2" imgW="257040" imgH="30492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7" r:id="rId3" imgW="257040" imgH="304920"/>
        </mc:Choice>
        <mc:Fallback>
          <p:control r:id="rId3" imgW="257040" imgH="304920">
            <p:pic>
              <p:nvPicPr>
                <p:cNvPr id="4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8" r:id="rId4" imgW="257040" imgH="304920"/>
        </mc:Choice>
        <mc:Fallback>
          <p:control r:id="rId4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9" r:id="rId5" imgW="257040" imgH="304920"/>
        </mc:Choice>
        <mc:Fallback>
          <p:control r:id="rId5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0" r:id="rId6" imgW="257040" imgH="304920"/>
        </mc:Choice>
        <mc:Fallback>
          <p:control r:id="rId6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1" r:id="rId7" imgW="257040" imgH="304920"/>
        </mc:Choice>
        <mc:Fallback>
          <p:control r:id="rId7" imgW="257040" imgH="304920">
            <p:pic>
              <p:nvPicPr>
                <p:cNvPr id="9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2" r:id="rId8" imgW="257040" imgH="304920"/>
        </mc:Choice>
        <mc:Fallback>
          <p:control r:id="rId8" imgW="257040" imgH="304920">
            <p:pic>
              <p:nvPicPr>
                <p:cNvPr id="1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3" r:id="rId9" imgW="257040" imgH="304920"/>
        </mc:Choice>
        <mc:Fallback>
          <p:control r:id="rId9" imgW="257040" imgH="304920">
            <p:pic>
              <p:nvPicPr>
                <p:cNvPr id="11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4" r:id="rId10" imgW="257040" imgH="304920"/>
        </mc:Choice>
        <mc:Fallback>
          <p:control r:id="rId10" imgW="257040" imgH="304920">
            <p:pic>
              <p:nvPicPr>
                <p:cNvPr id="12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5" r:id="rId11" imgW="257040" imgH="304920"/>
        </mc:Choice>
        <mc:Fallback>
          <p:control r:id="rId11" imgW="257040" imgH="304920">
            <p:pic>
              <p:nvPicPr>
                <p:cNvPr id="13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6" r:id="rId12" imgW="257040" imgH="304920"/>
        </mc:Choice>
        <mc:Fallback>
          <p:control r:id="rId12" imgW="257040" imgH="304920">
            <p:pic>
              <p:nvPicPr>
                <p:cNvPr id="14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7" r:id="rId13" imgW="257040" imgH="304920"/>
        </mc:Choice>
        <mc:Fallback>
          <p:control r:id="rId13" imgW="257040" imgH="304920">
            <p:pic>
              <p:nvPicPr>
                <p:cNvPr id="15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8" r:id="rId14" imgW="257040" imgH="304920"/>
        </mc:Choice>
        <mc:Fallback>
          <p:control r:id="rId14" imgW="257040" imgH="304920">
            <p:pic>
              <p:nvPicPr>
                <p:cNvPr id="16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9" r:id="rId15" imgW="257040" imgH="304920"/>
        </mc:Choice>
        <mc:Fallback>
          <p:control r:id="rId15" imgW="257040" imgH="304920">
            <p:pic>
              <p:nvPicPr>
                <p:cNvPr id="17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0" r:id="rId16" imgW="257040" imgH="304920"/>
        </mc:Choice>
        <mc:Fallback>
          <p:control r:id="rId16" imgW="257040" imgH="304920">
            <p:pic>
              <p:nvPicPr>
                <p:cNvPr id="18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1" r:id="rId17" imgW="257040" imgH="304920"/>
        </mc:Choice>
        <mc:Fallback>
          <p:control r:id="rId17" imgW="257040" imgH="304920">
            <p:pic>
              <p:nvPicPr>
                <p:cNvPr id="19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2" r:id="rId18" imgW="257040" imgH="304920"/>
        </mc:Choice>
        <mc:Fallback>
          <p:control r:id="rId18" imgW="257040" imgH="304920">
            <p:pic>
              <p:nvPicPr>
                <p:cNvPr id="20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3" r:id="rId19" imgW="257040" imgH="304920"/>
        </mc:Choice>
        <mc:Fallback>
          <p:control r:id="rId19" imgW="257040" imgH="304920">
            <p:pic>
              <p:nvPicPr>
                <p:cNvPr id="21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4" r:id="rId20" imgW="257040" imgH="304920"/>
        </mc:Choice>
        <mc:Fallback>
          <p:control r:id="rId20" imgW="257040" imgH="304920">
            <p:pic>
              <p:nvPicPr>
                <p:cNvPr id="22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5" r:id="rId21" imgW="257040" imgH="304920"/>
        </mc:Choice>
        <mc:Fallback>
          <p:control r:id="rId21" imgW="257040" imgH="304920">
            <p:pic>
              <p:nvPicPr>
                <p:cNvPr id="23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835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79613" y="1196752"/>
            <a:ext cx="4679950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Deprivace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Fyzická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Ekonomická</a:t>
            </a:r>
            <a:endParaRPr lang="cs-CZ" altLang="cs-CZ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/>
              <a:t>Sociální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12239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Politická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580063" y="2133600"/>
            <a:ext cx="1296987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Psychická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840537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/>
              <a:t>Sociální deprivace je situace strádání ve společenské oblasti, </a:t>
            </a:r>
            <a:endParaRPr lang="cs-CZ" altLang="cs-CZ" i="1" dirty="0" smtClean="0"/>
          </a:p>
          <a:p>
            <a:pPr eaLnBrk="1" hangingPunct="1"/>
            <a:r>
              <a:rPr lang="cs-CZ" altLang="cs-CZ" i="1" dirty="0"/>
              <a:t>s</a:t>
            </a:r>
            <a:r>
              <a:rPr lang="cs-CZ" altLang="cs-CZ" i="1" dirty="0" smtClean="0"/>
              <a:t>ociální izolace </a:t>
            </a:r>
            <a:r>
              <a:rPr lang="cs-CZ" altLang="cs-CZ" i="1" dirty="0"/>
              <a:t>a narušení sociální identity a dovedností.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izolace: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Počet přátel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 rodinou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angažmá v organizacích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se sousedy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Nedostatek oceněných rolí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povolání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- stav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dovednosti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introverze/</a:t>
            </a:r>
            <a:r>
              <a:rPr lang="cs-CZ" sz="1600" dirty="0" err="1">
                <a:solidFill>
                  <a:schemeClr val="tx1"/>
                </a:solidFill>
              </a:rPr>
              <a:t>extrovezre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asertivita</a:t>
            </a:r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Koncept deprivace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3330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1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2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3333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4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3335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19679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42988" y="1196752"/>
            <a:ext cx="5616575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Religiozita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Postoje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Víra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Chování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24479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Oficiální deklarace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769100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Religiozita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10795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4353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4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5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4356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7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4358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5723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Pohádky rozvíjejí obrazotvornost dětí.</a:t>
            </a:r>
          </a:p>
          <a:p>
            <a:pPr marL="0" indent="0">
              <a:buNone/>
            </a:pPr>
            <a:r>
              <a:rPr lang="cs-CZ" dirty="0" smtClean="0"/>
              <a:t>3. Dívky jsou v učebnicích prvouky zobrazovány </a:t>
            </a:r>
            <a:r>
              <a:rPr lang="cs-CZ" dirty="0" err="1" smtClean="0"/>
              <a:t>stereotypněji</a:t>
            </a:r>
            <a:r>
              <a:rPr lang="cs-CZ" dirty="0" smtClean="0"/>
              <a:t> než chlapci.</a:t>
            </a:r>
          </a:p>
          <a:p>
            <a:pPr marL="0" indent="0">
              <a:buNone/>
            </a:pPr>
            <a:r>
              <a:rPr lang="cs-CZ" dirty="0" smtClean="0"/>
              <a:t>4. Čím je společnost frustrovanější, tím je také krvelačnější.</a:t>
            </a:r>
          </a:p>
          <a:p>
            <a:pPr marL="0" indent="0">
              <a:buNone/>
            </a:pPr>
            <a:r>
              <a:rPr lang="cs-CZ" dirty="0" smtClean="0"/>
              <a:t>5. Děti žijící po rozvodu rodičů ve střídavé péči jsou v životě úspěšnější než děti žijící po rozvodu převážně s jedním rodičem.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390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467</Words>
  <Application>Microsoft Office PowerPoint</Application>
  <PresentationFormat>Předvádění na obrazovce (4:3)</PresentationFormat>
  <Paragraphs>102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Metodologie 2 Lekce 2</vt:lpstr>
      <vt:lpstr>Rozdíl mezi kvalitativním a kvantitativním výzkumem</vt:lpstr>
      <vt:lpstr>V kvantitativním výzkumu se obvykle setkáme s těmito kroky: </vt:lpstr>
      <vt:lpstr>Konceptualizace, operacionalizace</vt:lpstr>
      <vt:lpstr>Prezentace aplikace PowerPoint</vt:lpstr>
      <vt:lpstr>Příklad hypotéz a procvičování indikátorů</vt:lpstr>
      <vt:lpstr>Příklad: Koncept deprivace</vt:lpstr>
      <vt:lpstr>Příklad: Religiozita</vt:lpstr>
      <vt:lpstr>Prezentace aplikace PowerPoint</vt:lpstr>
      <vt:lpstr>Kdy hypotézy v kvantitativním výzkumu neformulujeme?</vt:lpstr>
      <vt:lpstr>Validita</vt:lpstr>
      <vt:lpstr>Prezentace aplikace PowerPoint</vt:lpstr>
      <vt:lpstr>Reliabilita</vt:lpstr>
      <vt:lpstr>Reprezentativita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Solárová</cp:lastModifiedBy>
  <cp:revision>5</cp:revision>
  <dcterms:created xsi:type="dcterms:W3CDTF">2015-03-11T09:58:23Z</dcterms:created>
  <dcterms:modified xsi:type="dcterms:W3CDTF">2018-10-08T21:50:18Z</dcterms:modified>
</cp:coreProperties>
</file>