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70" r:id="rId8"/>
    <p:sldId id="257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8C13D-AE1B-4EA3-9134-2414EEA0630D}" type="datetimeFigureOut">
              <a:rPr lang="cs-CZ" smtClean="0"/>
              <a:t>22. 10. 2018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F6750-A1AF-4730-988A-6C4AA8F46A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698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97D9EAB-415D-4BFA-B398-7C3EB5D37F8C}" type="slidenum">
              <a:rPr lang="cs-CZ" altLang="cs-CZ" smtClean="0"/>
              <a:pPr eaLnBrk="1" hangingPunct="1"/>
              <a:t>11</a:t>
            </a:fld>
            <a:endParaRPr lang="cs-CZ" altLang="cs-CZ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/>
              <a:t>Systematický výběr – každá n-tá jednotka ze seznamu (první ale musí být vybrána náhodně!), stratifikovaný – populace je rozdělena do skupin (například studenti jednotlivých ročníků) a vybírá se náhodně z těchto skupin, vícestupňový – nejprve se náhodně vybírají uskupení (okresy), pak teprve jedinci atd.</a:t>
            </a:r>
          </a:p>
        </p:txBody>
      </p:sp>
    </p:spTree>
    <p:extLst>
      <p:ext uri="{BB962C8B-B14F-4D97-AF65-F5344CB8AC3E}">
        <p14:creationId xmlns:p14="http://schemas.microsoft.com/office/powerpoint/2010/main" val="1019684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4A6EEA-EBBB-4B7C-9CEB-90818F8A76F5}" type="slidenum">
              <a:rPr lang="cs-CZ" altLang="cs-CZ" smtClean="0"/>
              <a:pPr eaLnBrk="1" hangingPunct="1"/>
              <a:t>12</a:t>
            </a:fld>
            <a:endParaRPr lang="cs-CZ" altLang="cs-CZ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/>
              <a:t>Problém samovýběru; </a:t>
            </a:r>
          </a:p>
        </p:txBody>
      </p:sp>
    </p:spTree>
    <p:extLst>
      <p:ext uri="{BB962C8B-B14F-4D97-AF65-F5344CB8AC3E}">
        <p14:creationId xmlns:p14="http://schemas.microsoft.com/office/powerpoint/2010/main" val="2932876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805F-FF0F-4BAA-A3A3-E4F945D687F8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B6F927C-B73E-4F9D-ADFE-F6E23BD7CEE8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6292-3725-4763-8973-4C59F0403D99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7B8E45F-652B-4E89-8925-000B0AB8FD98}" type="datetimeFigureOut">
              <a:rPr lang="en-US" dirty="0"/>
              <a:t>10/22/2018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4A3462A-2D5B-48AF-A3D4-EF8A90A50A80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Metodologie 2</a:t>
            </a:r>
            <a:br>
              <a:rPr lang="cs-CZ" dirty="0" smtClean="0"/>
            </a:br>
            <a:r>
              <a:rPr lang="cs-CZ" sz="6600" b="0" dirty="0" smtClean="0"/>
              <a:t>Lekce 3 </a:t>
            </a:r>
            <a:endParaRPr lang="cs-CZ" sz="6600" b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Lenka Slepičková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090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Redukce populace na vzorek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Vzorek (výběrový soubor) = skupina jednotek, které skutečně pozorujeme</a:t>
            </a:r>
          </a:p>
          <a:p>
            <a:pPr eaLnBrk="1" hangingPunct="1"/>
            <a:r>
              <a:rPr lang="cs-CZ" altLang="cs-CZ" smtClean="0"/>
              <a:t>Populace (základní soubor) = soubor jednotek, o kterém předpokládáme, že jsou pro něj naše závěry platné</a:t>
            </a:r>
          </a:p>
          <a:p>
            <a:pPr eaLnBrk="1" hangingPunct="1"/>
            <a:endParaRPr lang="cs-CZ" altLang="cs-CZ" smtClean="0"/>
          </a:p>
          <a:p>
            <a:pPr eaLnBrk="1" hangingPunct="1">
              <a:buFontTx/>
              <a:buNone/>
            </a:pPr>
            <a:r>
              <a:rPr lang="cs-CZ" altLang="cs-CZ" smtClean="0"/>
              <a:t>	Jak dosáhnout co největší podobnosti vzorku a populace?</a:t>
            </a:r>
          </a:p>
        </p:txBody>
      </p:sp>
    </p:spTree>
    <p:extLst>
      <p:ext uri="{BB962C8B-B14F-4D97-AF65-F5344CB8AC3E}">
        <p14:creationId xmlns:p14="http://schemas.microsoft.com/office/powerpoint/2010/main" val="1361478156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0480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/>
              <a:t>Výběr vzorku I. Výběry zajišťující reprezentativitu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1544" y="1628801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400" b="1" dirty="0"/>
              <a:t>Náhodný výběr</a:t>
            </a:r>
            <a:r>
              <a:rPr lang="cs-CZ" altLang="cs-CZ" sz="2400" dirty="0"/>
              <a:t> – každý prvek populace má stejnou pravděpodobnost, že se do vzorku dostane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400" dirty="0"/>
              <a:t>Reprezentuje známé i neznámé vlastnosti populace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400" dirty="0"/>
              <a:t>Jsme schopni vyčíslit, jak se vzorek liší od </a:t>
            </a:r>
            <a:r>
              <a:rPr lang="cs-CZ" altLang="cs-CZ" sz="2400" dirty="0" smtClean="0"/>
              <a:t>populace</a:t>
            </a:r>
          </a:p>
          <a:p>
            <a:pPr marL="0" indent="0">
              <a:buNone/>
            </a:pPr>
            <a:r>
              <a:rPr lang="cs-CZ" altLang="cs-CZ" sz="2400" dirty="0"/>
              <a:t>Závislost na tzv. opoře výběru: </a:t>
            </a:r>
            <a:r>
              <a:rPr lang="cs-CZ" sz="2400" i="1" dirty="0"/>
              <a:t>seznam jednotek základní populace, </a:t>
            </a:r>
            <a:r>
              <a:rPr lang="cs-CZ" sz="2400" dirty="0"/>
              <a:t>z </a:t>
            </a:r>
            <a:r>
              <a:rPr lang="cs-CZ" sz="2400" dirty="0" smtClean="0"/>
              <a:t>něhož </a:t>
            </a:r>
            <a:r>
              <a:rPr lang="cs-CZ" sz="2400" i="1" dirty="0"/>
              <a:t>vzorek </a:t>
            </a:r>
            <a:r>
              <a:rPr lang="cs-CZ" sz="2400" i="1" dirty="0" smtClean="0"/>
              <a:t>vybíráme</a:t>
            </a:r>
            <a:endParaRPr lang="cs-CZ" altLang="cs-CZ" sz="2400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400" b="1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400" b="1" dirty="0" smtClean="0"/>
              <a:t>Kvótní </a:t>
            </a:r>
            <a:r>
              <a:rPr lang="cs-CZ" altLang="cs-CZ" sz="2400" b="1" dirty="0"/>
              <a:t>výběr</a:t>
            </a:r>
            <a:r>
              <a:rPr lang="cs-CZ" altLang="cs-CZ" sz="2400" dirty="0"/>
              <a:t> – imituje ve struktuře vzorku známé vlastnosti populace </a:t>
            </a:r>
          </a:p>
          <a:p>
            <a:pPr marL="0" indent="0">
              <a:buNone/>
            </a:pPr>
            <a:r>
              <a:rPr lang="cs-CZ" altLang="cs-CZ" sz="2400" dirty="0" smtClean="0"/>
              <a:t>Omezujeme </a:t>
            </a:r>
            <a:r>
              <a:rPr lang="cs-CZ" altLang="cs-CZ" sz="2400" dirty="0"/>
              <a:t>se jen na několik málo proměnných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400" dirty="0"/>
              <a:t>Musíme populaci </a:t>
            </a:r>
            <a:r>
              <a:rPr lang="cs-CZ" altLang="cs-CZ" sz="2400" dirty="0" smtClean="0"/>
              <a:t>znát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753380512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/>
              <a:t>Výběr vzorku II. Výběry nezajišťující reprezentativitu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Samovýběr</a:t>
            </a:r>
          </a:p>
          <a:p>
            <a:pPr eaLnBrk="1" hangingPunct="1"/>
            <a:r>
              <a:rPr lang="cs-CZ" altLang="cs-CZ" b="1" smtClean="0"/>
              <a:t>Účelový výběr</a:t>
            </a:r>
            <a:r>
              <a:rPr lang="cs-CZ" altLang="cs-CZ" smtClean="0"/>
              <a:t> – je založen na úsudku výzkumníka o tom, co by mělo být pozorováno a co je možné pozorovat</a:t>
            </a:r>
          </a:p>
          <a:p>
            <a:pPr eaLnBrk="1" hangingPunct="1"/>
            <a:r>
              <a:rPr lang="cs-CZ" altLang="cs-CZ" b="1" smtClean="0"/>
              <a:t>Dostupný výběr</a:t>
            </a:r>
          </a:p>
          <a:p>
            <a:pPr eaLnBrk="1" hangingPunct="1"/>
            <a:r>
              <a:rPr lang="cs-CZ" altLang="cs-CZ" b="1" smtClean="0"/>
              <a:t>Anketa</a:t>
            </a:r>
            <a:r>
              <a:rPr lang="cs-CZ" altLang="cs-CZ" smtClean="0"/>
              <a:t> – odpovídá ten, kdo má zájem</a:t>
            </a:r>
          </a:p>
          <a:p>
            <a:pPr eaLnBrk="1" hangingPunct="1"/>
            <a:r>
              <a:rPr lang="cs-CZ" altLang="cs-CZ" b="1" smtClean="0"/>
              <a:t>Sněhová koule</a:t>
            </a:r>
            <a:endParaRPr lang="cs-CZ" altLang="cs-CZ" smtClean="0"/>
          </a:p>
          <a:p>
            <a:pPr eaLnBrk="1" hangingPunct="1">
              <a:buFontTx/>
              <a:buNone/>
            </a:pPr>
            <a:r>
              <a:rPr lang="cs-CZ" altLang="cs-CZ" smtClean="0"/>
              <a:t>- Velké omezení pro generalizaci našich závěrů</a:t>
            </a:r>
          </a:p>
        </p:txBody>
      </p:sp>
    </p:spTree>
    <p:extLst>
      <p:ext uri="{BB962C8B-B14F-4D97-AF65-F5344CB8AC3E}">
        <p14:creationId xmlns:p14="http://schemas.microsoft.com/office/powerpoint/2010/main" val="870805279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100" dirty="0"/>
              <a:t>Orientační návod pro vztah mezi velikostí základního a výběrového souboru (</a:t>
            </a:r>
            <a:r>
              <a:rPr lang="cs-CZ" sz="3100" dirty="0" err="1"/>
              <a:t>Gavora</a:t>
            </a:r>
            <a:r>
              <a:rPr lang="cs-CZ" sz="3100" dirty="0"/>
              <a:t>, 2010)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1992313" y="1557339"/>
          <a:ext cx="6769100" cy="5162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057"/>
                <a:gridCol w="3969043"/>
              </a:tblGrid>
              <a:tr h="958317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Základní soubor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Výběrový soubor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100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80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200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135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300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169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400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196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500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217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1000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278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1500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357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</a:tr>
              <a:tr h="525529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10000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370</a:t>
                      </a:r>
                      <a:endParaRPr lang="cs-CZ" sz="2800" dirty="0"/>
                    </a:p>
                  </a:txBody>
                  <a:tcPr marL="91445" marR="91445" marT="45723" marB="4572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96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Pilotní studie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cílem je zjistit, </a:t>
            </a:r>
            <a:r>
              <a:rPr lang="cs-CZ" altLang="cs-CZ" sz="2800" b="1" dirty="0"/>
              <a:t>zda je náš výzkum např. v dané populaci vůbec možný</a:t>
            </a:r>
            <a:r>
              <a:rPr lang="cs-CZ" altLang="cs-CZ" sz="2800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ověřuje, zda informace, kterou požadujeme, v naší populaci vůbec existuje a zda je dosažitelná 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je prováděna např. na malé skupině vybrané z populace, kterou hodláme studovat 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často kvalitativní techniky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důležitá hlavně tehdy, pokud nemáme opravdu hlubokou znalost o zkoumané populaci </a:t>
            </a:r>
          </a:p>
          <a:p>
            <a:pPr marL="0" indent="0">
              <a:buNone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92420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Předvýzkum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účelem předvýzkumu je odzkoušení nástrojů (př. dotazníku), které jsme pro náš výzkum zkonstruovali</a:t>
            </a:r>
          </a:p>
          <a:p>
            <a:r>
              <a:rPr lang="cs-CZ" altLang="cs-CZ" dirty="0" smtClean="0"/>
              <a:t>zkoušíme i analytický postup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393238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Hypotéza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z="2800" dirty="0"/>
              <a:t>Hypotéza je očekávání o charakteru věcí, vyvozené z teorie </a:t>
            </a:r>
          </a:p>
          <a:p>
            <a:pPr eaLnBrk="1" hangingPunct="1"/>
            <a:r>
              <a:rPr lang="cs-CZ" altLang="cs-CZ" sz="2800" dirty="0"/>
              <a:t>Hypotéza je </a:t>
            </a:r>
            <a:r>
              <a:rPr lang="cs-CZ" altLang="cs-CZ" sz="2800" b="1" dirty="0"/>
              <a:t>ověřitelný výrok o vztazích mezi dvěma jevy</a:t>
            </a:r>
            <a:r>
              <a:rPr lang="cs-CZ" altLang="cs-CZ" sz="2800" dirty="0"/>
              <a:t> </a:t>
            </a:r>
          </a:p>
          <a:p>
            <a:pPr eaLnBrk="1" hangingPunct="1">
              <a:buFontTx/>
              <a:buNone/>
            </a:pPr>
            <a:endParaRPr lang="cs-CZ" altLang="cs-CZ" sz="2800" dirty="0" smtClean="0"/>
          </a:p>
          <a:p>
            <a:pPr eaLnBrk="1" hangingPunct="1">
              <a:buFontTx/>
              <a:buNone/>
            </a:pPr>
            <a:r>
              <a:rPr lang="cs-CZ" altLang="cs-CZ" sz="2800" dirty="0" smtClean="0"/>
              <a:t>Pravidla </a:t>
            </a:r>
            <a:r>
              <a:rPr lang="cs-CZ" altLang="cs-CZ" sz="2800" dirty="0"/>
              <a:t>pro tvorbu hypotéz</a:t>
            </a:r>
          </a:p>
          <a:p>
            <a:pPr eaLnBrk="1" hangingPunct="1"/>
            <a:r>
              <a:rPr lang="cs-CZ" altLang="cs-CZ" sz="2400" dirty="0"/>
              <a:t>Je oznamovací, jednoznačně formulovanou větou</a:t>
            </a:r>
          </a:p>
          <a:p>
            <a:pPr eaLnBrk="1" hangingPunct="1"/>
            <a:r>
              <a:rPr lang="cs-CZ" altLang="cs-CZ" sz="2400" dirty="0"/>
              <a:t>Obsahuje závislou a nezávislou proměnnou</a:t>
            </a:r>
          </a:p>
          <a:p>
            <a:pPr eaLnBrk="1" hangingPunct="1"/>
            <a:r>
              <a:rPr lang="cs-CZ" altLang="cs-CZ" sz="2400" dirty="0"/>
              <a:t>Obsahuje měřitelné proměnné</a:t>
            </a:r>
          </a:p>
          <a:p>
            <a:pPr eaLnBrk="1" hangingPunct="1"/>
            <a:r>
              <a:rPr lang="cs-CZ" altLang="cs-CZ" sz="2400" dirty="0"/>
              <a:t>Obsahuje tvrzení o rozdílech, vztazích nebo následcích</a:t>
            </a:r>
          </a:p>
          <a:p>
            <a:pPr eaLnBrk="1" hangingPunct="1"/>
            <a:r>
              <a:rPr lang="cs-CZ" altLang="cs-CZ" sz="2400" dirty="0" smtClean="0"/>
              <a:t>Víme, proč ji chceme ověřovat</a:t>
            </a:r>
            <a:endParaRPr lang="cs-CZ" altLang="cs-CZ" sz="2400" dirty="0"/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123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Čím větší kontakt mají lidé s osobami s postižením, tím pozitivnější k nim mají postoj.</a:t>
            </a:r>
          </a:p>
          <a:p>
            <a:r>
              <a:rPr lang="cs-CZ" sz="2400" dirty="0" smtClean="0"/>
              <a:t>Věk učitelů ovlivňuje jejich postoje k inkluzi.</a:t>
            </a:r>
          </a:p>
          <a:p>
            <a:r>
              <a:rPr lang="cs-CZ" sz="2400" dirty="0" smtClean="0"/>
              <a:t>V </a:t>
            </a:r>
            <a:r>
              <a:rPr lang="cs-CZ" sz="2400" dirty="0"/>
              <a:t>současných příručkách pro rodiče je více prvků liberální výchovy než v příručkách starších.</a:t>
            </a:r>
          </a:p>
          <a:p>
            <a:r>
              <a:rPr lang="cs-CZ" sz="2400" dirty="0"/>
              <a:t>Zvýší-li učitel počet pochval, výuka bude efektivnější.</a:t>
            </a:r>
          </a:p>
          <a:p>
            <a:r>
              <a:rPr lang="cs-CZ" altLang="cs-CZ" sz="2400" dirty="0"/>
              <a:t>Sociální status rodiny ovlivňuje školní úspěšnost potomků</a:t>
            </a:r>
          </a:p>
          <a:p>
            <a:r>
              <a:rPr lang="cs-CZ" sz="2400" dirty="0"/>
              <a:t>Sledování programů s násilným obsahem zvyšuje agresivitu u dětí.</a:t>
            </a:r>
          </a:p>
        </p:txBody>
      </p:sp>
    </p:spTree>
    <p:extLst>
      <p:ext uri="{BB962C8B-B14F-4D97-AF65-F5344CB8AC3E}">
        <p14:creationId xmlns:p14="http://schemas.microsoft.com/office/powerpoint/2010/main" val="84783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Časté 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970467"/>
            <a:ext cx="8229600" cy="4155695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None/>
              <a:defRPr/>
            </a:pPr>
            <a:r>
              <a:rPr lang="cs-CZ" dirty="0" smtClean="0"/>
              <a:t>1. </a:t>
            </a:r>
            <a:r>
              <a:rPr lang="cs-CZ" sz="2400" u="sng" dirty="0"/>
              <a:t>Hypotéza není výrokem o vztazích mezi dvěma jevy</a:t>
            </a:r>
          </a:p>
          <a:p>
            <a:pPr>
              <a:defRPr/>
            </a:pPr>
            <a:r>
              <a:rPr lang="cs-CZ" sz="1800" dirty="0"/>
              <a:t>Na vybrané ZŠ </a:t>
            </a:r>
            <a:r>
              <a:rPr lang="cs-CZ" sz="1800" dirty="0" err="1"/>
              <a:t>Rynárec</a:t>
            </a:r>
            <a:r>
              <a:rPr lang="cs-CZ" sz="1800" dirty="0"/>
              <a:t> se šikana nevyskytuje.</a:t>
            </a:r>
          </a:p>
          <a:p>
            <a:pPr>
              <a:defRPr/>
            </a:pPr>
            <a:r>
              <a:rPr lang="cs-CZ" sz="1800" dirty="0"/>
              <a:t>Znalost pojmu </a:t>
            </a:r>
            <a:r>
              <a:rPr lang="cs-CZ" sz="1800" dirty="0" err="1"/>
              <a:t>kyberšikana</a:t>
            </a:r>
            <a:r>
              <a:rPr lang="cs-CZ" sz="1800" dirty="0"/>
              <a:t> je mezi dětmi velmi nízká.</a:t>
            </a:r>
          </a:p>
          <a:p>
            <a:pPr>
              <a:defRPr/>
            </a:pPr>
            <a:r>
              <a:rPr lang="cs-CZ" sz="1800" dirty="0"/>
              <a:t>Metodický materiál rozšíří teoretickou základnu učitelů odborného předmětu a stane se účelnou a vítanou pomůckou při praktické výuce žáků.</a:t>
            </a:r>
          </a:p>
          <a:p>
            <a:pPr marL="342900" lvl="1" indent="-342900">
              <a:buFontTx/>
              <a:buChar char="•"/>
              <a:defRPr/>
            </a:pPr>
            <a:r>
              <a:rPr lang="cs-CZ" dirty="0"/>
              <a:t>Pod pojmem zooterapie si většina respondentů představí nejčastěji psa a koně</a:t>
            </a:r>
            <a:r>
              <a:rPr lang="cs-CZ" dirty="0" smtClean="0"/>
              <a:t>.</a:t>
            </a:r>
          </a:p>
          <a:p>
            <a:pPr marL="0" lvl="1" indent="0">
              <a:buNone/>
              <a:defRPr/>
            </a:pPr>
            <a:endParaRPr lang="cs-CZ" dirty="0"/>
          </a:p>
          <a:p>
            <a:pPr>
              <a:buFontTx/>
              <a:buNone/>
              <a:defRPr/>
            </a:pPr>
            <a:r>
              <a:rPr lang="cs-CZ" dirty="0" smtClean="0"/>
              <a:t>2.</a:t>
            </a:r>
            <a:r>
              <a:rPr lang="cs-CZ" sz="1800" dirty="0"/>
              <a:t> </a:t>
            </a:r>
            <a:r>
              <a:rPr lang="cs-CZ" sz="2400" u="sng" dirty="0"/>
              <a:t>Hypotéza není ověřitelným </a:t>
            </a:r>
            <a:r>
              <a:rPr lang="cs-CZ" sz="2400" u="sng" dirty="0" smtClean="0"/>
              <a:t>výrokem </a:t>
            </a:r>
          </a:p>
          <a:p>
            <a:pPr>
              <a:buFontTx/>
              <a:buNone/>
              <a:defRPr/>
            </a:pPr>
            <a:endParaRPr lang="cs-CZ" sz="2400" u="sng" dirty="0"/>
          </a:p>
          <a:p>
            <a:pPr marL="342900" lvl="1" indent="-342900">
              <a:buFontTx/>
              <a:buChar char="•"/>
              <a:defRPr/>
            </a:pPr>
            <a:r>
              <a:rPr lang="cs-CZ" dirty="0" smtClean="0"/>
              <a:t>Čím </a:t>
            </a:r>
            <a:r>
              <a:rPr lang="cs-CZ" dirty="0"/>
              <a:t>více bude doba pokrokovější (ekonomicky), tím méně bude lidí věřících</a:t>
            </a:r>
            <a:r>
              <a:rPr lang="cs-CZ" dirty="0" smtClean="0"/>
              <a:t>.</a:t>
            </a:r>
            <a:endParaRPr lang="cs-CZ" dirty="0"/>
          </a:p>
          <a:p>
            <a:pPr lvl="1">
              <a:defRPr/>
            </a:pPr>
            <a:r>
              <a:rPr lang="cs-CZ" sz="1600" dirty="0" smtClean="0"/>
              <a:t>Žáci se chovají čím dál hůř.</a:t>
            </a:r>
          </a:p>
          <a:p>
            <a:pPr lvl="1">
              <a:defRPr/>
            </a:pPr>
            <a:r>
              <a:rPr lang="cs-CZ" sz="1600" dirty="0" smtClean="0"/>
              <a:t>S muži je větší sranda.</a:t>
            </a:r>
            <a:endParaRPr lang="cs-CZ" sz="1600" dirty="0"/>
          </a:p>
          <a:p>
            <a:pPr>
              <a:buFontTx/>
              <a:buNone/>
              <a:defRPr/>
            </a:pPr>
            <a:r>
              <a:rPr lang="cs-CZ" sz="2400" dirty="0"/>
              <a:t> </a:t>
            </a:r>
            <a:endParaRPr lang="cs-CZ" sz="2400" u="sng" dirty="0"/>
          </a:p>
          <a:p>
            <a:pPr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1445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1919288" y="260351"/>
            <a:ext cx="8229600" cy="936625"/>
          </a:xfrm>
        </p:spPr>
        <p:txBody>
          <a:bodyPr/>
          <a:lstStyle/>
          <a:p>
            <a:r>
              <a:rPr lang="cs-CZ" altLang="cs-CZ" smtClean="0"/>
              <a:t>Časté chyby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700011"/>
            <a:ext cx="8229600" cy="4426152"/>
          </a:xfrm>
        </p:spPr>
        <p:txBody>
          <a:bodyPr/>
          <a:lstStyle/>
          <a:p>
            <a:pPr>
              <a:buFontTx/>
              <a:buAutoNum type="arabicPeriod" startAt="3"/>
            </a:pPr>
            <a:r>
              <a:rPr lang="cs-CZ" altLang="cs-CZ" u="sng" dirty="0" smtClean="0"/>
              <a:t>Odhadujeme výsledky výzkumu</a:t>
            </a:r>
          </a:p>
          <a:p>
            <a:pPr>
              <a:buFontTx/>
              <a:buNone/>
            </a:pPr>
            <a:r>
              <a:rPr lang="cs-CZ" altLang="cs-CZ" sz="1800" dirty="0"/>
              <a:t>S drogami se již na ZŠ setkalo více než 70 procent žáků.</a:t>
            </a:r>
          </a:p>
          <a:p>
            <a:pPr>
              <a:buFontTx/>
              <a:buNone/>
            </a:pPr>
            <a:r>
              <a:rPr lang="cs-CZ" altLang="cs-CZ" dirty="0" smtClean="0"/>
              <a:t>4. </a:t>
            </a:r>
            <a:r>
              <a:rPr lang="cs-CZ" altLang="cs-CZ" u="sng" dirty="0" smtClean="0"/>
              <a:t>Snažíme se vysvětlit výsledky výzkumu</a:t>
            </a:r>
          </a:p>
          <a:p>
            <a:pPr>
              <a:buFontTx/>
              <a:buNone/>
            </a:pPr>
            <a:r>
              <a:rPr lang="cs-CZ" altLang="cs-CZ" sz="1800" dirty="0"/>
              <a:t>Žáci s postižením neužívají drogy příliš často, protože nemají šanci se k nim dostat.</a:t>
            </a:r>
          </a:p>
          <a:p>
            <a:pPr>
              <a:buFontTx/>
              <a:buNone/>
            </a:pPr>
            <a:r>
              <a:rPr lang="cs-CZ" altLang="cs-CZ" u="sng" dirty="0" smtClean="0"/>
              <a:t>5. Samozřejmé tvrzení</a:t>
            </a:r>
          </a:p>
          <a:p>
            <a:pPr>
              <a:buFontTx/>
              <a:buNone/>
            </a:pPr>
            <a:r>
              <a:rPr lang="cs-CZ" altLang="cs-CZ" sz="1800" dirty="0" smtClean="0"/>
              <a:t>Studenti </a:t>
            </a:r>
            <a:r>
              <a:rPr lang="cs-CZ" altLang="cs-CZ" sz="1800" dirty="0"/>
              <a:t>prvního ročníku medicíny mají méně informací o lupénce než studenti pátého ročníku.</a:t>
            </a:r>
          </a:p>
          <a:p>
            <a:pPr>
              <a:buFontTx/>
              <a:buNone/>
            </a:pPr>
            <a:r>
              <a:rPr lang="cs-CZ" altLang="cs-CZ" sz="1800" dirty="0"/>
              <a:t>Čím více času tráví matka ve společnosti lidí, tím méně trpí sociální deprivací</a:t>
            </a:r>
            <a:r>
              <a:rPr lang="cs-CZ" altLang="cs-CZ" sz="1800" dirty="0" smtClean="0"/>
              <a:t>.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57533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5555560"/>
          </a:xfrm>
        </p:spPr>
        <p:txBody>
          <a:bodyPr/>
          <a:lstStyle/>
          <a:p>
            <a:r>
              <a:rPr lang="cs-CZ" dirty="0" smtClean="0"/>
              <a:t>Musí být v každém kvantitativním výzkumu hypotézy?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535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580" y="2031257"/>
            <a:ext cx="11115369" cy="40507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000" b="1" dirty="0" smtClean="0"/>
              <a:t>Práce s odborným textem</a:t>
            </a:r>
          </a:p>
        </p:txBody>
      </p:sp>
    </p:spTree>
    <p:extLst>
      <p:ext uri="{BB962C8B-B14F-4D97-AF65-F5344CB8AC3E}">
        <p14:creationId xmlns:p14="http://schemas.microsoft.com/office/powerpoint/2010/main" val="234350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Pasti při sestavování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cs-CZ" dirty="0" smtClean="0"/>
              <a:t>Neumíme si definovat proměnné</a:t>
            </a:r>
          </a:p>
          <a:p>
            <a:pPr marL="457200" indent="-457200">
              <a:buAutoNum type="arabicPeriod"/>
            </a:pPr>
            <a:r>
              <a:rPr lang="cs-CZ" dirty="0" smtClean="0"/>
              <a:t>Měříme něco jiného, než si myslíme (otázka validity a pojmenování výzkumu).</a:t>
            </a:r>
          </a:p>
          <a:p>
            <a:pPr marL="457200" indent="-457200">
              <a:buAutoNum type="arabicPeriod"/>
            </a:pPr>
            <a:r>
              <a:rPr lang="cs-CZ" dirty="0" smtClean="0"/>
              <a:t>Výzkum ztotožňujeme s dotazníkem (nevtíravé metody sběru dat a sekundární analýza)</a:t>
            </a:r>
          </a:p>
          <a:p>
            <a:pPr marL="457200" indent="-457200">
              <a:buAutoNum type="arabicPeriod"/>
            </a:pPr>
            <a:r>
              <a:rPr lang="cs-CZ" dirty="0" smtClean="0"/>
              <a:t>Hurá, je to hypotéza! Přinese nám ale nové a zajímavé zjištění?</a:t>
            </a:r>
          </a:p>
        </p:txBody>
      </p:sp>
    </p:spTree>
    <p:extLst>
      <p:ext uri="{BB962C8B-B14F-4D97-AF65-F5344CB8AC3E}">
        <p14:creationId xmlns:p14="http://schemas.microsoft.com/office/powerpoint/2010/main" val="139478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Populace x vzorek </a:t>
            </a:r>
            <a:br>
              <a:rPr lang="cs-CZ" dirty="0" smtClean="0"/>
            </a:br>
            <a:r>
              <a:rPr lang="cs-CZ" dirty="0" smtClean="0"/>
              <a:t>Základní soubor x výběrový soubor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2408349" y="2276474"/>
            <a:ext cx="3387144" cy="335159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xxxxxxxxxxxxxxxxxxxxxxxxxxxxxxxxxxxxxxxxxxxxxxxxxxxxxxxxxxxxxxxxxxxxxxxxxxxxxxxxxxxxxxxxxxxxxxxxxxxxxxxxxxxxxxxxxxxxxxxxxxxxxx</a:t>
            </a:r>
            <a:r>
              <a:rPr lang="cs-CZ" dirty="0" err="1"/>
              <a:t>xxxxxxxxxxxxxxxxxxxxxxxxxxxxxxxxx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6248400" y="2362201"/>
            <a:ext cx="3281966" cy="326586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X	</a:t>
            </a:r>
            <a:r>
              <a:rPr lang="cs-CZ" dirty="0" err="1"/>
              <a:t>x</a:t>
            </a:r>
            <a:endParaRPr lang="cs-CZ" dirty="0"/>
          </a:p>
          <a:p>
            <a:pPr algn="ctr">
              <a:defRPr/>
            </a:pPr>
            <a:r>
              <a:rPr lang="cs-CZ" dirty="0"/>
              <a:t>	</a:t>
            </a:r>
          </a:p>
          <a:p>
            <a:pPr algn="ctr">
              <a:defRPr/>
            </a:pPr>
            <a:r>
              <a:rPr lang="cs-CZ" dirty="0"/>
              <a:t>x</a:t>
            </a:r>
          </a:p>
          <a:p>
            <a:pPr algn="ctr">
              <a:defRPr/>
            </a:pPr>
            <a:r>
              <a:rPr lang="cs-CZ" dirty="0"/>
              <a:t>	</a:t>
            </a:r>
          </a:p>
          <a:p>
            <a:pPr algn="ctr">
              <a:defRPr/>
            </a:pPr>
            <a:r>
              <a:rPr lang="cs-CZ" dirty="0"/>
              <a:t>x	</a:t>
            </a:r>
            <a:r>
              <a:rPr lang="cs-CZ" dirty="0" err="1"/>
              <a:t>x</a:t>
            </a:r>
            <a:endParaRPr lang="cs-CZ" dirty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r>
              <a:rPr lang="cs-CZ" dirty="0"/>
              <a:t>x	</a:t>
            </a:r>
            <a:r>
              <a:rPr lang="cs-CZ" dirty="0" err="1"/>
              <a:t>x</a:t>
            </a:r>
            <a:r>
              <a:rPr lang="cs-CZ" dirty="0"/>
              <a:t>	x</a:t>
            </a:r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r>
              <a:rPr lang="cs-CZ" dirty="0"/>
              <a:t>x   x</a:t>
            </a:r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64069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 dřeva]]</Template>
  <TotalTime>23</TotalTime>
  <Words>641</Words>
  <Application>Microsoft Office PowerPoint</Application>
  <PresentationFormat>Širokoúhlá obrazovka</PresentationFormat>
  <Paragraphs>114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Bookman Old Style</vt:lpstr>
      <vt:lpstr>Calibri</vt:lpstr>
      <vt:lpstr>Century Gothic</vt:lpstr>
      <vt:lpstr>Wingdings</vt:lpstr>
      <vt:lpstr>Dřevo</vt:lpstr>
      <vt:lpstr>Metodologie 2 Lekce 3 </vt:lpstr>
      <vt:lpstr>Hypotéza</vt:lpstr>
      <vt:lpstr>Hypotézy</vt:lpstr>
      <vt:lpstr>Časté chyby</vt:lpstr>
      <vt:lpstr>Časté chyby</vt:lpstr>
      <vt:lpstr>Musí být v každém kvantitativním výzkumu hypotézy?</vt:lpstr>
      <vt:lpstr>Prezentace aplikace PowerPoint</vt:lpstr>
      <vt:lpstr>Pasti při sestavování projektu</vt:lpstr>
      <vt:lpstr>Populace x vzorek  Základní soubor x výběrový soubor</vt:lpstr>
      <vt:lpstr>Redukce populace na vzorek</vt:lpstr>
      <vt:lpstr>Výběr vzorku I. Výběry zajišťující reprezentativitu</vt:lpstr>
      <vt:lpstr>Výběr vzorku II. Výběry nezajišťující reprezentativitu</vt:lpstr>
      <vt:lpstr>Orientační návod pro vztah mezi velikostí základního a výběrového souboru (Gavora, 2010) </vt:lpstr>
      <vt:lpstr>Pilotní studie</vt:lpstr>
      <vt:lpstr>Předvýzkum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2 Lekce 3</dc:title>
  <dc:creator>Solárová</dc:creator>
  <cp:lastModifiedBy>Solárová</cp:lastModifiedBy>
  <cp:revision>3</cp:revision>
  <dcterms:created xsi:type="dcterms:W3CDTF">2018-10-22T18:32:04Z</dcterms:created>
  <dcterms:modified xsi:type="dcterms:W3CDTF">2018-10-22T18:55:26Z</dcterms:modified>
</cp:coreProperties>
</file>