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12" r:id="rId3"/>
    <p:sldId id="258" r:id="rId4"/>
    <p:sldId id="259" r:id="rId5"/>
    <p:sldId id="260" r:id="rId6"/>
    <p:sldId id="309" r:id="rId7"/>
    <p:sldId id="311" r:id="rId8"/>
    <p:sldId id="313" r:id="rId9"/>
    <p:sldId id="261" r:id="rId10"/>
    <p:sldId id="262" r:id="rId11"/>
    <p:sldId id="263" r:id="rId12"/>
    <p:sldId id="264" r:id="rId13"/>
    <p:sldId id="265" r:id="rId14"/>
    <p:sldId id="303" r:id="rId15"/>
    <p:sldId id="304" r:id="rId16"/>
    <p:sldId id="305" r:id="rId17"/>
    <p:sldId id="306" r:id="rId18"/>
    <p:sldId id="266" r:id="rId19"/>
    <p:sldId id="267" r:id="rId20"/>
    <p:sldId id="268" r:id="rId21"/>
    <p:sldId id="269" r:id="rId22"/>
    <p:sldId id="270" r:id="rId23"/>
    <p:sldId id="271" r:id="rId24"/>
    <p:sldId id="272" r:id="rId25"/>
    <p:sldId id="273" r:id="rId26"/>
    <p:sldId id="274" r:id="rId27"/>
    <p:sldId id="275" r:id="rId28"/>
    <p:sldId id="276" r:id="rId29"/>
    <p:sldId id="314" r:id="rId30"/>
    <p:sldId id="277" r:id="rId31"/>
    <p:sldId id="278" r:id="rId32"/>
    <p:sldId id="279" r:id="rId33"/>
    <p:sldId id="280" r:id="rId34"/>
    <p:sldId id="281" r:id="rId35"/>
    <p:sldId id="283" r:id="rId36"/>
    <p:sldId id="284" r:id="rId37"/>
    <p:sldId id="285" r:id="rId38"/>
    <p:sldId id="307" r:id="rId39"/>
    <p:sldId id="308" r:id="rId40"/>
    <p:sldId id="286" r:id="rId41"/>
    <p:sldId id="287" r:id="rId42"/>
    <p:sldId id="288" r:id="rId43"/>
    <p:sldId id="289" r:id="rId44"/>
    <p:sldId id="290" r:id="rId45"/>
    <p:sldId id="291" r:id="rId46"/>
    <p:sldId id="310" r:id="rId47"/>
    <p:sldId id="292"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125" d="100"/>
          <a:sy n="125" d="100"/>
        </p:scale>
        <p:origin x="1218"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3BDE6-5DF2-49ED-9F66-F86DF2944CA3}" type="datetimeFigureOut">
              <a:rPr lang="cs-CZ" smtClean="0"/>
              <a:t>29.11.2018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D5F8F-3E85-4E89-84EB-E0C3E0B4B724}" type="slidenum">
              <a:rPr lang="cs-CZ" smtClean="0"/>
              <a:t>‹#›</a:t>
            </a:fld>
            <a:endParaRPr lang="cs-CZ"/>
          </a:p>
        </p:txBody>
      </p:sp>
    </p:spTree>
    <p:extLst>
      <p:ext uri="{BB962C8B-B14F-4D97-AF65-F5344CB8AC3E}">
        <p14:creationId xmlns:p14="http://schemas.microsoft.com/office/powerpoint/2010/main" val="251691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143000" y="685800"/>
            <a:ext cx="4572000" cy="3429000"/>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extLst>
      <p:ext uri="{BB962C8B-B14F-4D97-AF65-F5344CB8AC3E}">
        <p14:creationId xmlns:p14="http://schemas.microsoft.com/office/powerpoint/2010/main" val="29752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extLst>
      <p:ext uri="{BB962C8B-B14F-4D97-AF65-F5344CB8AC3E}">
        <p14:creationId xmlns:p14="http://schemas.microsoft.com/office/powerpoint/2010/main" val="305916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22608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29.11.2018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29.11.2018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29.11.2018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29.11.2018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29.11.2018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val="2972074103"/>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a:t>
            </a:r>
            <a:endParaRPr lang="cs-CZ" dirty="0"/>
          </a:p>
        </p:txBody>
      </p:sp>
      <p:sp>
        <p:nvSpPr>
          <p:cNvPr id="3" name="Zástupný symbol pro obsah 2"/>
          <p:cNvSpPr>
            <a:spLocks noGrp="1"/>
          </p:cNvSpPr>
          <p:nvPr>
            <p:ph idx="1"/>
          </p:nvPr>
        </p:nvSpPr>
        <p:spPr/>
        <p:txBody>
          <a:bodyPr/>
          <a:lstStyle/>
          <a:p>
            <a:pPr>
              <a:buNone/>
            </a:pPr>
            <a:r>
              <a:rPr lang="cs-CZ" dirty="0" smtClean="0"/>
              <a:t>Zdrojem kódu je:</a:t>
            </a:r>
          </a:p>
          <a:p>
            <a:pPr marL="514350" indent="-514350">
              <a:buAutoNum type="alphaLcParenR"/>
            </a:pPr>
            <a:r>
              <a:rPr lang="cs-CZ" dirty="0" smtClean="0"/>
              <a:t>Naše vlastní pojmenování</a:t>
            </a:r>
          </a:p>
          <a:p>
            <a:pPr marL="514350" indent="-514350">
              <a:buAutoNum type="alphaLcParenR"/>
            </a:pPr>
            <a:r>
              <a:rPr lang="cs-CZ" dirty="0" smtClean="0"/>
              <a:t>Pojmenování participantů</a:t>
            </a:r>
          </a:p>
          <a:p>
            <a:pPr marL="514350" indent="-514350">
              <a:buAutoNum type="alphaLcParenR"/>
            </a:pPr>
            <a:r>
              <a:rPr lang="cs-CZ" dirty="0" smtClean="0"/>
              <a:t>Teoretický pojem</a:t>
            </a:r>
            <a:endParaRPr lang="cs-CZ" dirty="0"/>
          </a:p>
        </p:txBody>
      </p:sp>
    </p:spTree>
    <p:extLst>
      <p:ext uri="{BB962C8B-B14F-4D97-AF65-F5344CB8AC3E}">
        <p14:creationId xmlns:p14="http://schemas.microsoft.com/office/powerpoint/2010/main" val="2199596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4269634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4117" r="3161" b="13294"/>
          <a:stretch/>
        </p:blipFill>
        <p:spPr bwMode="auto">
          <a:xfrm>
            <a:off x="107503" y="901576"/>
            <a:ext cx="8972989" cy="4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01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2941" r="35564" b="18706"/>
          <a:stretch/>
        </p:blipFill>
        <p:spPr bwMode="auto">
          <a:xfrm>
            <a:off x="10381" y="195035"/>
            <a:ext cx="9003334" cy="633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123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5" t="18453" r="19682" b="8928"/>
          <a:stretch/>
        </p:blipFill>
        <p:spPr bwMode="auto">
          <a:xfrm>
            <a:off x="1476226" y="171134"/>
            <a:ext cx="5735390" cy="655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801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34" t="17945" r="15005" b="8588"/>
          <a:stretch/>
        </p:blipFill>
        <p:spPr bwMode="auto">
          <a:xfrm>
            <a:off x="1143614" y="219497"/>
            <a:ext cx="6591290" cy="650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708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01" t="22024" r="22247" b="9524"/>
          <a:stretch/>
        </p:blipFill>
        <p:spPr bwMode="auto">
          <a:xfrm>
            <a:off x="1765548" y="174758"/>
            <a:ext cx="5346594" cy="66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350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32" t="18023" r="7416" b="8005"/>
          <a:stretch/>
        </p:blipFill>
        <p:spPr bwMode="auto">
          <a:xfrm>
            <a:off x="732772" y="601249"/>
            <a:ext cx="7158625" cy="559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024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Nestačí konstatovat, že to, co říkají naši respondenti, je zajímavé, ani vlastními slovy opakovat nebo převyprávět datový úryvek.</a:t>
            </a:r>
          </a:p>
          <a:p>
            <a:pPr marL="0" indent="0">
              <a:buNone/>
            </a:pPr>
            <a:endParaRPr lang="cs-CZ" dirty="0"/>
          </a:p>
          <a:p>
            <a:pPr marL="0" indent="0">
              <a:buNone/>
            </a:pPr>
            <a:r>
              <a:rPr lang="cs-CZ" dirty="0" smtClean="0"/>
              <a:t>Proč naši respondenti říkají to, co říkají nebo dělají to, co dělají?</a:t>
            </a:r>
            <a:endParaRPr lang="cs-CZ" dirty="0"/>
          </a:p>
        </p:txBody>
      </p:sp>
    </p:spTree>
    <p:extLst>
      <p:ext uri="{BB962C8B-B14F-4D97-AF65-F5344CB8AC3E}">
        <p14:creationId xmlns:p14="http://schemas.microsoft.com/office/powerpoint/2010/main" val="1196448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val="41043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Kvalitativní výzkum</a:t>
            </a:r>
            <a:endParaRPr lang="en-US"/>
          </a:p>
        </p:txBody>
      </p:sp>
      <p:sp>
        <p:nvSpPr>
          <p:cNvPr id="3" name="Zástupný symbol pro obsah 2"/>
          <p:cNvSpPr>
            <a:spLocks noGrp="1"/>
          </p:cNvSpPr>
          <p:nvPr>
            <p:ph idx="1"/>
          </p:nvPr>
        </p:nvSpPr>
        <p:spPr>
          <a:xfrm>
            <a:off x="457200" y="2420888"/>
            <a:ext cx="8229600" cy="3705275"/>
          </a:xfrm>
        </p:spPr>
        <p:txBody>
          <a:bodyPr>
            <a:normAutofit/>
          </a:bodyPr>
          <a:lstStyle/>
          <a:p>
            <a:r>
              <a:rPr lang="cs-CZ" smtClean="0"/>
              <a:t>Sběr kvalitativních data – slova, obrazy</a:t>
            </a:r>
          </a:p>
          <a:p>
            <a:r>
              <a:rPr lang="cs-CZ" smtClean="0"/>
              <a:t>Důraz na přirozeně se vyskytující data</a:t>
            </a:r>
          </a:p>
          <a:p>
            <a:r>
              <a:rPr lang="cs-CZ" smtClean="0"/>
              <a:t>Zájem o významy – svět z pohledu zkoumaných lidí</a:t>
            </a:r>
          </a:p>
          <a:p>
            <a:r>
              <a:rPr lang="cs-CZ" smtClean="0"/>
              <a:t>Induktivní a cyklický postup</a:t>
            </a:r>
          </a:p>
          <a:p>
            <a:pPr marL="0" indent="0">
              <a:buNone/>
            </a:pPr>
            <a:endParaRPr lang="cs-CZ" smtClean="0"/>
          </a:p>
        </p:txBody>
      </p:sp>
    </p:spTree>
    <p:extLst>
      <p:ext uri="{BB962C8B-B14F-4D97-AF65-F5344CB8AC3E}">
        <p14:creationId xmlns:p14="http://schemas.microsoft.com/office/powerpoint/2010/main" val="182043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val="346486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dirty="0" smtClean="0"/>
          </a:p>
          <a:p>
            <a:pPr>
              <a:lnSpc>
                <a:spcPct val="80000"/>
              </a:lnSpc>
              <a:buNone/>
            </a:pPr>
            <a:r>
              <a:rPr lang="cs-CZ" sz="1400" dirty="0" smtClean="0"/>
              <a:t>	</a:t>
            </a:r>
            <a:r>
              <a:rPr lang="cs-CZ" sz="2000" i="1" dirty="0" smtClean="0"/>
              <a:t>Tak já tomu koši nebo </a:t>
            </a:r>
            <a:r>
              <a:rPr lang="cs-CZ" sz="2000" i="1" dirty="0" err="1" smtClean="0"/>
              <a:t>tý</a:t>
            </a:r>
            <a:r>
              <a:rPr lang="cs-CZ" sz="2000" i="1" dirty="0" smtClean="0"/>
              <a:t> popelnici moc nedám... já se přiznám, já ale načíhnu, to je pravda, načíhnu. Třeba včera sem načíhnul na letišti, jo, tam jsem byl do půlnoci, až po půlnoci </a:t>
            </a:r>
            <a:r>
              <a:rPr lang="cs-CZ" sz="2000" i="1" dirty="0" err="1" smtClean="0"/>
              <a:t>vyhazujou</a:t>
            </a:r>
            <a:r>
              <a:rPr lang="cs-CZ" sz="2000" i="1" dirty="0" smtClean="0"/>
              <a:t>. Tak jsem tam načíhnul, po půlnoci, do koše a teď jsem tam a co to je, něco </a:t>
            </a:r>
            <a:r>
              <a:rPr lang="cs-CZ" sz="2000" i="1" dirty="0" err="1" smtClean="0"/>
              <a:t>koženýho</a:t>
            </a:r>
            <a:r>
              <a:rPr lang="cs-CZ" sz="2000" i="1" dirty="0" smtClean="0"/>
              <a:t> a ona peněženka. Tak jsem nelenil. To jsem </a:t>
            </a:r>
            <a:r>
              <a:rPr lang="cs-CZ" sz="2000" i="1" dirty="0" err="1" smtClean="0"/>
              <a:t>řikal</a:t>
            </a:r>
            <a:r>
              <a:rPr lang="cs-CZ" sz="2000" i="1" dirty="0" smtClean="0"/>
              <a:t>, to už je jedno, že si </a:t>
            </a:r>
            <a:r>
              <a:rPr lang="cs-CZ" sz="2000" i="1" dirty="0" err="1" smtClean="0"/>
              <a:t>ušpinim</a:t>
            </a:r>
            <a:r>
              <a:rPr lang="cs-CZ" sz="2000" i="1" dirty="0" smtClean="0"/>
              <a:t> ruku, ale co když je tam třeba tisíc korun. Tak jsem tam šáhnul, no. </a:t>
            </a:r>
            <a:r>
              <a:rPr lang="cs-CZ" sz="2000" i="1" dirty="0" err="1" smtClean="0"/>
              <a:t>Jináč</a:t>
            </a:r>
            <a:r>
              <a:rPr lang="cs-CZ" sz="2000" i="1" dirty="0" smtClean="0"/>
              <a:t> já tam nešahám takhle jen tak. (Saša)</a:t>
            </a:r>
          </a:p>
          <a:p>
            <a:pPr>
              <a:lnSpc>
                <a:spcPct val="80000"/>
              </a:lnSpc>
            </a:pPr>
            <a:endParaRPr lang="cs-CZ" sz="2000" i="1" dirty="0" smtClean="0"/>
          </a:p>
          <a:p>
            <a:pPr>
              <a:lnSpc>
                <a:spcPct val="80000"/>
              </a:lnSpc>
              <a:buNone/>
            </a:pPr>
            <a:r>
              <a:rPr lang="cs-CZ" sz="2000" dirty="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dirty="0" smtClean="0"/>
          </a:p>
          <a:p>
            <a:pPr>
              <a:lnSpc>
                <a:spcPct val="80000"/>
              </a:lnSpc>
              <a:buNone/>
            </a:pPr>
            <a:r>
              <a:rPr lang="cs-CZ" sz="2000" dirty="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dirty="0" smtClean="0"/>
          </a:p>
          <a:p>
            <a:pPr>
              <a:lnSpc>
                <a:spcPct val="80000"/>
              </a:lnSpc>
              <a:buFontTx/>
              <a:buNone/>
            </a:pPr>
            <a:r>
              <a:rPr lang="cs-CZ" sz="1400" dirty="0" smtClean="0"/>
              <a:t>	</a:t>
            </a:r>
          </a:p>
        </p:txBody>
      </p:sp>
    </p:spTree>
    <p:extLst>
      <p:ext uri="{BB962C8B-B14F-4D97-AF65-F5344CB8AC3E}">
        <p14:creationId xmlns:p14="http://schemas.microsoft.com/office/powerpoint/2010/main" val="36081100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buNone/>
            </a:pPr>
            <a:r>
              <a:rPr lang="cs-CZ" sz="1800" i="1" dirty="0" smtClean="0"/>
              <a:t>	No, třeba ráno mě rozčílil jeden </a:t>
            </a:r>
            <a:r>
              <a:rPr lang="cs-CZ" sz="1800" i="1" dirty="0" err="1" smtClean="0"/>
              <a:t>c</a:t>
            </a:r>
            <a:r>
              <a:rPr lang="cs-CZ" sz="1800" i="1" dirty="0" smtClean="0"/>
              <a:t>... </a:t>
            </a:r>
            <a:r>
              <a:rPr lang="cs-CZ" sz="1800" i="1" dirty="0" err="1" smtClean="0"/>
              <a:t>é</a:t>
            </a:r>
            <a:r>
              <a:rPr lang="cs-CZ" sz="1800" i="1" dirty="0" smtClean="0"/>
              <a:t>... Rom, já byl </a:t>
            </a:r>
            <a:r>
              <a:rPr lang="cs-CZ" sz="1800" i="1" dirty="0" err="1" smtClean="0"/>
              <a:t>unavenej</a:t>
            </a:r>
            <a:r>
              <a:rPr lang="cs-CZ" sz="1800" i="1" dirty="0" smtClean="0"/>
              <a:t> z tramvaje, už bylo světlo, bylo čtvrt na sedm asi a jeden Rom vychází na Václaváku z toho, z metra, a já jsem načíhnul, měl jsem takovou chuť divnou, víte, </a:t>
            </a:r>
            <a:r>
              <a:rPr lang="cs-CZ" sz="1800" i="1" dirty="0" err="1" smtClean="0"/>
              <a:t>takovej</a:t>
            </a:r>
            <a:r>
              <a:rPr lang="cs-CZ" sz="1800" i="1" dirty="0" smtClean="0"/>
              <a:t> </a:t>
            </a:r>
            <a:r>
              <a:rPr lang="cs-CZ" sz="1800" i="1" dirty="0" err="1" smtClean="0"/>
              <a:t>nevyspalej</a:t>
            </a:r>
            <a:r>
              <a:rPr lang="cs-CZ" sz="1800" i="1" dirty="0" smtClean="0"/>
              <a:t>, </a:t>
            </a:r>
            <a:r>
              <a:rPr lang="cs-CZ" sz="1800" i="1" dirty="0" err="1" smtClean="0"/>
              <a:t>nervozní</a:t>
            </a:r>
            <a:r>
              <a:rPr lang="cs-CZ" sz="1800" i="1" dirty="0" smtClean="0"/>
              <a:t>, teď cigaretu jsem neměl, ani </a:t>
            </a:r>
            <a:r>
              <a:rPr lang="cs-CZ" sz="1800" i="1" dirty="0" err="1" smtClean="0"/>
              <a:t>vajgla</a:t>
            </a:r>
            <a:r>
              <a:rPr lang="cs-CZ" sz="1800" i="1" dirty="0" smtClean="0"/>
              <a:t> zrovna. Jsem </a:t>
            </a:r>
            <a:r>
              <a:rPr lang="cs-CZ" sz="1800" i="1" dirty="0" err="1" smtClean="0"/>
              <a:t>řikal</a:t>
            </a:r>
            <a:r>
              <a:rPr lang="cs-CZ" sz="1800" i="1" dirty="0" smtClean="0"/>
              <a:t>, </a:t>
            </a:r>
            <a:r>
              <a:rPr lang="cs-CZ" sz="1800" i="1" dirty="0" err="1" smtClean="0"/>
              <a:t>Ježiši</a:t>
            </a:r>
            <a:r>
              <a:rPr lang="cs-CZ" sz="1800" i="1" dirty="0" smtClean="0"/>
              <a:t> Kriste, kdyby aspoň v tom koši byl buřt, bych si rád </a:t>
            </a:r>
            <a:r>
              <a:rPr lang="cs-CZ" sz="1800" i="1" dirty="0" err="1" smtClean="0"/>
              <a:t>zakous</a:t>
            </a:r>
            <a:r>
              <a:rPr lang="cs-CZ" sz="1800" i="1" dirty="0" smtClean="0"/>
              <a:t>, mně by to už bylo jedno, jsem takhle načíhnul a </a:t>
            </a:r>
            <a:r>
              <a:rPr lang="cs-CZ" sz="1800" i="1" dirty="0" err="1" smtClean="0"/>
              <a:t>von</a:t>
            </a:r>
            <a:r>
              <a:rPr lang="cs-CZ" sz="1800" i="1" dirty="0" smtClean="0"/>
              <a:t>, šla parta tři, jo, tři Romové šli, z metra vycházeli. A jak </a:t>
            </a:r>
            <a:r>
              <a:rPr lang="cs-CZ" sz="1800" i="1" dirty="0" err="1" smtClean="0"/>
              <a:t>von</a:t>
            </a:r>
            <a:r>
              <a:rPr lang="cs-CZ" sz="1800" i="1" dirty="0" smtClean="0"/>
              <a:t> to řek ten jeden, já byl </a:t>
            </a:r>
            <a:r>
              <a:rPr lang="cs-CZ" sz="1800" i="1" dirty="0" err="1" smtClean="0"/>
              <a:t>rozčilenej</a:t>
            </a:r>
            <a:r>
              <a:rPr lang="cs-CZ" sz="1800" i="1" dirty="0" smtClean="0"/>
              <a:t>, víte, nervózní jsem byl, </a:t>
            </a:r>
            <a:r>
              <a:rPr lang="cs-CZ" sz="1800" i="1" dirty="0" err="1" smtClean="0"/>
              <a:t>nevyspalej</a:t>
            </a:r>
            <a:r>
              <a:rPr lang="cs-CZ" sz="1800" i="1" dirty="0" smtClean="0"/>
              <a:t>. A </a:t>
            </a:r>
            <a:r>
              <a:rPr lang="cs-CZ" sz="1800" i="1" dirty="0" err="1" smtClean="0"/>
              <a:t>von</a:t>
            </a:r>
            <a:r>
              <a:rPr lang="cs-CZ" sz="1800" i="1" dirty="0" smtClean="0"/>
              <a:t> řek, co vidíš...tak nebo co tam hledáš tak </a:t>
            </a:r>
            <a:r>
              <a:rPr lang="cs-CZ" sz="1800" i="1" dirty="0" err="1" smtClean="0"/>
              <a:t>hezkýho</a:t>
            </a:r>
            <a:r>
              <a:rPr lang="cs-CZ" sz="1800" i="1" dirty="0" smtClean="0"/>
              <a:t>. Já jsem se naštval a řek jsem mu, to víš, koukám, jak je tam nasráno a šel jsem pryč [smích] ne, s </a:t>
            </a:r>
            <a:r>
              <a:rPr lang="cs-CZ" sz="1800" i="1" dirty="0" err="1" smtClean="0"/>
              <a:t>prominutim</a:t>
            </a:r>
            <a:r>
              <a:rPr lang="cs-CZ" sz="1800" i="1" dirty="0" smtClean="0"/>
              <a:t>, jsem byl </a:t>
            </a:r>
            <a:r>
              <a:rPr lang="cs-CZ" sz="1800" i="1" dirty="0" err="1" smtClean="0"/>
              <a:t>rozčilenej</a:t>
            </a:r>
            <a:r>
              <a:rPr lang="cs-CZ" sz="1800" i="1" dirty="0" smtClean="0"/>
              <a:t>, tak jsem mu řek, koukám, jak je tam nasráno. (Saša)</a:t>
            </a:r>
          </a:p>
          <a:p>
            <a:pPr>
              <a:lnSpc>
                <a:spcPct val="80000"/>
              </a:lnSpc>
            </a:pPr>
            <a:endParaRPr lang="cs-CZ" sz="1800" i="1" dirty="0" smtClean="0"/>
          </a:p>
          <a:p>
            <a:pPr>
              <a:lnSpc>
                <a:spcPct val="80000"/>
              </a:lnSpc>
              <a:buNone/>
            </a:pPr>
            <a:r>
              <a:rPr lang="cs-CZ" sz="1800" dirty="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dirty="0" smtClean="0"/>
              <a:t>strážci</a:t>
            </a:r>
            <a:r>
              <a:rPr lang="cs-CZ" sz="1800" dirty="0" smtClean="0"/>
              <a:t> společenských norem - zmíněnému Romovi, který jej sarkastickou poznámkou upozornil, že se chystá udělat něco </a:t>
            </a:r>
            <a:r>
              <a:rPr lang="cs-CZ" sz="1800" i="1" dirty="0" smtClean="0"/>
              <a:t>zakázaného</a:t>
            </a:r>
            <a:r>
              <a:rPr lang="cs-CZ" sz="1800" dirty="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dirty="0" smtClean="0"/>
          </a:p>
        </p:txBody>
      </p:sp>
    </p:spTree>
    <p:extLst>
      <p:ext uri="{BB962C8B-B14F-4D97-AF65-F5344CB8AC3E}">
        <p14:creationId xmlns:p14="http://schemas.microsoft.com/office/powerpoint/2010/main" val="331905391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Příklady kvalitativního výzkumu</a:t>
            </a:r>
            <a:endParaRPr lang="cs-CZ" dirty="0"/>
          </a:p>
        </p:txBody>
      </p:sp>
      <p:pic>
        <p:nvPicPr>
          <p:cNvPr id="3074" name="Picture 2"/>
          <p:cNvPicPr>
            <a:picLocks noChangeAspect="1" noChangeArrowheads="1"/>
          </p:cNvPicPr>
          <p:nvPr/>
        </p:nvPicPr>
        <p:blipFill>
          <a:blip r:embed="rId2"/>
          <a:srcRect l="30804" t="7143" r="31696" b="7857"/>
          <a:stretch>
            <a:fillRect/>
          </a:stretch>
        </p:blipFill>
        <p:spPr bwMode="auto">
          <a:xfrm>
            <a:off x="2748856" y="1641762"/>
            <a:ext cx="3429024" cy="4857785"/>
          </a:xfrm>
          <a:prstGeom prst="rect">
            <a:avLst/>
          </a:prstGeom>
          <a:noFill/>
          <a:ln w="9525">
            <a:noFill/>
            <a:miter lim="800000"/>
            <a:headEnd/>
            <a:tailEnd/>
          </a:ln>
          <a:effectLst/>
        </p:spPr>
      </p:pic>
    </p:spTree>
    <p:extLst>
      <p:ext uri="{BB962C8B-B14F-4D97-AF65-F5344CB8AC3E}">
        <p14:creationId xmlns:p14="http://schemas.microsoft.com/office/powerpoint/2010/main" val="205482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Příklad analýzy v </a:t>
            </a:r>
            <a:r>
              <a:rPr lang="cs-CZ" dirty="0" err="1" smtClean="0"/>
              <a:t>diskurzivní</a:t>
            </a:r>
            <a:r>
              <a:rPr lang="cs-CZ" dirty="0" smtClean="0"/>
              <a:t> analýze (Řiháček a kol. 2013)</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Hlavní  výzkumná otázka:</a:t>
            </a:r>
          </a:p>
          <a:p>
            <a:pPr marL="0" indent="0">
              <a:buNone/>
            </a:pPr>
            <a:r>
              <a:rPr lang="cs-CZ" dirty="0" smtClean="0"/>
              <a:t>Jak ženy s diagnózou rakoviny prsu konstruují </a:t>
            </a:r>
            <a:r>
              <a:rPr lang="cs-CZ" b="1" u="sng" dirty="0" smtClean="0"/>
              <a:t>význam rakoviny</a:t>
            </a:r>
            <a:r>
              <a:rPr lang="cs-CZ" dirty="0" smtClean="0"/>
              <a:t>?</a:t>
            </a:r>
          </a:p>
          <a:p>
            <a:pPr marL="0" indent="0">
              <a:buNone/>
            </a:pPr>
            <a:r>
              <a:rPr lang="cs-CZ" dirty="0" smtClean="0"/>
              <a:t>Dílčí otázky:</a:t>
            </a:r>
          </a:p>
          <a:p>
            <a:pPr marL="0" indent="0">
              <a:buNone/>
            </a:pPr>
            <a:r>
              <a:rPr lang="cs-CZ" dirty="0" smtClean="0"/>
              <a:t>Jaké interpretační repertoáry ženy používají, když hovoří o rakovině prsu? </a:t>
            </a:r>
          </a:p>
          <a:p>
            <a:pPr marL="0" indent="0">
              <a:buNone/>
            </a:pPr>
            <a:r>
              <a:rPr lang="cs-CZ" dirty="0" smtClean="0"/>
              <a:t>S jakými důsledky pro své jednání a identitu? </a:t>
            </a:r>
          </a:p>
          <a:p>
            <a:pPr marL="0" indent="0">
              <a:buNone/>
            </a:pPr>
            <a:r>
              <a:rPr lang="cs-CZ" dirty="0" smtClean="0"/>
              <a:t>Jak se tyto repertoáry vztahují ke globálním diskurzům o nemoci a zdraví?</a:t>
            </a:r>
            <a:endParaRPr lang="cs-CZ" dirty="0"/>
          </a:p>
        </p:txBody>
      </p:sp>
    </p:spTree>
    <p:extLst>
      <p:ext uri="{BB962C8B-B14F-4D97-AF65-F5344CB8AC3E}">
        <p14:creationId xmlns:p14="http://schemas.microsoft.com/office/powerpoint/2010/main" val="262879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38" t="32706" r="21324" b="51942"/>
          <a:stretch/>
        </p:blipFill>
        <p:spPr bwMode="auto">
          <a:xfrm>
            <a:off x="428596" y="0"/>
            <a:ext cx="8331497" cy="134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779" t="58941" r="21985" b="30353"/>
          <a:stretch/>
        </p:blipFill>
        <p:spPr bwMode="auto">
          <a:xfrm>
            <a:off x="0" y="3714752"/>
            <a:ext cx="8723729" cy="100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srcRect l="19643" t="20000" r="21428" b="60714"/>
          <a:stretch>
            <a:fillRect/>
          </a:stretch>
        </p:blipFill>
        <p:spPr bwMode="auto">
          <a:xfrm>
            <a:off x="0" y="1571612"/>
            <a:ext cx="8858280" cy="181192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l="21429" t="30714" r="20089" b="50000"/>
          <a:stretch>
            <a:fillRect/>
          </a:stretch>
        </p:blipFill>
        <p:spPr bwMode="auto">
          <a:xfrm>
            <a:off x="0" y="5017517"/>
            <a:ext cx="8929718" cy="1840483"/>
          </a:xfrm>
          <a:prstGeom prst="rect">
            <a:avLst/>
          </a:prstGeom>
          <a:noFill/>
          <a:ln w="9525">
            <a:noFill/>
            <a:miter lim="800000"/>
            <a:headEnd/>
            <a:tailEnd/>
          </a:ln>
          <a:effectLst/>
        </p:spPr>
      </p:pic>
    </p:spTree>
    <p:extLst>
      <p:ext uri="{BB962C8B-B14F-4D97-AF65-F5344CB8AC3E}">
        <p14:creationId xmlns:p14="http://schemas.microsoft.com/office/powerpoint/2010/main" val="109037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Rakovina jako</a:t>
            </a:r>
            <a:endParaRPr lang="cs-CZ" dirty="0"/>
          </a:p>
        </p:txBody>
      </p:sp>
      <p:sp>
        <p:nvSpPr>
          <p:cNvPr id="3" name="Zástupný symbol pro obsah 2"/>
          <p:cNvSpPr>
            <a:spLocks noGrp="1"/>
          </p:cNvSpPr>
          <p:nvPr>
            <p:ph idx="1"/>
          </p:nvPr>
        </p:nvSpPr>
        <p:spPr/>
        <p:txBody>
          <a:bodyPr>
            <a:normAutofit fontScale="92500"/>
          </a:bodyPr>
          <a:lstStyle/>
          <a:p>
            <a:pPr marL="514350" indent="-514350">
              <a:buAutoNum type="arabicPeriod"/>
            </a:pPr>
            <a:r>
              <a:rPr lang="cs-CZ" dirty="0" smtClean="0"/>
              <a:t>Smrt – </a:t>
            </a:r>
            <a:r>
              <a:rPr lang="cs-CZ" i="1" dirty="0" smtClean="0"/>
              <a:t>bezmoc, očekávání péče</a:t>
            </a:r>
          </a:p>
          <a:p>
            <a:pPr marL="514350" indent="-514350">
              <a:buAutoNum type="arabicPeriod"/>
            </a:pPr>
            <a:r>
              <a:rPr lang="cs-CZ" dirty="0" smtClean="0"/>
              <a:t>Biomedicínský problém vyžadující zásah – </a:t>
            </a:r>
            <a:r>
              <a:rPr lang="cs-CZ" i="1" dirty="0" smtClean="0"/>
              <a:t>žena jako objekt, omezení autonomie, lékař je aktérem, žena pasivní, odcizující pozice objektu</a:t>
            </a:r>
          </a:p>
          <a:p>
            <a:pPr marL="514350" indent="-514350">
              <a:buAutoNum type="arabicPeriod"/>
            </a:pPr>
            <a:r>
              <a:rPr lang="cs-CZ" dirty="0" smtClean="0"/>
              <a:t>Příležitost – </a:t>
            </a:r>
            <a:r>
              <a:rPr lang="cs-CZ" i="1" dirty="0" smtClean="0"/>
              <a:t>osvobození od norem a očekávání, žena jako aktér, pocit kontroly nad vlastním životem</a:t>
            </a:r>
          </a:p>
          <a:p>
            <a:pPr marL="514350" indent="-514350">
              <a:buAutoNum type="arabicPeriod"/>
            </a:pPr>
            <a:r>
              <a:rPr lang="cs-CZ" dirty="0" smtClean="0"/>
              <a:t>Běžná záležitost – </a:t>
            </a:r>
            <a:r>
              <a:rPr lang="cs-CZ" i="1" dirty="0" smtClean="0"/>
              <a:t>nemoc jako stav „normality“</a:t>
            </a:r>
          </a:p>
          <a:p>
            <a:pPr marL="514350" indent="-514350">
              <a:buAutoNum type="arabicPeriod"/>
            </a:pPr>
            <a:endParaRPr lang="cs-CZ" dirty="0"/>
          </a:p>
        </p:txBody>
      </p:sp>
    </p:spTree>
    <p:extLst>
      <p:ext uri="{BB962C8B-B14F-4D97-AF65-F5344CB8AC3E}">
        <p14:creationId xmlns:p14="http://schemas.microsoft.com/office/powerpoint/2010/main" val="1611467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Procedurální</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Kód „pocity týkající se pečovatelek“ zahrnuje všechny typy emocí nebo hodnocení, které </a:t>
            </a:r>
            <a:r>
              <a:rPr lang="cs-CZ" dirty="0" err="1" smtClean="0"/>
              <a:t>informantky</a:t>
            </a:r>
            <a:r>
              <a:rPr lang="cs-CZ" dirty="0" smtClean="0"/>
              <a:t> používají ve vztahu k těm, kdo pečují o dítě. To znamená hodnocení, že chůva je „milá“ nebo že ji </a:t>
            </a:r>
            <a:r>
              <a:rPr lang="cs-CZ" dirty="0" err="1" smtClean="0"/>
              <a:t>informantka</a:t>
            </a:r>
            <a:r>
              <a:rPr lang="cs-CZ" dirty="0" smtClean="0"/>
              <a:t> „má ráda“ atd. Týká se to také pocitů ohledně pečovatele/</a:t>
            </a:r>
            <a:r>
              <a:rPr lang="cs-CZ" dirty="0" err="1" smtClean="0"/>
              <a:t>ky</a:t>
            </a:r>
            <a:r>
              <a:rPr lang="cs-CZ" dirty="0" smtClean="0"/>
              <a:t> jako osoby. Nezahrnuje to pocity, které </a:t>
            </a:r>
            <a:r>
              <a:rPr lang="cs-CZ" dirty="0" err="1" smtClean="0"/>
              <a:t>informantka</a:t>
            </a:r>
            <a:r>
              <a:rPr lang="cs-CZ" dirty="0" smtClean="0"/>
              <a:t> má ohledně umístění svého dítěte do instituce nebo pocitů kolem odvádění a vyzvedávání dítěte.</a:t>
            </a:r>
          </a:p>
          <a:p>
            <a:pPr marL="0" indent="0">
              <a:buNone/>
            </a:pPr>
            <a:r>
              <a:rPr lang="cs-CZ" dirty="0" smtClean="0"/>
              <a:t>Kód „odvádění a vyzvedávání“ zahrnují cokoli, co </a:t>
            </a:r>
            <a:r>
              <a:rPr lang="cs-CZ" dirty="0" err="1" smtClean="0"/>
              <a:t>informantky</a:t>
            </a:r>
            <a:r>
              <a:rPr lang="cs-CZ" dirty="0" smtClean="0"/>
              <a:t> říkají ohledně každodenního dávání dítěte do zařízení a vyzvedávání jej. Například: „Vyzvedávání jsem ráda nechala na partnerovi“ nebo „Ráda chodím trochu dřív, abych se mohla podívat, jak si dcera hraje s ostatními“.</a:t>
            </a:r>
            <a:endParaRPr lang="cs-CZ" dirty="0"/>
          </a:p>
        </p:txBody>
      </p:sp>
      <p:sp>
        <p:nvSpPr>
          <p:cNvPr id="4" name="Obdélník 3"/>
          <p:cNvSpPr/>
          <p:nvPr/>
        </p:nvSpPr>
        <p:spPr>
          <a:xfrm>
            <a:off x="2286000" y="5691157"/>
            <a:ext cx="550071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3753239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Analytické</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endParaRPr lang="cs-CZ" dirty="0"/>
          </a:p>
        </p:txBody>
      </p:sp>
      <p:sp>
        <p:nvSpPr>
          <p:cNvPr id="4" name="Obdélník 3"/>
          <p:cNvSpPr/>
          <p:nvPr/>
        </p:nvSpPr>
        <p:spPr>
          <a:xfrm>
            <a:off x="2286000" y="6215082"/>
            <a:ext cx="514352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130495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24744"/>
          </a:xfrm>
        </p:spPr>
        <p:txBody>
          <a:bodyPr>
            <a:normAutofit/>
          </a:bodyPr>
          <a:lstStyle/>
          <a:p>
            <a:r>
              <a:rPr lang="cs-CZ" sz="3200" smtClean="0"/>
              <a:t>Tématická analýza: </a:t>
            </a:r>
            <a:r>
              <a:rPr lang="cs-CZ" sz="3200" smtClean="0"/>
              <a:t>Příklad </a:t>
            </a:r>
            <a:r>
              <a:rPr lang="cs-CZ" sz="3200" dirty="0" smtClean="0"/>
              <a:t>kódovacího schématu</a:t>
            </a:r>
            <a:br>
              <a:rPr lang="cs-CZ" sz="3200" dirty="0" smtClean="0"/>
            </a:br>
            <a:r>
              <a:rPr lang="cs-CZ" sz="3200" dirty="0" smtClean="0"/>
              <a:t>Projekt o zkušenostech lidí s osteoporózou</a:t>
            </a:r>
            <a:endParaRPr lang="cs-CZ" sz="3200" dirty="0"/>
          </a:p>
        </p:txBody>
      </p:sp>
      <p:graphicFrame>
        <p:nvGraphicFramePr>
          <p:cNvPr id="5" name="Zástupný symbol pro obsah 4"/>
          <p:cNvGraphicFramePr>
            <a:graphicFrameLocks noGrp="1"/>
          </p:cNvGraphicFramePr>
          <p:nvPr>
            <p:ph idx="1"/>
            <p:extLst/>
          </p:nvPr>
        </p:nvGraphicFramePr>
        <p:xfrm>
          <a:off x="457200" y="1268760"/>
          <a:ext cx="8229600" cy="5209116"/>
        </p:xfrm>
        <a:graphic>
          <a:graphicData uri="http://schemas.openxmlformats.org/drawingml/2006/table">
            <a:tbl>
              <a:tblPr firstRow="1" bandRow="1">
                <a:tableStyleId>{5C22544A-7EE6-4342-B048-85BDC9FD1C3A}</a:tableStyleId>
              </a:tblPr>
              <a:tblGrid>
                <a:gridCol w="1371600"/>
                <a:gridCol w="1159024"/>
                <a:gridCol w="1584176"/>
                <a:gridCol w="1371600"/>
                <a:gridCol w="1371600"/>
                <a:gridCol w="1371600"/>
              </a:tblGrid>
              <a:tr h="964651">
                <a:tc>
                  <a:txBody>
                    <a:bodyPr/>
                    <a:lstStyle/>
                    <a:p>
                      <a:r>
                        <a:rPr lang="cs-CZ" dirty="0" smtClean="0"/>
                        <a:t>1. Diagnóza</a:t>
                      </a:r>
                      <a:endParaRPr lang="cs-CZ" dirty="0"/>
                    </a:p>
                  </a:txBody>
                  <a:tcPr/>
                </a:tc>
                <a:tc>
                  <a:txBody>
                    <a:bodyPr/>
                    <a:lstStyle/>
                    <a:p>
                      <a:r>
                        <a:rPr lang="cs-CZ" dirty="0" smtClean="0"/>
                        <a:t>2.</a:t>
                      </a:r>
                      <a:r>
                        <a:rPr lang="cs-CZ" baseline="0" dirty="0" smtClean="0"/>
                        <a:t> Léčba</a:t>
                      </a:r>
                      <a:endParaRPr lang="cs-CZ" dirty="0"/>
                    </a:p>
                  </a:txBody>
                  <a:tcPr/>
                </a:tc>
                <a:tc>
                  <a:txBody>
                    <a:bodyPr/>
                    <a:lstStyle/>
                    <a:p>
                      <a:r>
                        <a:rPr lang="cs-CZ" dirty="0" smtClean="0"/>
                        <a:t>3. Zvládání</a:t>
                      </a:r>
                      <a:endParaRPr lang="cs-CZ" dirty="0"/>
                    </a:p>
                  </a:txBody>
                  <a:tcPr/>
                </a:tc>
                <a:tc>
                  <a:txBody>
                    <a:bodyPr/>
                    <a:lstStyle/>
                    <a:p>
                      <a:r>
                        <a:rPr lang="cs-CZ" dirty="0" smtClean="0"/>
                        <a:t>4. Informace a podpora</a:t>
                      </a:r>
                      <a:endParaRPr lang="cs-CZ" dirty="0"/>
                    </a:p>
                  </a:txBody>
                  <a:tcPr/>
                </a:tc>
                <a:tc>
                  <a:txBody>
                    <a:bodyPr/>
                    <a:lstStyle/>
                    <a:p>
                      <a:r>
                        <a:rPr lang="cs-CZ" dirty="0" smtClean="0"/>
                        <a:t>5. Komunikace s lékaři</a:t>
                      </a:r>
                      <a:endParaRPr lang="cs-CZ" dirty="0"/>
                    </a:p>
                  </a:txBody>
                  <a:tcPr/>
                </a:tc>
                <a:tc>
                  <a:txBody>
                    <a:bodyPr/>
                    <a:lstStyle/>
                    <a:p>
                      <a:r>
                        <a:rPr lang="cs-CZ" dirty="0" smtClean="0"/>
                        <a:t>6. Každodenní</a:t>
                      </a:r>
                      <a:r>
                        <a:rPr lang="cs-CZ" baseline="0" dirty="0" smtClean="0"/>
                        <a:t> život</a:t>
                      </a:r>
                      <a:endParaRPr lang="cs-CZ" dirty="0"/>
                    </a:p>
                  </a:txBody>
                  <a:tcPr/>
                </a:tc>
              </a:tr>
              <a:tr h="964651">
                <a:tc>
                  <a:txBody>
                    <a:bodyPr/>
                    <a:lstStyle/>
                    <a:p>
                      <a:r>
                        <a:rPr lang="cs-CZ" dirty="0" smtClean="0"/>
                        <a:t>První příznaky</a:t>
                      </a:r>
                      <a:endParaRPr lang="cs-CZ" dirty="0"/>
                    </a:p>
                  </a:txBody>
                  <a:tcPr/>
                </a:tc>
                <a:tc>
                  <a:txBody>
                    <a:bodyPr/>
                    <a:lstStyle/>
                    <a:p>
                      <a:r>
                        <a:rPr lang="cs-CZ" dirty="0" smtClean="0"/>
                        <a:t>Léky</a:t>
                      </a:r>
                    </a:p>
                  </a:txBody>
                  <a:tcPr/>
                </a:tc>
                <a:tc>
                  <a:txBody>
                    <a:bodyPr/>
                    <a:lstStyle/>
                    <a:p>
                      <a:r>
                        <a:rPr lang="cs-CZ" dirty="0" smtClean="0"/>
                        <a:t>Léčba bolesti</a:t>
                      </a:r>
                      <a:endParaRPr lang="cs-CZ" dirty="0"/>
                    </a:p>
                  </a:txBody>
                  <a:tcPr/>
                </a:tc>
                <a:tc>
                  <a:txBody>
                    <a:bodyPr/>
                    <a:lstStyle/>
                    <a:p>
                      <a:r>
                        <a:rPr lang="cs-CZ" dirty="0" smtClean="0"/>
                        <a:t>Zdroje informací</a:t>
                      </a:r>
                      <a:endParaRPr lang="cs-CZ" dirty="0"/>
                    </a:p>
                  </a:txBody>
                  <a:tcPr/>
                </a:tc>
                <a:tc>
                  <a:txBody>
                    <a:bodyPr/>
                    <a:lstStyle/>
                    <a:p>
                      <a:r>
                        <a:rPr lang="cs-CZ" dirty="0" smtClean="0"/>
                        <a:t>Komunikace</a:t>
                      </a:r>
                      <a:r>
                        <a:rPr lang="cs-CZ" baseline="0" dirty="0" smtClean="0"/>
                        <a:t> v průběhu diagnózy</a:t>
                      </a:r>
                      <a:endParaRPr lang="cs-CZ" dirty="0"/>
                    </a:p>
                  </a:txBody>
                  <a:tcPr/>
                </a:tc>
                <a:tc>
                  <a:txBody>
                    <a:bodyPr/>
                    <a:lstStyle/>
                    <a:p>
                      <a:r>
                        <a:rPr lang="cs-CZ" dirty="0" smtClean="0"/>
                        <a:t>Problémy</a:t>
                      </a:r>
                      <a:r>
                        <a:rPr lang="cs-CZ" baseline="0" dirty="0" smtClean="0"/>
                        <a:t> s mobilitou</a:t>
                      </a:r>
                      <a:endParaRPr lang="cs-CZ" dirty="0"/>
                    </a:p>
                  </a:txBody>
                  <a:tcPr/>
                </a:tc>
              </a:tr>
              <a:tr h="964651">
                <a:tc>
                  <a:txBody>
                    <a:bodyPr/>
                    <a:lstStyle/>
                    <a:p>
                      <a:r>
                        <a:rPr lang="cs-CZ" dirty="0" smtClean="0"/>
                        <a:t>Diagnostická vyšetření</a:t>
                      </a:r>
                      <a:endParaRPr lang="cs-CZ" dirty="0"/>
                    </a:p>
                  </a:txBody>
                  <a:tcPr/>
                </a:tc>
                <a:tc>
                  <a:txBody>
                    <a:bodyPr/>
                    <a:lstStyle/>
                    <a:p>
                      <a:r>
                        <a:rPr lang="cs-CZ" dirty="0" smtClean="0"/>
                        <a:t>Chirurgická</a:t>
                      </a:r>
                      <a:r>
                        <a:rPr lang="cs-CZ" baseline="0" dirty="0" smtClean="0"/>
                        <a:t> řešení</a:t>
                      </a:r>
                      <a:endParaRPr lang="cs-CZ" dirty="0"/>
                    </a:p>
                  </a:txBody>
                  <a:tcPr/>
                </a:tc>
                <a:tc>
                  <a:txBody>
                    <a:bodyPr/>
                    <a:lstStyle/>
                    <a:p>
                      <a:r>
                        <a:rPr lang="cs-CZ" dirty="0" smtClean="0"/>
                        <a:t>Cvičení</a:t>
                      </a:r>
                      <a:endParaRPr lang="cs-CZ" dirty="0"/>
                    </a:p>
                  </a:txBody>
                  <a:tcPr/>
                </a:tc>
                <a:tc>
                  <a:txBody>
                    <a:bodyPr/>
                    <a:lstStyle/>
                    <a:p>
                      <a:r>
                        <a:rPr lang="cs-CZ" dirty="0" smtClean="0"/>
                        <a:t>Zdroje</a:t>
                      </a:r>
                      <a:r>
                        <a:rPr lang="cs-CZ" baseline="0" dirty="0" smtClean="0"/>
                        <a:t> podpory</a:t>
                      </a:r>
                      <a:endParaRPr lang="cs-CZ" dirty="0"/>
                    </a:p>
                  </a:txBody>
                  <a:tcPr/>
                </a:tc>
                <a:tc>
                  <a:txBody>
                    <a:bodyPr/>
                    <a:lstStyle/>
                    <a:p>
                      <a:r>
                        <a:rPr lang="cs-CZ" dirty="0" smtClean="0"/>
                        <a:t>Komunikace v průběhu léčby</a:t>
                      </a:r>
                      <a:endParaRPr lang="cs-CZ" dirty="0"/>
                    </a:p>
                  </a:txBody>
                  <a:tcPr/>
                </a:tc>
                <a:tc>
                  <a:txBody>
                    <a:bodyPr/>
                    <a:lstStyle/>
                    <a:p>
                      <a:r>
                        <a:rPr lang="cs-CZ" dirty="0" smtClean="0"/>
                        <a:t>Doprava</a:t>
                      </a:r>
                      <a:endParaRPr lang="cs-CZ" dirty="0"/>
                    </a:p>
                  </a:txBody>
                  <a:tcPr/>
                </a:tc>
              </a:tr>
              <a:tr h="675256">
                <a:tc>
                  <a:txBody>
                    <a:bodyPr/>
                    <a:lstStyle/>
                    <a:p>
                      <a:r>
                        <a:rPr lang="cs-CZ" dirty="0" smtClean="0"/>
                        <a:t>Reakce na diagnózu</a:t>
                      </a:r>
                      <a:endParaRPr lang="cs-CZ" dirty="0"/>
                    </a:p>
                  </a:txBody>
                  <a:tcPr/>
                </a:tc>
                <a:tc>
                  <a:txBody>
                    <a:bodyPr/>
                    <a:lstStyle/>
                    <a:p>
                      <a:r>
                        <a:rPr lang="cs-CZ" dirty="0" smtClean="0"/>
                        <a:t>Rehabilitace</a:t>
                      </a:r>
                      <a:endParaRPr lang="cs-CZ" dirty="0"/>
                    </a:p>
                  </a:txBody>
                  <a:tcPr/>
                </a:tc>
                <a:tc>
                  <a:txBody>
                    <a:bodyPr/>
                    <a:lstStyle/>
                    <a:p>
                      <a:r>
                        <a:rPr lang="cs-CZ" dirty="0" smtClean="0"/>
                        <a:t>Organizace léčby</a:t>
                      </a:r>
                      <a:endParaRPr lang="cs-CZ" dirty="0"/>
                    </a:p>
                  </a:txBody>
                  <a:tcPr/>
                </a:tc>
                <a:tc>
                  <a:txBody>
                    <a:bodyPr/>
                    <a:lstStyle/>
                    <a:p>
                      <a:r>
                        <a:rPr lang="cs-CZ" dirty="0" smtClean="0"/>
                        <a:t>Rodina jako podpora</a:t>
                      </a:r>
                      <a:endParaRPr lang="cs-CZ" dirty="0"/>
                    </a:p>
                  </a:txBody>
                  <a:tcPr/>
                </a:tc>
                <a:tc>
                  <a:txBody>
                    <a:bodyPr/>
                    <a:lstStyle/>
                    <a:p>
                      <a:r>
                        <a:rPr lang="cs-CZ" dirty="0" smtClean="0"/>
                        <a:t>Změna lékaře</a:t>
                      </a:r>
                      <a:endParaRPr lang="cs-CZ" dirty="0"/>
                    </a:p>
                  </a:txBody>
                  <a:tcPr/>
                </a:tc>
                <a:tc>
                  <a:txBody>
                    <a:bodyPr/>
                    <a:lstStyle/>
                    <a:p>
                      <a:r>
                        <a:rPr lang="cs-CZ" dirty="0" smtClean="0"/>
                        <a:t>Práce a peníze</a:t>
                      </a:r>
                    </a:p>
                  </a:txBody>
                  <a:tcPr/>
                </a:tc>
              </a:tr>
              <a:tr h="675256">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smtClean="0"/>
                        <a:t>Svépomocné</a:t>
                      </a:r>
                      <a:r>
                        <a:rPr lang="cs-CZ" baseline="0" dirty="0" smtClean="0"/>
                        <a:t> skupiny</a:t>
                      </a:r>
                      <a:endParaRPr lang="cs-CZ" dirty="0"/>
                    </a:p>
                  </a:txBody>
                  <a:tcPr/>
                </a:tc>
                <a:tc>
                  <a:txBody>
                    <a:bodyPr/>
                    <a:lstStyle/>
                    <a:p>
                      <a:endParaRPr lang="cs-CZ" dirty="0"/>
                    </a:p>
                  </a:txBody>
                  <a:tcPr/>
                </a:tc>
                <a:tc>
                  <a:txBody>
                    <a:bodyPr/>
                    <a:lstStyle/>
                    <a:p>
                      <a:r>
                        <a:rPr lang="cs-CZ" dirty="0" smtClean="0"/>
                        <a:t>Sociální život</a:t>
                      </a:r>
                      <a:endParaRPr lang="cs-CZ" dirty="0"/>
                    </a:p>
                  </a:txBody>
                  <a:tcPr/>
                </a:tc>
              </a:tr>
              <a:tr h="964651">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smtClean="0"/>
                        <a:t>Přizpůsobení domácnosti</a:t>
                      </a:r>
                      <a:endParaRPr lang="cs-CZ" dirty="0"/>
                    </a:p>
                  </a:txBody>
                  <a:tcPr/>
                </a:tc>
              </a:tr>
            </a:tbl>
          </a:graphicData>
        </a:graphic>
      </p:graphicFrame>
    </p:spTree>
    <p:extLst>
      <p:ext uri="{BB962C8B-B14F-4D97-AF65-F5344CB8AC3E}">
        <p14:creationId xmlns:p14="http://schemas.microsoft.com/office/powerpoint/2010/main" val="349547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1666373315"/>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smtClean="0"/>
              <a:t>Vizualizace dat: 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3996926648"/>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Organizace dat pomáhající vzniku typologie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41725161"/>
              </p:ext>
            </p:extLst>
          </p:nvPr>
        </p:nvGraphicFramePr>
        <p:xfrm>
          <a:off x="1428728" y="2428868"/>
          <a:ext cx="4968552" cy="3106840"/>
        </p:xfrm>
        <a:graphic>
          <a:graphicData uri="http://schemas.openxmlformats.org/drawingml/2006/table">
            <a:tbl>
              <a:tblPr>
                <a:tableStyleId>{5C22544A-7EE6-4342-B048-85BDC9FD1C3A}</a:tableStyleId>
              </a:tblPr>
              <a:tblGrid>
                <a:gridCol w="1895517"/>
                <a:gridCol w="1249317"/>
                <a:gridCol w="1823718"/>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425477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783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34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normAutofit lnSpcReduction="10000"/>
          </a:bodyPr>
          <a:lstStyle/>
          <a:p>
            <a:r>
              <a:rPr lang="cs-CZ" dirty="0" smtClean="0"/>
              <a:t>Seznam a podrobný popis klíčových témat</a:t>
            </a:r>
          </a:p>
          <a:p>
            <a:r>
              <a:rPr lang="cs-CZ" dirty="0" smtClean="0"/>
              <a:t>Hustý popis (?)</a:t>
            </a:r>
          </a:p>
          <a:p>
            <a:r>
              <a:rPr lang="cs-CZ" dirty="0" smtClean="0"/>
              <a:t>Teorie, hypotézy k dalšímu ověřování</a:t>
            </a:r>
          </a:p>
          <a:p>
            <a:r>
              <a:rPr lang="cs-CZ" dirty="0" smtClean="0"/>
              <a:t>Chronologie, sekvence</a:t>
            </a:r>
          </a:p>
          <a:p>
            <a:r>
              <a:rPr lang="cs-CZ" dirty="0" smtClean="0"/>
              <a:t>Schéma, model</a:t>
            </a:r>
          </a:p>
          <a:p>
            <a:r>
              <a:rPr lang="cs-CZ" dirty="0" smtClean="0"/>
              <a:t>Typologie, kategorizace</a:t>
            </a:r>
          </a:p>
          <a:p>
            <a:pPr>
              <a:buFontTx/>
              <a:buNone/>
            </a:pPr>
            <a:endParaRPr lang="cs-CZ" dirty="0" smtClean="0"/>
          </a:p>
        </p:txBody>
      </p:sp>
    </p:spTree>
    <p:extLst>
      <p:ext uri="{BB962C8B-B14F-4D97-AF65-F5344CB8AC3E}">
        <p14:creationId xmlns:p14="http://schemas.microsoft.com/office/powerpoint/2010/main" val="4099561500"/>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90750"/>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val="1563547896"/>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757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smtClean="0"/>
              <a:t>Sociální struktura/organizace a morální ekonomie</a:t>
            </a:r>
            <a:endParaRPr lang="cs-CZ" b="1" dirty="0"/>
          </a:p>
        </p:txBody>
      </p:sp>
    </p:spTree>
    <p:extLst>
      <p:ext uri="{BB962C8B-B14F-4D97-AF65-F5344CB8AC3E}">
        <p14:creationId xmlns:p14="http://schemas.microsoft.com/office/powerpoint/2010/main" val="4151505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Sociální struktura a domov</a:t>
            </a:r>
            <a:endParaRPr lang="cs-CZ" b="1" dirty="0"/>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gridCol w="1800200"/>
                <a:gridCol w="1728192"/>
                <a:gridCol w="1728192"/>
                <a:gridCol w="1656185"/>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3505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val="17840314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4157510428"/>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Sekvence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3996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smtClean="0"/>
              <a:t>Jak mi může pomoci počítač?</a:t>
            </a:r>
            <a:br>
              <a:rPr lang="cs-CZ" dirty="0" smtClean="0"/>
            </a:br>
            <a:r>
              <a:rPr lang="cs-CZ" dirty="0" smtClean="0"/>
              <a:t>Jde to i bez něj?</a:t>
            </a:r>
          </a:p>
        </p:txBody>
      </p:sp>
    </p:spTree>
    <p:extLst>
      <p:ext uri="{BB962C8B-B14F-4D97-AF65-F5344CB8AC3E}">
        <p14:creationId xmlns:p14="http://schemas.microsoft.com/office/powerpoint/2010/main" val="343367640"/>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00184"/>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5614"/>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31937"/>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476672"/>
            <a:ext cx="4896544" cy="369332"/>
          </a:xfrm>
          <a:prstGeom prst="rect">
            <a:avLst/>
          </a:prstGeom>
          <a:noFill/>
        </p:spPr>
        <p:txBody>
          <a:bodyPr wrap="square" rtlCol="0">
            <a:spAutoFit/>
          </a:bodyPr>
          <a:lstStyle/>
          <a:p>
            <a:r>
              <a:rPr lang="cs-CZ" smtClean="0"/>
              <a:t>Shrnutí: Hlavní dvě metody kvalitativního výzkumu</a:t>
            </a:r>
            <a:endParaRPr lang="en-US"/>
          </a:p>
        </p:txBody>
      </p:sp>
      <p:pic>
        <p:nvPicPr>
          <p:cNvPr id="1026" name="Picture 2" descr="VÃ½sledek obrÃ¡zku pro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3" y="2204864"/>
            <a:ext cx="359238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psan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321595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24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Dobrý článek nejde napsat na základě nekvalitně provedeného výzkumu. (</a:t>
            </a:r>
            <a:r>
              <a:rPr lang="cs-CZ" dirty="0" err="1" smtClean="0"/>
              <a:t>Šeďová</a:t>
            </a:r>
            <a:r>
              <a:rPr lang="cs-CZ" dirty="0" smtClean="0"/>
              <a:t>, </a:t>
            </a:r>
            <a:r>
              <a:rPr lang="cs-CZ" dirty="0" err="1" smtClean="0"/>
              <a:t>Švaříček</a:t>
            </a:r>
            <a:r>
              <a:rPr lang="cs-CZ" dirty="0" smtClean="0"/>
              <a:t> 2013)</a:t>
            </a:r>
          </a:p>
          <a:p>
            <a:pPr marL="0" indent="0">
              <a:buNone/>
            </a:pPr>
            <a:endParaRPr lang="cs-CZ" dirty="0" smtClean="0"/>
          </a:p>
          <a:p>
            <a:pPr marL="0" indent="0">
              <a:buNone/>
            </a:pPr>
            <a:r>
              <a:rPr lang="cs-CZ" dirty="0" smtClean="0"/>
              <a:t>Není jiné metody, než být pronikavě inteligentní (Ivo Možný)</a:t>
            </a:r>
          </a:p>
          <a:p>
            <a:pPr marL="0" indent="0">
              <a:buNone/>
            </a:pPr>
            <a:endParaRPr lang="cs-CZ" dirty="0" smtClean="0"/>
          </a:p>
          <a:p>
            <a:pPr marL="0" indent="0">
              <a:buNone/>
            </a:pPr>
            <a:r>
              <a:rPr lang="cs-CZ" dirty="0" smtClean="0"/>
              <a:t>Abychom mohli dobře psát, musíme hodně číst.</a:t>
            </a:r>
          </a:p>
          <a:p>
            <a:pPr marL="0" indent="0">
              <a:buNone/>
            </a:pPr>
            <a:endParaRPr lang="cs-CZ" dirty="0" smtClean="0"/>
          </a:p>
          <a:p>
            <a:pPr>
              <a:buNone/>
            </a:pPr>
            <a:endParaRPr lang="cs-CZ" dirty="0"/>
          </a:p>
        </p:txBody>
      </p:sp>
    </p:spTree>
    <p:extLst>
      <p:ext uri="{BB962C8B-B14F-4D97-AF65-F5344CB8AC3E}">
        <p14:creationId xmlns:p14="http://schemas.microsoft.com/office/powerpoint/2010/main" val="377447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5112022"/>
          </a:xfrm>
        </p:spPr>
        <p:txBody>
          <a:bodyPr>
            <a:normAutofit fontScale="92500" lnSpcReduction="20000"/>
          </a:bodyPr>
          <a:lstStyle/>
          <a:p>
            <a:pPr marL="609600" indent="-609600">
              <a:lnSpc>
                <a:spcPct val="80000"/>
              </a:lnSpc>
              <a:buNone/>
            </a:pPr>
            <a:r>
              <a:rPr lang="cs-CZ" sz="2000" dirty="0" smtClean="0"/>
              <a:t>Na začátku všeho je text nebo jiný dokument (co všechno je </a:t>
            </a:r>
            <a:r>
              <a:rPr lang="cs-CZ" sz="2000" smtClean="0"/>
              <a:t>předmětem </a:t>
            </a:r>
            <a:r>
              <a:rPr lang="cs-CZ" sz="2000" smtClean="0"/>
              <a:t>analýzy?</a:t>
            </a:r>
          </a:p>
          <a:p>
            <a:pPr marL="609600" indent="-609600">
              <a:lnSpc>
                <a:spcPct val="80000"/>
              </a:lnSpc>
              <a:buNone/>
            </a:pPr>
            <a:endParaRPr lang="cs-CZ" sz="2000"/>
          </a:p>
          <a:p>
            <a:pPr marL="609600" indent="-609600">
              <a:lnSpc>
                <a:spcPct val="80000"/>
              </a:lnSpc>
              <a:buNone/>
            </a:pPr>
            <a:r>
              <a:rPr lang="cs-CZ" sz="1600" smtClean="0"/>
              <a:t>Shromáždění </a:t>
            </a:r>
            <a:r>
              <a:rPr lang="cs-CZ" sz="1600" dirty="0" smtClean="0"/>
              <a:t>a </a:t>
            </a:r>
            <a:r>
              <a:rPr lang="cs-CZ" sz="1600" smtClean="0"/>
              <a:t>uspořádání </a:t>
            </a:r>
            <a:r>
              <a:rPr lang="cs-CZ" sz="1600" smtClean="0"/>
              <a:t>dat</a:t>
            </a:r>
          </a:p>
          <a:p>
            <a:pPr marL="609600" indent="-609600">
              <a:lnSpc>
                <a:spcPct val="80000"/>
              </a:lnSpc>
              <a:buNone/>
            </a:pPr>
            <a:endParaRPr lang="cs-CZ" sz="1600" dirty="0" smtClean="0"/>
          </a:p>
          <a:p>
            <a:pPr marL="609600" indent="-609600">
              <a:lnSpc>
                <a:spcPct val="80000"/>
              </a:lnSpc>
              <a:buAutoNum type="arabicPeriod"/>
            </a:pPr>
            <a:r>
              <a:rPr lang="cs-CZ" sz="2000" dirty="0" smtClean="0"/>
              <a:t>„Ponoření se“ do dat</a:t>
            </a:r>
          </a:p>
          <a:p>
            <a:pPr marL="609600" indent="-609600">
              <a:lnSpc>
                <a:spcPct val="80000"/>
              </a:lnSpc>
              <a:buAutoNum type="arabicPeriod"/>
            </a:pPr>
            <a:r>
              <a:rPr lang="cs-CZ" sz="2000" dirty="0" smtClean="0"/>
              <a:t>Organizace dat, kódování s cílem vybrat to nejdůležitější, rozčlenit text na kousky. Postupujeme od otevřeného kódování (co se v datech děje?) po </a:t>
            </a:r>
            <a:r>
              <a:rPr lang="cs-CZ" sz="2000" smtClean="0"/>
              <a:t>zaměření </a:t>
            </a:r>
            <a:r>
              <a:rPr lang="cs-CZ" sz="2000" smtClean="0"/>
              <a:t>kódování</a:t>
            </a:r>
          </a:p>
          <a:p>
            <a:pPr marL="609600" indent="-609600">
              <a:lnSpc>
                <a:spcPct val="80000"/>
              </a:lnSpc>
              <a:buAutoNum type="arabicPeriod"/>
            </a:pPr>
            <a:endParaRPr lang="cs-CZ" sz="2000"/>
          </a:p>
          <a:p>
            <a:pPr marL="0" indent="0">
              <a:lnSpc>
                <a:spcPct val="80000"/>
              </a:lnSpc>
              <a:buNone/>
            </a:pPr>
            <a:endParaRPr lang="cs-CZ" sz="2000" smtClean="0"/>
          </a:p>
          <a:p>
            <a:pPr marL="0" indent="0">
              <a:lnSpc>
                <a:spcPct val="80000"/>
              </a:lnSpc>
              <a:buNone/>
            </a:pPr>
            <a:endParaRPr lang="cs-CZ" sz="2000" dirty="0" smtClean="0"/>
          </a:p>
          <a:p>
            <a:pPr marL="0" indent="0">
              <a:lnSpc>
                <a:spcPct val="80000"/>
              </a:lnSpc>
              <a:buNone/>
            </a:pPr>
            <a:endParaRPr lang="cs-CZ" sz="2000" smtClean="0"/>
          </a:p>
          <a:p>
            <a:pPr marL="0" indent="0">
              <a:lnSpc>
                <a:spcPct val="80000"/>
              </a:lnSpc>
              <a:buNone/>
            </a:pPr>
            <a:endParaRPr lang="cs-CZ" sz="2000"/>
          </a:p>
          <a:p>
            <a:pPr marL="0" indent="0">
              <a:lnSpc>
                <a:spcPct val="80000"/>
              </a:lnSpc>
              <a:buNone/>
            </a:pPr>
            <a:endParaRPr lang="cs-CZ" sz="2000" smtClean="0"/>
          </a:p>
          <a:p>
            <a:pPr marL="0" indent="0">
              <a:lnSpc>
                <a:spcPct val="80000"/>
              </a:lnSpc>
              <a:buNone/>
            </a:pPr>
            <a:r>
              <a:rPr lang="cs-CZ" sz="2000" smtClean="0"/>
              <a:t>4. 	Revize </a:t>
            </a:r>
            <a:r>
              <a:rPr lang="cs-CZ" sz="2000" dirty="0" smtClean="0"/>
              <a:t>a přepracovávání kódů</a:t>
            </a:r>
          </a:p>
          <a:p>
            <a:pPr marL="0" indent="0">
              <a:lnSpc>
                <a:spcPct val="80000"/>
              </a:lnSpc>
              <a:buNone/>
            </a:pPr>
            <a:r>
              <a:rPr lang="cs-CZ" sz="2000" smtClean="0"/>
              <a:t>5. 	Od </a:t>
            </a:r>
            <a:r>
              <a:rPr lang="cs-CZ" sz="2000" dirty="0" smtClean="0"/>
              <a:t>kódů k tématům, kategoriím a vztahům mezi nimi. Kusy </a:t>
            </a:r>
            <a:r>
              <a:rPr lang="cs-CZ" sz="2000" smtClean="0"/>
              <a:t>textu </a:t>
            </a:r>
            <a:r>
              <a:rPr lang="cs-CZ" sz="2000" smtClean="0"/>
              <a:t>	označené </a:t>
            </a:r>
            <a:r>
              <a:rPr lang="cs-CZ" sz="2000" dirty="0" smtClean="0"/>
              <a:t>jaké významné se propojují</a:t>
            </a:r>
          </a:p>
          <a:p>
            <a:pPr marL="0" indent="0">
              <a:lnSpc>
                <a:spcPct val="80000"/>
              </a:lnSpc>
              <a:buNone/>
            </a:pPr>
            <a:r>
              <a:rPr lang="cs-CZ" sz="2000" smtClean="0"/>
              <a:t>6. 	Během </a:t>
            </a:r>
            <a:r>
              <a:rPr lang="cs-CZ" sz="2000" dirty="0" smtClean="0"/>
              <a:t>celého procesu výzkumník píše poznámky a postupně </a:t>
            </a:r>
            <a:r>
              <a:rPr lang="cs-CZ" sz="2000" smtClean="0"/>
              <a:t>tak </a:t>
            </a:r>
            <a:r>
              <a:rPr lang="cs-CZ" sz="2000" smtClean="0"/>
              <a:t>	kategorie </a:t>
            </a:r>
            <a:r>
              <a:rPr lang="cs-CZ" sz="2000" dirty="0" smtClean="0"/>
              <a:t>rozpracovává a vytváří teorii, kterou ověřuje a </a:t>
            </a:r>
            <a:r>
              <a:rPr lang="cs-CZ" sz="2000" smtClean="0"/>
              <a:t>rozpracovává </a:t>
            </a:r>
            <a:r>
              <a:rPr lang="cs-CZ" sz="2000" smtClean="0"/>
              <a:t>	dalším </a:t>
            </a:r>
            <a:r>
              <a:rPr lang="cs-CZ" sz="2000" dirty="0" smtClean="0"/>
              <a:t>sběrem dat a analýzou</a:t>
            </a:r>
          </a:p>
          <a:p>
            <a:pPr marL="0" indent="0">
              <a:lnSpc>
                <a:spcPct val="80000"/>
              </a:lnSpc>
              <a:buNone/>
            </a:pPr>
            <a:r>
              <a:rPr lang="cs-CZ" sz="2000" smtClean="0"/>
              <a:t>7. 	Analýza </a:t>
            </a:r>
            <a:r>
              <a:rPr lang="cs-CZ" sz="2000" dirty="0" smtClean="0"/>
              <a:t>jako vytváření nového textu na podkladě posbíraných dat </a:t>
            </a:r>
            <a:r>
              <a:rPr lang="cs-CZ" sz="2000" smtClean="0"/>
              <a:t>– </a:t>
            </a:r>
            <a:r>
              <a:rPr lang="cs-CZ" sz="2000" smtClean="0"/>
              <a:t>	redukce </a:t>
            </a:r>
            <a:r>
              <a:rPr lang="cs-CZ" sz="2000" dirty="0" smtClean="0"/>
              <a:t>dat, expanze textu výzkumníka</a:t>
            </a:r>
          </a:p>
          <a:p>
            <a:pPr marL="0" indent="0">
              <a:lnSpc>
                <a:spcPct val="80000"/>
              </a:lnSpc>
              <a:buNone/>
            </a:pPr>
            <a:r>
              <a:rPr lang="cs-CZ" sz="2000" smtClean="0"/>
              <a:t>8. 	Pozor</a:t>
            </a:r>
            <a:r>
              <a:rPr lang="cs-CZ" sz="2000" dirty="0" smtClean="0"/>
              <a:t>, analýza je vedena zájmem o významy spíše než o fakta!</a:t>
            </a:r>
          </a:p>
          <a:p>
            <a:pPr marL="609600" indent="-609600">
              <a:lnSpc>
                <a:spcPct val="80000"/>
              </a:lnSpc>
              <a:buNone/>
            </a:pPr>
            <a:endParaRPr lang="cs-CZ" sz="2000" dirty="0" smtClean="0"/>
          </a:p>
          <a:p>
            <a:pPr marL="609600" indent="-609600">
              <a:lnSpc>
                <a:spcPct val="80000"/>
              </a:lnSpc>
            </a:pPr>
            <a:endParaRPr lang="cs-CZ" sz="2000" dirty="0" smtClean="0"/>
          </a:p>
        </p:txBody>
      </p:sp>
      <p:pic>
        <p:nvPicPr>
          <p:cNvPr id="4" name="Picture 4" descr="Výsledek obrázku pro vysypané 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996952"/>
            <a:ext cx="2458616" cy="1446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abovethelaw.com/wp-content/uploads/2013/01/file-cabine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996952"/>
            <a:ext cx="1478238" cy="14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734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wipe(left)">
                                      <p:cBhvr>
                                        <p:cTn id="22" dur="500"/>
                                        <p:tgtEl>
                                          <p:spTgt spid="655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wipe(left)">
                                      <p:cBhvr>
                                        <p:cTn id="27" dur="500"/>
                                        <p:tgtEl>
                                          <p:spTgt spid="655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12" end="12"/>
                                            </p:txEl>
                                          </p:spTgt>
                                        </p:tgtEl>
                                        <p:attrNameLst>
                                          <p:attrName>style.visibility</p:attrName>
                                        </p:attrNameLst>
                                      </p:cBhvr>
                                      <p:to>
                                        <p:strVal val="visible"/>
                                      </p:to>
                                    </p:set>
                                    <p:animEffect transition="in" filter="wipe(left)">
                                      <p:cBhvr>
                                        <p:cTn id="32" dur="500"/>
                                        <p:tgtEl>
                                          <p:spTgt spid="65539">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13" end="13"/>
                                            </p:txEl>
                                          </p:spTgt>
                                        </p:tgtEl>
                                        <p:attrNameLst>
                                          <p:attrName>style.visibility</p:attrName>
                                        </p:attrNameLst>
                                      </p:cBhvr>
                                      <p:to>
                                        <p:strVal val="visible"/>
                                      </p:to>
                                    </p:set>
                                    <p:animEffect transition="in" filter="wipe(left)">
                                      <p:cBhvr>
                                        <p:cTn id="37" dur="500"/>
                                        <p:tgtEl>
                                          <p:spTgt spid="65539">
                                            <p:txEl>
                                              <p:pRg st="13" end="1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14" end="14"/>
                                            </p:txEl>
                                          </p:spTgt>
                                        </p:tgtEl>
                                        <p:attrNameLst>
                                          <p:attrName>style.visibility</p:attrName>
                                        </p:attrNameLst>
                                      </p:cBhvr>
                                      <p:to>
                                        <p:strVal val="visible"/>
                                      </p:to>
                                    </p:set>
                                    <p:animEffect transition="in" filter="wipe(left)">
                                      <p:cBhvr>
                                        <p:cTn id="42" dur="500"/>
                                        <p:tgtEl>
                                          <p:spTgt spid="65539">
                                            <p:txEl>
                                              <p:pRg st="14" end="1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39">
                                            <p:txEl>
                                              <p:pRg st="15" end="15"/>
                                            </p:txEl>
                                          </p:spTgt>
                                        </p:tgtEl>
                                        <p:attrNameLst>
                                          <p:attrName>style.visibility</p:attrName>
                                        </p:attrNameLst>
                                      </p:cBhvr>
                                      <p:to>
                                        <p:strVal val="visible"/>
                                      </p:to>
                                    </p:set>
                                    <p:animEffect transition="in" filter="wipe(left)">
                                      <p:cBhvr>
                                        <p:cTn id="47" dur="500"/>
                                        <p:tgtEl>
                                          <p:spTgt spid="65539">
                                            <p:txEl>
                                              <p:pRg st="15" end="1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39">
                                            <p:txEl>
                                              <p:pRg st="16" end="16"/>
                                            </p:txEl>
                                          </p:spTgt>
                                        </p:tgtEl>
                                        <p:attrNameLst>
                                          <p:attrName>style.visibility</p:attrName>
                                        </p:attrNameLst>
                                      </p:cBhvr>
                                      <p:to>
                                        <p:strVal val="visible"/>
                                      </p:to>
                                    </p:set>
                                    <p:animEffect transition="in" filter="wipe(left)">
                                      <p:cBhvr>
                                        <p:cTn id="52" dur="500"/>
                                        <p:tgtEl>
                                          <p:spTgt spid="6553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se šipkou 4"/>
          <p:cNvCxnSpPr/>
          <p:nvPr/>
        </p:nvCxnSpPr>
        <p:spPr>
          <a:xfrm flipV="1">
            <a:off x="899592" y="298911"/>
            <a:ext cx="0" cy="5328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55576" y="5661248"/>
            <a:ext cx="6768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77272"/>
            <a:ext cx="1224136" cy="646331"/>
          </a:xfrm>
          <a:prstGeom prst="rect">
            <a:avLst/>
          </a:prstGeom>
          <a:noFill/>
        </p:spPr>
        <p:txBody>
          <a:bodyPr wrap="square" rtlCol="0">
            <a:spAutoFit/>
          </a:bodyPr>
          <a:lstStyle/>
          <a:p>
            <a:r>
              <a:rPr lang="cs-CZ" dirty="0" smtClean="0"/>
              <a:t>Začátek analýzy</a:t>
            </a:r>
            <a:endParaRPr lang="cs-CZ" dirty="0"/>
          </a:p>
        </p:txBody>
      </p:sp>
      <p:sp>
        <p:nvSpPr>
          <p:cNvPr id="20" name="TextovéPole 19"/>
          <p:cNvSpPr txBox="1"/>
          <p:nvPr/>
        </p:nvSpPr>
        <p:spPr>
          <a:xfrm>
            <a:off x="7308304" y="6021288"/>
            <a:ext cx="792088" cy="369332"/>
          </a:xfrm>
          <a:prstGeom prst="rect">
            <a:avLst/>
          </a:prstGeom>
          <a:noFill/>
        </p:spPr>
        <p:txBody>
          <a:bodyPr wrap="square" rtlCol="0">
            <a:spAutoFit/>
          </a:bodyPr>
          <a:lstStyle/>
          <a:p>
            <a:r>
              <a:rPr lang="cs-CZ" dirty="0" smtClean="0"/>
              <a:t>Den D</a:t>
            </a:r>
            <a:endParaRPr lang="cs-CZ" dirty="0"/>
          </a:p>
        </p:txBody>
      </p:sp>
      <p:sp>
        <p:nvSpPr>
          <p:cNvPr id="21" name="TextovéPole 20"/>
          <p:cNvSpPr txBox="1"/>
          <p:nvPr/>
        </p:nvSpPr>
        <p:spPr>
          <a:xfrm>
            <a:off x="0" y="4869160"/>
            <a:ext cx="2123728" cy="369332"/>
          </a:xfrm>
          <a:prstGeom prst="rect">
            <a:avLst/>
          </a:prstGeom>
          <a:noFill/>
        </p:spPr>
        <p:txBody>
          <a:bodyPr wrap="square" rtlCol="0">
            <a:spAutoFit/>
          </a:bodyPr>
          <a:lstStyle/>
          <a:p>
            <a:r>
              <a:rPr lang="cs-CZ" dirty="0" smtClean="0"/>
              <a:t>Vlastní text – 20 %</a:t>
            </a:r>
            <a:endParaRPr lang="cs-CZ" dirty="0"/>
          </a:p>
        </p:txBody>
      </p:sp>
      <p:sp>
        <p:nvSpPr>
          <p:cNvPr id="22" name="TextovéPole 21"/>
          <p:cNvSpPr txBox="1"/>
          <p:nvPr/>
        </p:nvSpPr>
        <p:spPr>
          <a:xfrm>
            <a:off x="179512" y="2060848"/>
            <a:ext cx="720080" cy="646331"/>
          </a:xfrm>
          <a:prstGeom prst="rect">
            <a:avLst/>
          </a:prstGeom>
          <a:noFill/>
        </p:spPr>
        <p:txBody>
          <a:bodyPr wrap="square" rtlCol="0">
            <a:spAutoFit/>
          </a:bodyPr>
          <a:lstStyle/>
          <a:p>
            <a:r>
              <a:rPr lang="cs-CZ" dirty="0" smtClean="0"/>
              <a:t>Data 80 %</a:t>
            </a:r>
            <a:endParaRPr lang="cs-CZ" dirty="0"/>
          </a:p>
        </p:txBody>
      </p:sp>
      <p:sp>
        <p:nvSpPr>
          <p:cNvPr id="23" name="TextovéPole 22"/>
          <p:cNvSpPr txBox="1"/>
          <p:nvPr/>
        </p:nvSpPr>
        <p:spPr>
          <a:xfrm>
            <a:off x="7812360" y="5085184"/>
            <a:ext cx="792088" cy="646331"/>
          </a:xfrm>
          <a:prstGeom prst="rect">
            <a:avLst/>
          </a:prstGeom>
          <a:noFill/>
        </p:spPr>
        <p:txBody>
          <a:bodyPr wrap="square" rtlCol="0">
            <a:spAutoFit/>
          </a:bodyPr>
          <a:lstStyle/>
          <a:p>
            <a:r>
              <a:rPr lang="cs-CZ" dirty="0" smtClean="0"/>
              <a:t>Data 20 %</a:t>
            </a:r>
            <a:endParaRPr lang="cs-CZ" dirty="0"/>
          </a:p>
        </p:txBody>
      </p:sp>
      <p:sp>
        <p:nvSpPr>
          <p:cNvPr id="24" name="TextovéPole 23"/>
          <p:cNvSpPr txBox="1"/>
          <p:nvPr/>
        </p:nvSpPr>
        <p:spPr>
          <a:xfrm>
            <a:off x="6876256" y="2060848"/>
            <a:ext cx="1872208" cy="369332"/>
          </a:xfrm>
          <a:prstGeom prst="rect">
            <a:avLst/>
          </a:prstGeom>
          <a:noFill/>
        </p:spPr>
        <p:txBody>
          <a:bodyPr wrap="square" rtlCol="0">
            <a:spAutoFit/>
          </a:bodyPr>
          <a:lstStyle/>
          <a:p>
            <a:r>
              <a:rPr lang="cs-CZ" dirty="0" smtClean="0"/>
              <a:t>Vlastní text 80 %</a:t>
            </a:r>
            <a:endParaRPr lang="cs-CZ" dirty="0"/>
          </a:p>
        </p:txBody>
      </p:sp>
      <p:cxnSp>
        <p:nvCxnSpPr>
          <p:cNvPr id="27" name="Přímá spojnice se šipkou 26"/>
          <p:cNvCxnSpPr/>
          <p:nvPr/>
        </p:nvCxnSpPr>
        <p:spPr>
          <a:xfrm flipV="1">
            <a:off x="935596" y="1052736"/>
            <a:ext cx="6876764" cy="3600400"/>
          </a:xfrm>
          <a:prstGeom prst="straightConnector1">
            <a:avLst/>
          </a:prstGeom>
          <a:ln w="4127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1007604" y="1340768"/>
            <a:ext cx="6516724" cy="3456384"/>
          </a:xfrm>
          <a:prstGeom prst="straightConnector1">
            <a:avLst/>
          </a:prstGeom>
          <a:ln w="41275">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Jak poznám, co je důležité?</a:t>
            </a:r>
            <a:endParaRPr lang="en-US"/>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269331"/>
            <a:ext cx="8128000" cy="3187700"/>
          </a:xfrm>
        </p:spPr>
      </p:pic>
    </p:spTree>
    <p:extLst>
      <p:ext uri="{BB962C8B-B14F-4D97-AF65-F5344CB8AC3E}">
        <p14:creationId xmlns:p14="http://schemas.microsoft.com/office/powerpoint/2010/main" val="120322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Výzkumník jako ….</a:t>
            </a:r>
            <a:endParaRPr lang="en-US"/>
          </a:p>
        </p:txBody>
      </p:sp>
      <p:sp>
        <p:nvSpPr>
          <p:cNvPr id="3" name="Zástupný symbol pro obsah 2"/>
          <p:cNvSpPr>
            <a:spLocks noGrp="1"/>
          </p:cNvSpPr>
          <p:nvPr>
            <p:ph idx="1"/>
          </p:nvPr>
        </p:nvSpPr>
        <p:spPr/>
        <p:txBody>
          <a:bodyPr/>
          <a:lstStyle/>
          <a:p>
            <a:r>
              <a:rPr lang="cs-CZ" smtClean="0"/>
              <a:t>Riziko plochého vhledu</a:t>
            </a:r>
          </a:p>
          <a:p>
            <a:r>
              <a:rPr lang="cs-CZ" smtClean="0"/>
              <a:t>Riziko „go native“</a:t>
            </a:r>
            <a:endParaRPr lang="en-US"/>
          </a:p>
        </p:txBody>
      </p:sp>
    </p:spTree>
    <p:extLst>
      <p:ext uri="{BB962C8B-B14F-4D97-AF65-F5344CB8AC3E}">
        <p14:creationId xmlns:p14="http://schemas.microsoft.com/office/powerpoint/2010/main" val="913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val="1701978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1205</Words>
  <Application>Microsoft Office PowerPoint</Application>
  <PresentationFormat>Předvádění na obrazovce (4:3)</PresentationFormat>
  <Paragraphs>193</Paragraphs>
  <Slides>47</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47</vt:i4>
      </vt:variant>
    </vt:vector>
  </HeadingPairs>
  <TitlesOfParts>
    <vt:vector size="50" baseType="lpstr">
      <vt:lpstr>Arial</vt:lpstr>
      <vt:lpstr>Calibri</vt:lpstr>
      <vt:lpstr>Motiv sady Office</vt:lpstr>
      <vt:lpstr> Jak analyzovat kvalitativní data?</vt:lpstr>
      <vt:lpstr>Kvalitativní výzkum</vt:lpstr>
      <vt:lpstr>Charakteristiky kvalitativní analýzy</vt:lpstr>
      <vt:lpstr>Analýza dat</vt:lpstr>
      <vt:lpstr>Jak v praxi probíhá analýza?</vt:lpstr>
      <vt:lpstr>Prezentace aplikace PowerPoint</vt:lpstr>
      <vt:lpstr>Jak poznám, co je důležité?</vt:lpstr>
      <vt:lpstr>Výzkumník jako ….</vt:lpstr>
      <vt:lpstr>Prezentace aplikace PowerPoint</vt:lpstr>
      <vt:lpstr>Kódování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Interpretace dat: hledání indikátorů (datových fragmentů), konceptů a kategorií</vt:lpstr>
      <vt:lpstr>„Čtení“ dat</vt:lpstr>
      <vt:lpstr>Interpretace dat: Příklad výzkumu bezdomovectví (Holpuch, 2011)</vt:lpstr>
      <vt:lpstr>Prezentace aplikace PowerPoint</vt:lpstr>
      <vt:lpstr>Příklady kvalitativního výzkumu</vt:lpstr>
      <vt:lpstr>Příklad analýzy v diskurzivní analýze (Řiháček a kol. 2013)</vt:lpstr>
      <vt:lpstr>Prezentace aplikace PowerPoint</vt:lpstr>
      <vt:lpstr>Rakovina jako</vt:lpstr>
      <vt:lpstr>Psaní poznámek: Procedurální</vt:lpstr>
      <vt:lpstr>Psaní poznámek: Analytické</vt:lpstr>
      <vt:lpstr>Tématická analýza: Příklad kódovacího schématu Projekt o zkušenostech lidí s osteoporózou</vt:lpstr>
      <vt:lpstr>Vizualizace dat: Výzkumné příležitosti mladých vědců v různých oborech</vt:lpstr>
      <vt:lpstr>Organizace dat pomáhající vzniku typologie</vt:lpstr>
      <vt:lpstr>Prezentace aplikace PowerPoint</vt:lpstr>
      <vt:lpstr>Prezentace aplikace PowerPoint</vt:lpstr>
      <vt:lpstr>Co se vlastně čeká? Výstupy z kvalitativního výzkumu</vt:lpstr>
      <vt:lpstr>Typický výstup: model, schéma   (Švaříček, Šeďová, 2007: 95, 284, 309)</vt:lpstr>
      <vt:lpstr>Prezentace aplikace PowerPoint</vt:lpstr>
      <vt:lpstr>Prezentace aplikace PowerPoint</vt:lpstr>
      <vt:lpstr>Prezentace aplikace PowerPoint</vt:lpstr>
      <vt:lpstr>Sociální struktura a domov</vt:lpstr>
      <vt:lpstr>Typologie: Otcovství po rozchodu rodičovského páru (Dudová, 2007)</vt:lpstr>
      <vt:lpstr>Sekvence</vt:lpstr>
      <vt:lpstr>Jak mi může pomoci počítač? Jde to i bez něj?</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Slepickova</cp:lastModifiedBy>
  <cp:revision>6</cp:revision>
  <dcterms:created xsi:type="dcterms:W3CDTF">2015-12-13T19:30:06Z</dcterms:created>
  <dcterms:modified xsi:type="dcterms:W3CDTF">2018-11-29T11:55:25Z</dcterms:modified>
</cp:coreProperties>
</file>