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67"/>
  </p:notesMasterIdLst>
  <p:sldIdLst>
    <p:sldId id="266" r:id="rId2"/>
    <p:sldId id="332" r:id="rId3"/>
    <p:sldId id="334" r:id="rId4"/>
    <p:sldId id="335" r:id="rId5"/>
    <p:sldId id="336" r:id="rId6"/>
    <p:sldId id="337" r:id="rId7"/>
    <p:sldId id="338" r:id="rId8"/>
    <p:sldId id="339" r:id="rId9"/>
    <p:sldId id="340" r:id="rId10"/>
    <p:sldId id="341" r:id="rId11"/>
    <p:sldId id="342" r:id="rId12"/>
    <p:sldId id="344" r:id="rId13"/>
    <p:sldId id="345" r:id="rId14"/>
    <p:sldId id="343" r:id="rId15"/>
    <p:sldId id="346" r:id="rId16"/>
    <p:sldId id="270" r:id="rId17"/>
    <p:sldId id="271" r:id="rId18"/>
    <p:sldId id="388" r:id="rId19"/>
    <p:sldId id="384" r:id="rId20"/>
    <p:sldId id="330" r:id="rId21"/>
    <p:sldId id="331" r:id="rId22"/>
    <p:sldId id="327" r:id="rId23"/>
    <p:sldId id="349" r:id="rId24"/>
    <p:sldId id="328" r:id="rId25"/>
    <p:sldId id="351" r:id="rId26"/>
    <p:sldId id="364" r:id="rId27"/>
    <p:sldId id="365" r:id="rId28"/>
    <p:sldId id="366" r:id="rId29"/>
    <p:sldId id="367" r:id="rId30"/>
    <p:sldId id="368" r:id="rId31"/>
    <p:sldId id="369" r:id="rId32"/>
    <p:sldId id="370" r:id="rId33"/>
    <p:sldId id="371" r:id="rId34"/>
    <p:sldId id="372" r:id="rId35"/>
    <p:sldId id="374" r:id="rId36"/>
    <p:sldId id="373" r:id="rId37"/>
    <p:sldId id="378" r:id="rId38"/>
    <p:sldId id="391" r:id="rId39"/>
    <p:sldId id="392" r:id="rId40"/>
    <p:sldId id="379" r:id="rId41"/>
    <p:sldId id="375" r:id="rId42"/>
    <p:sldId id="376" r:id="rId43"/>
    <p:sldId id="377" r:id="rId44"/>
    <p:sldId id="299" r:id="rId45"/>
    <p:sldId id="300" r:id="rId46"/>
    <p:sldId id="390" r:id="rId47"/>
    <p:sldId id="272" r:id="rId48"/>
    <p:sldId id="263" r:id="rId49"/>
    <p:sldId id="258" r:id="rId50"/>
    <p:sldId id="306" r:id="rId51"/>
    <p:sldId id="324" r:id="rId52"/>
    <p:sldId id="325" r:id="rId53"/>
    <p:sldId id="326" r:id="rId54"/>
    <p:sldId id="313" r:id="rId55"/>
    <p:sldId id="303" r:id="rId56"/>
    <p:sldId id="304" r:id="rId57"/>
    <p:sldId id="323" r:id="rId58"/>
    <p:sldId id="381" r:id="rId59"/>
    <p:sldId id="383" r:id="rId60"/>
    <p:sldId id="385" r:id="rId61"/>
    <p:sldId id="386" r:id="rId62"/>
    <p:sldId id="387" r:id="rId63"/>
    <p:sldId id="389" r:id="rId64"/>
    <p:sldId id="382" r:id="rId65"/>
    <p:sldId id="296" r:id="rId66"/>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94660"/>
  </p:normalViewPr>
  <p:slideViewPr>
    <p:cSldViewPr>
      <p:cViewPr varScale="1">
        <p:scale>
          <a:sx n="125" d="100"/>
          <a:sy n="125" d="100"/>
        </p:scale>
        <p:origin x="118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CDA7C9B1-C199-4A14-8CB1-4F6EE1E8DBAA}" type="datetimeFigureOut">
              <a:rPr lang="cs-CZ"/>
              <a:pPr>
                <a:defRPr/>
              </a:pPr>
              <a:t>05.03.2018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smtClean="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4D25E6E3-C816-489B-8954-22A800CB33E2}" type="slidenum">
              <a:rPr lang="cs-CZ"/>
              <a:pPr>
                <a:defRPr/>
              </a:pPr>
              <a:t>‹#›</a:t>
            </a:fld>
            <a:endParaRPr lang="cs-CZ"/>
          </a:p>
        </p:txBody>
      </p:sp>
    </p:spTree>
    <p:extLst>
      <p:ext uri="{BB962C8B-B14F-4D97-AF65-F5344CB8AC3E}">
        <p14:creationId xmlns:p14="http://schemas.microsoft.com/office/powerpoint/2010/main" val="3626230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3F23B3-612C-4473-99B7-600CC61DD3AC}" type="slidenum">
              <a:rPr lang="en-GB" altLang="cs-CZ" smtClean="0"/>
              <a:pPr eaLnBrk="1" hangingPunct="1"/>
              <a:t>2</a:t>
            </a:fld>
            <a:endParaRPr lang="en-GB" altLang="cs-CZ"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1159661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3F23B3-612C-4473-99B7-600CC61DD3AC}" type="slidenum">
              <a:rPr lang="en-GB" altLang="cs-CZ" smtClean="0"/>
              <a:pPr eaLnBrk="1" hangingPunct="1"/>
              <a:t>23</a:t>
            </a:fld>
            <a:endParaRPr lang="en-GB" altLang="cs-CZ"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336736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25</a:t>
            </a:fld>
            <a:endParaRPr lang="en-GB" altLang="cs-CZ"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970935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26</a:t>
            </a:fld>
            <a:endParaRPr lang="en-GB" altLang="cs-CZ"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970935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27</a:t>
            </a:fld>
            <a:endParaRPr lang="en-GB" altLang="cs-CZ"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970935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28</a:t>
            </a:fld>
            <a:endParaRPr lang="en-GB" altLang="cs-CZ"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970935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29</a:t>
            </a:fld>
            <a:endParaRPr lang="en-GB" altLang="cs-CZ"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970935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30</a:t>
            </a:fld>
            <a:endParaRPr lang="en-GB" altLang="cs-CZ"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970935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31</a:t>
            </a:fld>
            <a:endParaRPr lang="en-GB" altLang="cs-CZ"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1856973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32</a:t>
            </a:fld>
            <a:endParaRPr lang="en-GB" altLang="cs-CZ"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795854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33</a:t>
            </a:fld>
            <a:endParaRPr lang="en-GB" altLang="cs-CZ"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428860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5</a:t>
            </a:fld>
            <a:endParaRPr lang="en-GB" altLang="cs-CZ"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3380651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34</a:t>
            </a:fld>
            <a:endParaRPr lang="en-GB" altLang="cs-CZ"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904272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35</a:t>
            </a:fld>
            <a:endParaRPr lang="en-GB" altLang="cs-CZ"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1704281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36</a:t>
            </a:fld>
            <a:endParaRPr lang="en-GB" altLang="cs-CZ"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268320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2531"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smtClean="0"/>
          </a:p>
        </p:txBody>
      </p:sp>
      <p:sp>
        <p:nvSpPr>
          <p:cNvPr id="22532"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A715BE-300F-41A2-805F-092CC7EA8A33}" type="slidenum">
              <a:rPr lang="cs-CZ"/>
              <a:pPr/>
              <a:t>47</a:t>
            </a:fld>
            <a:endParaRPr lang="cs-CZ"/>
          </a:p>
        </p:txBody>
      </p:sp>
    </p:spTree>
    <p:extLst>
      <p:ext uri="{BB962C8B-B14F-4D97-AF65-F5344CB8AC3E}">
        <p14:creationId xmlns:p14="http://schemas.microsoft.com/office/powerpoint/2010/main" val="96295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457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smtClean="0"/>
          </a:p>
        </p:txBody>
      </p:sp>
      <p:sp>
        <p:nvSpPr>
          <p:cNvPr id="24580"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FEFA24-30D0-4691-9323-10BE80B46612}" type="slidenum">
              <a:rPr lang="cs-CZ"/>
              <a:pPr/>
              <a:t>48</a:t>
            </a:fld>
            <a:endParaRPr lang="cs-CZ"/>
          </a:p>
        </p:txBody>
      </p:sp>
    </p:spTree>
    <p:extLst>
      <p:ext uri="{BB962C8B-B14F-4D97-AF65-F5344CB8AC3E}">
        <p14:creationId xmlns:p14="http://schemas.microsoft.com/office/powerpoint/2010/main" val="390562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945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smtClean="0"/>
          </a:p>
        </p:txBody>
      </p:sp>
      <p:sp>
        <p:nvSpPr>
          <p:cNvPr id="19460"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4B5968-9BAF-4AD9-96B6-783A49FF4256}" type="slidenum">
              <a:rPr lang="cs-CZ"/>
              <a:pPr/>
              <a:t>49</a:t>
            </a:fld>
            <a:endParaRPr lang="cs-CZ"/>
          </a:p>
        </p:txBody>
      </p:sp>
    </p:spTree>
    <p:extLst>
      <p:ext uri="{BB962C8B-B14F-4D97-AF65-F5344CB8AC3E}">
        <p14:creationId xmlns:p14="http://schemas.microsoft.com/office/powerpoint/2010/main" val="2326709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8AEDD5A-934A-4C9E-AED7-02C7DA292B84}" type="slidenum">
              <a:rPr lang="en-GB" altLang="en-US" smtClean="0"/>
              <a:pPr eaLnBrk="1" hangingPunct="1"/>
              <a:t>65</a:t>
            </a:fld>
            <a:endParaRPr lang="en-GB" altLang="en-US" smtClean="0"/>
          </a:p>
        </p:txBody>
      </p:sp>
      <p:sp>
        <p:nvSpPr>
          <p:cNvPr id="450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C44C6433-4E06-4109-BC07-2308905A2175}" type="slidenum">
              <a:rPr lang="en-GB" altLang="en-US" sz="1200"/>
              <a:pPr algn="r" eaLnBrk="1" hangingPunct="1"/>
              <a:t>65</a:t>
            </a:fld>
            <a:endParaRPr lang="en-GB" altLang="en-US" sz="1200"/>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457979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7</a:t>
            </a:fld>
            <a:endParaRPr lang="en-GB" altLang="cs-CZ"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2212467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9</a:t>
            </a:fld>
            <a:endParaRPr lang="en-GB" altLang="cs-CZ"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3948640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10</a:t>
            </a:fld>
            <a:endParaRPr lang="en-GB" altLang="cs-CZ"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2479407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11</a:t>
            </a:fld>
            <a:endParaRPr lang="en-GB" altLang="cs-CZ"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4091946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12</a:t>
            </a:fld>
            <a:endParaRPr lang="en-GB" altLang="cs-CZ"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3247886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92D937F8-FE27-41FD-8160-8E466120A093}" type="slidenum">
              <a:rPr lang="en-GB" smtClean="0"/>
              <a:pPr>
                <a:defRPr/>
              </a:pPr>
              <a:t>13</a:t>
            </a:fld>
            <a:endParaRPr lang="en-GB"/>
          </a:p>
        </p:txBody>
      </p:sp>
    </p:spTree>
    <p:extLst>
      <p:ext uri="{BB962C8B-B14F-4D97-AF65-F5344CB8AC3E}">
        <p14:creationId xmlns:p14="http://schemas.microsoft.com/office/powerpoint/2010/main" val="3421018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14</a:t>
            </a:fld>
            <a:endParaRPr lang="en-GB" altLang="cs-CZ"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948052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Ref idx="1002">
        <a:schemeClr val="bg2"/>
      </p:bgRef>
    </p:bg>
    <p:spTree>
      <p:nvGrpSpPr>
        <p:cNvPr id="1" name=""/>
        <p:cNvGrpSpPr/>
        <p:nvPr/>
      </p:nvGrpSpPr>
      <p:grpSpPr>
        <a:xfrm>
          <a:off x="0" y="0"/>
          <a:ext cx="0" cy="0"/>
          <a:chOff x="0" y="0"/>
          <a:chExt cx="0" cy="0"/>
        </a:xfrm>
      </p:grpSpPr>
      <p:sp>
        <p:nvSpPr>
          <p:cNvPr id="9" name="Nadpis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cs-CZ" smtClean="0"/>
              <a:t>Klepnutím lze upravit styl předlohy nadpisů.</a:t>
            </a:r>
            <a:endParaRPr lang="en-US"/>
          </a:p>
        </p:txBody>
      </p:sp>
      <p:sp>
        <p:nvSpPr>
          <p:cNvPr id="17" name="Podnadpis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Klepnutím lze upravit styl předlohy podnadpisů.</a:t>
            </a:r>
            <a:endParaRPr lang="en-US"/>
          </a:p>
        </p:txBody>
      </p:sp>
      <p:sp>
        <p:nvSpPr>
          <p:cNvPr id="4" name="Zástupný symbol pro datum 29"/>
          <p:cNvSpPr>
            <a:spLocks noGrp="1"/>
          </p:cNvSpPr>
          <p:nvPr>
            <p:ph type="dt" sz="half" idx="10"/>
          </p:nvPr>
        </p:nvSpPr>
        <p:spPr/>
        <p:txBody>
          <a:bodyPr/>
          <a:lstStyle>
            <a:lvl1pPr>
              <a:defRPr/>
            </a:lvl1pPr>
          </a:lstStyle>
          <a:p>
            <a:pPr>
              <a:defRPr/>
            </a:pPr>
            <a:endParaRPr lang="cs-CZ"/>
          </a:p>
        </p:txBody>
      </p:sp>
      <p:sp>
        <p:nvSpPr>
          <p:cNvPr id="5" name="Zástupný symbol pro zápatí 18"/>
          <p:cNvSpPr>
            <a:spLocks noGrp="1"/>
          </p:cNvSpPr>
          <p:nvPr>
            <p:ph type="ftr" sz="quarter" idx="11"/>
          </p:nvPr>
        </p:nvSpPr>
        <p:spPr/>
        <p:txBody>
          <a:bodyPr/>
          <a:lstStyle>
            <a:lvl1pPr>
              <a:defRPr/>
            </a:lvl1pPr>
          </a:lstStyle>
          <a:p>
            <a:pPr>
              <a:defRPr/>
            </a:pPr>
            <a:endParaRPr lang="cs-CZ"/>
          </a:p>
        </p:txBody>
      </p:sp>
      <p:sp>
        <p:nvSpPr>
          <p:cNvPr id="6" name="Zástupný symbol pro číslo snímku 26"/>
          <p:cNvSpPr>
            <a:spLocks noGrp="1"/>
          </p:cNvSpPr>
          <p:nvPr>
            <p:ph type="sldNum" sz="quarter" idx="12"/>
          </p:nvPr>
        </p:nvSpPr>
        <p:spPr/>
        <p:txBody>
          <a:bodyPr/>
          <a:lstStyle>
            <a:lvl1pPr>
              <a:defRPr/>
            </a:lvl1pPr>
          </a:lstStyle>
          <a:p>
            <a:pPr>
              <a:defRPr/>
            </a:pPr>
            <a:fld id="{83885681-8541-4793-AEB2-65ECB8BABBE3}" type="slidenum">
              <a:rPr lang="cs-CZ"/>
              <a:pPr>
                <a:defRPr/>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9"/>
          <p:cNvSpPr>
            <a:spLocks noGrp="1"/>
          </p:cNvSpPr>
          <p:nvPr>
            <p:ph type="dt" sz="half" idx="10"/>
          </p:nvPr>
        </p:nvSpPr>
        <p:spPr/>
        <p:txBody>
          <a:bodyPr/>
          <a:lstStyle>
            <a:lvl1pPr>
              <a:defRPr/>
            </a:lvl1pPr>
          </a:lstStyle>
          <a:p>
            <a:pPr>
              <a:defRPr/>
            </a:pPr>
            <a:endParaRPr lang="cs-CZ"/>
          </a:p>
        </p:txBody>
      </p:sp>
      <p:sp>
        <p:nvSpPr>
          <p:cNvPr id="5" name="Zástupný symbol pro zápatí 21"/>
          <p:cNvSpPr>
            <a:spLocks noGrp="1"/>
          </p:cNvSpPr>
          <p:nvPr>
            <p:ph type="ftr" sz="quarter" idx="11"/>
          </p:nvPr>
        </p:nvSpPr>
        <p:spPr/>
        <p:txBody>
          <a:bodyPr/>
          <a:lstStyle>
            <a:lvl1pPr>
              <a:defRPr/>
            </a:lvl1pPr>
          </a:lstStyle>
          <a:p>
            <a:pPr>
              <a:defRPr/>
            </a:pPr>
            <a:endParaRPr lang="cs-CZ"/>
          </a:p>
        </p:txBody>
      </p:sp>
      <p:sp>
        <p:nvSpPr>
          <p:cNvPr id="6" name="Zástupný symbol pro číslo snímku 17"/>
          <p:cNvSpPr>
            <a:spLocks noGrp="1"/>
          </p:cNvSpPr>
          <p:nvPr>
            <p:ph type="sldNum" sz="quarter" idx="12"/>
          </p:nvPr>
        </p:nvSpPr>
        <p:spPr/>
        <p:txBody>
          <a:bodyPr/>
          <a:lstStyle>
            <a:lvl1pPr>
              <a:defRPr/>
            </a:lvl1pPr>
          </a:lstStyle>
          <a:p>
            <a:pPr>
              <a:defRPr/>
            </a:pPr>
            <a:fld id="{8250BB01-1C0D-43EF-8A74-16690D315B3B}"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914401"/>
            <a:ext cx="2057400" cy="5211763"/>
          </a:xfrm>
        </p:spPr>
        <p:txBody>
          <a:bodyPr vert="eaVert"/>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a:xfrm>
            <a:off x="457200" y="914401"/>
            <a:ext cx="6019800" cy="52117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9"/>
          <p:cNvSpPr>
            <a:spLocks noGrp="1"/>
          </p:cNvSpPr>
          <p:nvPr>
            <p:ph type="dt" sz="half" idx="10"/>
          </p:nvPr>
        </p:nvSpPr>
        <p:spPr/>
        <p:txBody>
          <a:bodyPr/>
          <a:lstStyle>
            <a:lvl1pPr>
              <a:defRPr/>
            </a:lvl1pPr>
          </a:lstStyle>
          <a:p>
            <a:pPr>
              <a:defRPr/>
            </a:pPr>
            <a:endParaRPr lang="cs-CZ"/>
          </a:p>
        </p:txBody>
      </p:sp>
      <p:sp>
        <p:nvSpPr>
          <p:cNvPr id="5" name="Zástupný symbol pro zápatí 21"/>
          <p:cNvSpPr>
            <a:spLocks noGrp="1"/>
          </p:cNvSpPr>
          <p:nvPr>
            <p:ph type="ftr" sz="quarter" idx="11"/>
          </p:nvPr>
        </p:nvSpPr>
        <p:spPr/>
        <p:txBody>
          <a:bodyPr/>
          <a:lstStyle>
            <a:lvl1pPr>
              <a:defRPr/>
            </a:lvl1pPr>
          </a:lstStyle>
          <a:p>
            <a:pPr>
              <a:defRPr/>
            </a:pPr>
            <a:endParaRPr lang="cs-CZ"/>
          </a:p>
        </p:txBody>
      </p:sp>
      <p:sp>
        <p:nvSpPr>
          <p:cNvPr id="6" name="Zástupný symbol pro číslo snímku 17"/>
          <p:cNvSpPr>
            <a:spLocks noGrp="1"/>
          </p:cNvSpPr>
          <p:nvPr>
            <p:ph type="sldNum" sz="quarter" idx="12"/>
          </p:nvPr>
        </p:nvSpPr>
        <p:spPr/>
        <p:txBody>
          <a:bodyPr/>
          <a:lstStyle>
            <a:lvl1pPr>
              <a:defRPr/>
            </a:lvl1pPr>
          </a:lstStyle>
          <a:p>
            <a:pPr>
              <a:defRPr/>
            </a:pPr>
            <a:fld id="{CC763308-5BA6-424E-8A62-F5AC2EADCADB}"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9"/>
          <p:cNvSpPr>
            <a:spLocks noGrp="1"/>
          </p:cNvSpPr>
          <p:nvPr>
            <p:ph type="dt" sz="half" idx="10"/>
          </p:nvPr>
        </p:nvSpPr>
        <p:spPr/>
        <p:txBody>
          <a:bodyPr/>
          <a:lstStyle>
            <a:lvl1pPr>
              <a:defRPr/>
            </a:lvl1pPr>
          </a:lstStyle>
          <a:p>
            <a:pPr>
              <a:defRPr/>
            </a:pPr>
            <a:endParaRPr lang="cs-CZ"/>
          </a:p>
        </p:txBody>
      </p:sp>
      <p:sp>
        <p:nvSpPr>
          <p:cNvPr id="5" name="Zástupný symbol pro zápatí 21"/>
          <p:cNvSpPr>
            <a:spLocks noGrp="1"/>
          </p:cNvSpPr>
          <p:nvPr>
            <p:ph type="ftr" sz="quarter" idx="11"/>
          </p:nvPr>
        </p:nvSpPr>
        <p:spPr/>
        <p:txBody>
          <a:bodyPr/>
          <a:lstStyle>
            <a:lvl1pPr>
              <a:defRPr/>
            </a:lvl1pPr>
          </a:lstStyle>
          <a:p>
            <a:pPr>
              <a:defRPr/>
            </a:pPr>
            <a:endParaRPr lang="cs-CZ"/>
          </a:p>
        </p:txBody>
      </p:sp>
      <p:sp>
        <p:nvSpPr>
          <p:cNvPr id="6" name="Zástupný symbol pro číslo snímku 17"/>
          <p:cNvSpPr>
            <a:spLocks noGrp="1"/>
          </p:cNvSpPr>
          <p:nvPr>
            <p:ph type="sldNum" sz="quarter" idx="12"/>
          </p:nvPr>
        </p:nvSpPr>
        <p:spPr/>
        <p:txBody>
          <a:bodyPr/>
          <a:lstStyle>
            <a:lvl1pPr>
              <a:defRPr/>
            </a:lvl1pPr>
          </a:lstStyle>
          <a:p>
            <a:pPr>
              <a:defRPr/>
            </a:pPr>
            <a:fld id="{620986BD-4A60-4D8A-8FC6-43907B9A69B6}"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cs-CZ" smtClean="0"/>
              <a:t>Klepnutím lze upravit styl předlohy nadpisů.</a:t>
            </a:r>
            <a:endParaRPr lang="en-US"/>
          </a:p>
        </p:txBody>
      </p:sp>
      <p:sp>
        <p:nvSpPr>
          <p:cNvPr id="3" name="Zástupný symbol pro text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C255B19C-AA3E-4EB3-AB8A-30224B3BDA83}" type="slidenum">
              <a:rPr lang="cs-CZ"/>
              <a:pPr>
                <a:defRPr/>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p>
            <a:r>
              <a:rPr lang="cs-CZ" smtClean="0"/>
              <a:t>Klepnutím lze upravit styl předlohy nadpisů.</a:t>
            </a:r>
            <a:endParaRPr lang="en-US"/>
          </a:p>
        </p:txBody>
      </p:sp>
      <p:sp>
        <p:nvSpPr>
          <p:cNvPr id="3" name="Zástupný symbol pro obsah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9"/>
          <p:cNvSpPr>
            <a:spLocks noGrp="1"/>
          </p:cNvSpPr>
          <p:nvPr>
            <p:ph type="dt" sz="half" idx="10"/>
          </p:nvPr>
        </p:nvSpPr>
        <p:spPr/>
        <p:txBody>
          <a:bodyPr/>
          <a:lstStyle>
            <a:lvl1pPr>
              <a:defRPr/>
            </a:lvl1pPr>
          </a:lstStyle>
          <a:p>
            <a:pPr>
              <a:defRPr/>
            </a:pPr>
            <a:endParaRPr lang="cs-CZ"/>
          </a:p>
        </p:txBody>
      </p:sp>
      <p:sp>
        <p:nvSpPr>
          <p:cNvPr id="6" name="Zástupný symbol pro zápatí 21"/>
          <p:cNvSpPr>
            <a:spLocks noGrp="1"/>
          </p:cNvSpPr>
          <p:nvPr>
            <p:ph type="ftr" sz="quarter" idx="11"/>
          </p:nvPr>
        </p:nvSpPr>
        <p:spPr/>
        <p:txBody>
          <a:bodyPr/>
          <a:lstStyle>
            <a:lvl1pPr>
              <a:defRPr/>
            </a:lvl1pPr>
          </a:lstStyle>
          <a:p>
            <a:pPr>
              <a:defRPr/>
            </a:pPr>
            <a:endParaRPr lang="cs-CZ"/>
          </a:p>
        </p:txBody>
      </p:sp>
      <p:sp>
        <p:nvSpPr>
          <p:cNvPr id="7" name="Zástupný symbol pro číslo snímku 17"/>
          <p:cNvSpPr>
            <a:spLocks noGrp="1"/>
          </p:cNvSpPr>
          <p:nvPr>
            <p:ph type="sldNum" sz="quarter" idx="12"/>
          </p:nvPr>
        </p:nvSpPr>
        <p:spPr/>
        <p:txBody>
          <a:bodyPr/>
          <a:lstStyle>
            <a:lvl1pPr>
              <a:defRPr/>
            </a:lvl1pPr>
          </a:lstStyle>
          <a:p>
            <a:pPr>
              <a:defRPr/>
            </a:pPr>
            <a:fld id="{C428CCD5-88BD-4D9E-9D14-FF7E643522B7}"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lvl1pPr>
              <a:defRPr/>
            </a:lvl1pPr>
          </a:lstStyle>
          <a:p>
            <a:r>
              <a:rPr lang="cs-CZ" smtClean="0"/>
              <a:t>Klepnutím lze upravit styl předlohy nadpisů.</a:t>
            </a:r>
            <a:endParaRPr lang="en-US"/>
          </a:p>
        </p:txBody>
      </p:sp>
      <p:sp>
        <p:nvSpPr>
          <p:cNvPr id="3" name="Zástupný symbol pro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cs-CZ" smtClean="0"/>
              <a:t>Klepnutím lze upravit styly předlohy textu.</a:t>
            </a:r>
          </a:p>
        </p:txBody>
      </p:sp>
      <p:sp>
        <p:nvSpPr>
          <p:cNvPr id="4" name="Zástupný symbol pro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cs-CZ" smtClean="0"/>
              <a:t>Klepnutím lze upravit styly předlohy textu.</a:t>
            </a:r>
          </a:p>
        </p:txBody>
      </p:sp>
      <p:sp>
        <p:nvSpPr>
          <p:cNvPr id="5" name="Zástupný symbol pro obsah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obsah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Zástupný symbol pro datum 9"/>
          <p:cNvSpPr>
            <a:spLocks noGrp="1"/>
          </p:cNvSpPr>
          <p:nvPr>
            <p:ph type="dt" sz="half" idx="10"/>
          </p:nvPr>
        </p:nvSpPr>
        <p:spPr/>
        <p:txBody>
          <a:bodyPr/>
          <a:lstStyle>
            <a:lvl1pPr>
              <a:defRPr/>
            </a:lvl1pPr>
          </a:lstStyle>
          <a:p>
            <a:pPr>
              <a:defRPr/>
            </a:pPr>
            <a:endParaRPr lang="cs-CZ"/>
          </a:p>
        </p:txBody>
      </p:sp>
      <p:sp>
        <p:nvSpPr>
          <p:cNvPr id="8" name="Zástupný symbol pro zápatí 21"/>
          <p:cNvSpPr>
            <a:spLocks noGrp="1"/>
          </p:cNvSpPr>
          <p:nvPr>
            <p:ph type="ftr" sz="quarter" idx="11"/>
          </p:nvPr>
        </p:nvSpPr>
        <p:spPr/>
        <p:txBody>
          <a:bodyPr/>
          <a:lstStyle>
            <a:lvl1pPr>
              <a:defRPr/>
            </a:lvl1pPr>
          </a:lstStyle>
          <a:p>
            <a:pPr>
              <a:defRPr/>
            </a:pPr>
            <a:endParaRPr lang="cs-CZ"/>
          </a:p>
        </p:txBody>
      </p:sp>
      <p:sp>
        <p:nvSpPr>
          <p:cNvPr id="9" name="Zástupný symbol pro číslo snímku 17"/>
          <p:cNvSpPr>
            <a:spLocks noGrp="1"/>
          </p:cNvSpPr>
          <p:nvPr>
            <p:ph type="sldNum" sz="quarter" idx="12"/>
          </p:nvPr>
        </p:nvSpPr>
        <p:spPr/>
        <p:txBody>
          <a:bodyPr/>
          <a:lstStyle>
            <a:lvl1pPr>
              <a:defRPr/>
            </a:lvl1pPr>
          </a:lstStyle>
          <a:p>
            <a:pPr>
              <a:defRPr/>
            </a:pPr>
            <a:fld id="{960AA6B0-9578-40D2-8D68-59F5EA0E80E8}"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cs-CZ" smtClean="0"/>
              <a:t>Klepnutím lze upravit styl předlohy nadpisů.</a:t>
            </a:r>
            <a:endParaRPr lang="en-US"/>
          </a:p>
        </p:txBody>
      </p:sp>
      <p:sp>
        <p:nvSpPr>
          <p:cNvPr id="3" name="Zástupný symbol pro datum 9"/>
          <p:cNvSpPr>
            <a:spLocks noGrp="1"/>
          </p:cNvSpPr>
          <p:nvPr>
            <p:ph type="dt" sz="half" idx="10"/>
          </p:nvPr>
        </p:nvSpPr>
        <p:spPr/>
        <p:txBody>
          <a:bodyPr/>
          <a:lstStyle>
            <a:lvl1pPr>
              <a:defRPr/>
            </a:lvl1pPr>
          </a:lstStyle>
          <a:p>
            <a:pPr>
              <a:defRPr/>
            </a:pPr>
            <a:endParaRPr lang="cs-CZ"/>
          </a:p>
        </p:txBody>
      </p:sp>
      <p:sp>
        <p:nvSpPr>
          <p:cNvPr id="4" name="Zástupný symbol pro zápatí 21"/>
          <p:cNvSpPr>
            <a:spLocks noGrp="1"/>
          </p:cNvSpPr>
          <p:nvPr>
            <p:ph type="ftr" sz="quarter" idx="11"/>
          </p:nvPr>
        </p:nvSpPr>
        <p:spPr/>
        <p:txBody>
          <a:bodyPr/>
          <a:lstStyle>
            <a:lvl1pPr>
              <a:defRPr/>
            </a:lvl1pPr>
          </a:lstStyle>
          <a:p>
            <a:pPr>
              <a:defRPr/>
            </a:pPr>
            <a:endParaRPr lang="cs-CZ"/>
          </a:p>
        </p:txBody>
      </p:sp>
      <p:sp>
        <p:nvSpPr>
          <p:cNvPr id="5" name="Zástupný symbol pro číslo snímku 17"/>
          <p:cNvSpPr>
            <a:spLocks noGrp="1"/>
          </p:cNvSpPr>
          <p:nvPr>
            <p:ph type="sldNum" sz="quarter" idx="12"/>
          </p:nvPr>
        </p:nvSpPr>
        <p:spPr/>
        <p:txBody>
          <a:bodyPr/>
          <a:lstStyle>
            <a:lvl1pPr>
              <a:defRPr/>
            </a:lvl1pPr>
          </a:lstStyle>
          <a:p>
            <a:pPr>
              <a:defRPr/>
            </a:pPr>
            <a:fld id="{6A894E9A-38B0-4458-92C2-F49E6D6BC4EA}"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9"/>
          <p:cNvSpPr>
            <a:spLocks noGrp="1"/>
          </p:cNvSpPr>
          <p:nvPr>
            <p:ph type="dt" sz="half" idx="10"/>
          </p:nvPr>
        </p:nvSpPr>
        <p:spPr/>
        <p:txBody>
          <a:bodyPr/>
          <a:lstStyle>
            <a:lvl1pPr>
              <a:defRPr/>
            </a:lvl1pPr>
          </a:lstStyle>
          <a:p>
            <a:pPr>
              <a:defRPr/>
            </a:pPr>
            <a:endParaRPr lang="cs-CZ"/>
          </a:p>
        </p:txBody>
      </p:sp>
      <p:sp>
        <p:nvSpPr>
          <p:cNvPr id="3" name="Zástupný symbol pro zápatí 21"/>
          <p:cNvSpPr>
            <a:spLocks noGrp="1"/>
          </p:cNvSpPr>
          <p:nvPr>
            <p:ph type="ftr" sz="quarter" idx="11"/>
          </p:nvPr>
        </p:nvSpPr>
        <p:spPr/>
        <p:txBody>
          <a:bodyPr/>
          <a:lstStyle>
            <a:lvl1pPr>
              <a:defRPr/>
            </a:lvl1pPr>
          </a:lstStyle>
          <a:p>
            <a:pPr>
              <a:defRPr/>
            </a:pPr>
            <a:endParaRPr lang="cs-CZ"/>
          </a:p>
        </p:txBody>
      </p:sp>
      <p:sp>
        <p:nvSpPr>
          <p:cNvPr id="4" name="Zástupný symbol pro číslo snímku 17"/>
          <p:cNvSpPr>
            <a:spLocks noGrp="1"/>
          </p:cNvSpPr>
          <p:nvPr>
            <p:ph type="sldNum" sz="quarter" idx="12"/>
          </p:nvPr>
        </p:nvSpPr>
        <p:spPr/>
        <p:txBody>
          <a:bodyPr/>
          <a:lstStyle>
            <a:lvl1pPr>
              <a:defRPr/>
            </a:lvl1pPr>
          </a:lstStyle>
          <a:p>
            <a:pPr>
              <a:defRPr/>
            </a:pPr>
            <a:fld id="{53F7C4A1-30AB-4142-BC9C-ED0BBD2CBBD4}"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cs-CZ" smtClean="0"/>
              <a:t>Klepnutím lze upravit styl předlohy nadpisů.</a:t>
            </a:r>
            <a:endParaRPr lang="en-US"/>
          </a:p>
        </p:txBody>
      </p:sp>
      <p:sp>
        <p:nvSpPr>
          <p:cNvPr id="3" name="Zástupný symbol pro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cs-CZ" smtClean="0"/>
              <a:t>Klepnutím lze upravit styly předlohy textu.</a:t>
            </a:r>
          </a:p>
        </p:txBody>
      </p:sp>
      <p:sp>
        <p:nvSpPr>
          <p:cNvPr id="4" name="Zástupný symbol pro obsah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9"/>
          <p:cNvSpPr>
            <a:spLocks noGrp="1"/>
          </p:cNvSpPr>
          <p:nvPr>
            <p:ph type="dt" sz="half" idx="10"/>
          </p:nvPr>
        </p:nvSpPr>
        <p:spPr/>
        <p:txBody>
          <a:bodyPr/>
          <a:lstStyle>
            <a:lvl1pPr>
              <a:defRPr/>
            </a:lvl1pPr>
          </a:lstStyle>
          <a:p>
            <a:pPr>
              <a:defRPr/>
            </a:pPr>
            <a:endParaRPr lang="cs-CZ"/>
          </a:p>
        </p:txBody>
      </p:sp>
      <p:sp>
        <p:nvSpPr>
          <p:cNvPr id="6" name="Zástupný symbol pro zápatí 21"/>
          <p:cNvSpPr>
            <a:spLocks noGrp="1"/>
          </p:cNvSpPr>
          <p:nvPr>
            <p:ph type="ftr" sz="quarter" idx="11"/>
          </p:nvPr>
        </p:nvSpPr>
        <p:spPr/>
        <p:txBody>
          <a:bodyPr/>
          <a:lstStyle>
            <a:lvl1pPr>
              <a:defRPr/>
            </a:lvl1pPr>
          </a:lstStyle>
          <a:p>
            <a:pPr>
              <a:defRPr/>
            </a:pPr>
            <a:endParaRPr lang="cs-CZ"/>
          </a:p>
        </p:txBody>
      </p:sp>
      <p:sp>
        <p:nvSpPr>
          <p:cNvPr id="7" name="Zástupný symbol pro číslo snímku 17"/>
          <p:cNvSpPr>
            <a:spLocks noGrp="1"/>
          </p:cNvSpPr>
          <p:nvPr>
            <p:ph type="sldNum" sz="quarter" idx="12"/>
          </p:nvPr>
        </p:nvSpPr>
        <p:spPr/>
        <p:txBody>
          <a:bodyPr/>
          <a:lstStyle>
            <a:lvl1pPr>
              <a:defRPr/>
            </a:lvl1pPr>
          </a:lstStyle>
          <a:p>
            <a:pPr>
              <a:defRPr/>
            </a:pPr>
            <a:fld id="{BDA5EF1F-B397-496E-A368-3FDD5BEF1C4D}"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Obdélník s odříznutým a zakulaceným jedním rohem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Pravoúhlý trojúhelník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Volný tvar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Volný tvar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Nadpis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cs-CZ" smtClean="0"/>
              <a:t>Klepnutím lze upravit styl předlohy nadpisů.</a:t>
            </a:r>
            <a:endParaRPr lang="en-US"/>
          </a:p>
        </p:txBody>
      </p:sp>
      <p:sp>
        <p:nvSpPr>
          <p:cNvPr id="4" name="Zástupný symbol pro text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cs-CZ" smtClean="0"/>
              <a:t>Klepnutím lze upravit styly předlohy textu.</a:t>
            </a:r>
          </a:p>
        </p:txBody>
      </p:sp>
      <p:sp>
        <p:nvSpPr>
          <p:cNvPr id="3" name="Zástupný symbol pro obrázek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cs-CZ" noProof="0" smtClean="0"/>
              <a:t>Klepnutím na ikonu přidáte obrázek.</a:t>
            </a:r>
            <a:endParaRPr lang="en-US" noProof="0" dirty="0"/>
          </a:p>
        </p:txBody>
      </p:sp>
      <p:sp>
        <p:nvSpPr>
          <p:cNvPr id="9" name="Zástupný symbol pro datum 4"/>
          <p:cNvSpPr>
            <a:spLocks noGrp="1"/>
          </p:cNvSpPr>
          <p:nvPr>
            <p:ph type="dt" sz="half" idx="10"/>
          </p:nvPr>
        </p:nvSpPr>
        <p:spPr/>
        <p:txBody>
          <a:bodyPr/>
          <a:lstStyle>
            <a:lvl1pPr>
              <a:defRPr/>
            </a:lvl1pPr>
          </a:lstStyle>
          <a:p>
            <a:pPr>
              <a:defRPr/>
            </a:pPr>
            <a:endParaRPr lang="cs-CZ"/>
          </a:p>
        </p:txBody>
      </p:sp>
      <p:sp>
        <p:nvSpPr>
          <p:cNvPr id="10" name="Zástupný symbol pro zápatí 5"/>
          <p:cNvSpPr>
            <a:spLocks noGrp="1"/>
          </p:cNvSpPr>
          <p:nvPr>
            <p:ph type="ftr" sz="quarter" idx="11"/>
          </p:nvPr>
        </p:nvSpPr>
        <p:spPr/>
        <p:txBody>
          <a:bodyPr/>
          <a:lstStyle>
            <a:lvl1pPr>
              <a:defRPr/>
            </a:lvl1pPr>
          </a:lstStyle>
          <a:p>
            <a:pPr>
              <a:defRPr/>
            </a:pPr>
            <a:endParaRPr lang="cs-CZ"/>
          </a:p>
        </p:txBody>
      </p:sp>
      <p:sp>
        <p:nvSpPr>
          <p:cNvPr id="11" name="Zástupný symbol pro číslo snímku 6"/>
          <p:cNvSpPr>
            <a:spLocks noGrp="1"/>
          </p:cNvSpPr>
          <p:nvPr>
            <p:ph type="sldNum" sz="quarter" idx="12"/>
          </p:nvPr>
        </p:nvSpPr>
        <p:spPr>
          <a:xfrm>
            <a:off x="8077200" y="6356350"/>
            <a:ext cx="609600" cy="365125"/>
          </a:xfrm>
        </p:spPr>
        <p:txBody>
          <a:bodyPr/>
          <a:lstStyle>
            <a:lvl1pPr>
              <a:defRPr/>
            </a:lvl1pPr>
          </a:lstStyle>
          <a:p>
            <a:pPr>
              <a:defRPr/>
            </a:pPr>
            <a:fld id="{5E8CE535-AED8-4710-A9B4-796D710916E6}"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olný tvar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Volný tvar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Zástupný symbol pro nadpis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cs-CZ" smtClean="0"/>
              <a:t>Klepnutím lze upravit styl předlohy nadpisů.</a:t>
            </a:r>
            <a:endParaRPr lang="en-US" smtClean="0"/>
          </a:p>
        </p:txBody>
      </p:sp>
      <p:sp>
        <p:nvSpPr>
          <p:cNvPr id="1029" name="Zástupný symbol pro text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sp>
        <p:nvSpPr>
          <p:cNvPr id="10" name="Zástupný symbol pro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cs-CZ"/>
          </a:p>
        </p:txBody>
      </p:sp>
      <p:sp>
        <p:nvSpPr>
          <p:cNvPr id="22" name="Zástupný symbol pro zápatí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cs-CZ"/>
          </a:p>
        </p:txBody>
      </p:sp>
      <p:sp>
        <p:nvSpPr>
          <p:cNvPr id="18" name="Zástupný symbol pro číslo snímk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a:defRPr/>
            </a:pPr>
            <a:fld id="{1A725744-1775-476B-95A9-C92D476FEC47}" type="slidenum">
              <a:rPr lang="cs-CZ"/>
              <a:pPr>
                <a:defRPr/>
              </a:pPr>
              <a:t>‹#›</a:t>
            </a:fld>
            <a:endParaRPr lang="cs-CZ"/>
          </a:p>
        </p:txBody>
      </p:sp>
      <p:grpSp>
        <p:nvGrpSpPr>
          <p:cNvPr id="1033" name="Skupina 1"/>
          <p:cNvGrpSpPr>
            <a:grpSpLocks/>
          </p:cNvGrpSpPr>
          <p:nvPr/>
        </p:nvGrpSpPr>
        <p:grpSpPr bwMode="auto">
          <a:xfrm>
            <a:off x="-19050" y="203200"/>
            <a:ext cx="9180513" cy="647700"/>
            <a:chOff x="-19045" y="216550"/>
            <a:chExt cx="9180548" cy="649224"/>
          </a:xfrm>
        </p:grpSpPr>
        <p:sp>
          <p:nvSpPr>
            <p:cNvPr id="12" name="Volný tvar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Volný tvar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816" r:id="rId1"/>
    <p:sldLayoutId id="2147483808" r:id="rId2"/>
    <p:sldLayoutId id="2147483817" r:id="rId3"/>
    <p:sldLayoutId id="2147483809" r:id="rId4"/>
    <p:sldLayoutId id="2147483810" r:id="rId5"/>
    <p:sldLayoutId id="2147483811" r:id="rId6"/>
    <p:sldLayoutId id="2147483812" r:id="rId7"/>
    <p:sldLayoutId id="2147483813" r:id="rId8"/>
    <p:sldLayoutId id="2147483818" r:id="rId9"/>
    <p:sldLayoutId id="2147483814" r:id="rId10"/>
    <p:sldLayoutId id="2147483815"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g"/><Relationship Id="rId5" Type="http://schemas.openxmlformats.org/officeDocument/2006/relationships/image" Target="../media/image9.jpg"/><Relationship Id="rId10" Type="http://schemas.openxmlformats.org/officeDocument/2006/relationships/image" Target="../media/image14.jpg"/><Relationship Id="rId4" Type="http://schemas.openxmlformats.org/officeDocument/2006/relationships/image" Target="../media/image8.png"/><Relationship Id="rId9"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Profily%20nadanych_interni%20preklad%20Talnetu%20IB.xl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hyperlink" Target="Vyhlasky%20k%20nadanym/Vyhlaska%20k%20nadanym%202016.doc"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140521Nadani_M&#352;_Silvermanov&#225;_cz_test_.doc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avigerova_PribylovaStruktura%20nad&#225;n&#237;%20d&#283;t&#237;%20p&#345;ed&#353;koln&#237;ho%20v&#283;ku.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p_PPT/M&#352;%20Z&#225;humenn&#237;/Met&#367;dek%20&#269;etba%20b&#225;sn&#283;%20str.68.M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Myty%20_o-nadanych..doc"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TEST%20PRO%20RODI&#268;E.doc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Map_PPT/M&#352;%20Z&#225;humenn&#237;/Koment&#225;&#345;%20k%20dne&#353;n&#237;%20geopolitick&#233;%20situaci.mp4"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mailto:trnova@ped.muni.cz"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ctrTitle"/>
          </p:nvPr>
        </p:nvSpPr>
        <p:spPr>
          <a:xfrm>
            <a:off x="251520" y="1371600"/>
            <a:ext cx="8133528" cy="1828800"/>
          </a:xfrm>
        </p:spPr>
        <p:txBody>
          <a:bodyPr>
            <a:normAutofit/>
          </a:bodyPr>
          <a:lstStyle/>
          <a:p>
            <a:pPr algn="ctr"/>
            <a:r>
              <a:rPr lang="cs-CZ" sz="4800" dirty="0">
                <a:effectLst/>
              </a:rPr>
              <a:t>Práce s nadanými dětmi </a:t>
            </a:r>
            <a:endParaRPr lang="cs-CZ" sz="4800" dirty="0"/>
          </a:p>
        </p:txBody>
      </p:sp>
      <p:sp>
        <p:nvSpPr>
          <p:cNvPr id="6" name="Podnadpis 5"/>
          <p:cNvSpPr>
            <a:spLocks noGrp="1"/>
          </p:cNvSpPr>
          <p:nvPr>
            <p:ph type="subTitle" idx="1"/>
          </p:nvPr>
        </p:nvSpPr>
        <p:spPr/>
        <p:txBody>
          <a:bodyPr/>
          <a:lstStyle/>
          <a:p>
            <a:pPr algn="ctr"/>
            <a:r>
              <a:rPr lang="cs-CZ" sz="3200" dirty="0" smtClean="0"/>
              <a:t>Eva Trnová</a:t>
            </a:r>
          </a:p>
          <a:p>
            <a:pPr algn="ctr"/>
            <a:r>
              <a:rPr lang="cs-CZ" sz="3200" dirty="0" err="1" smtClean="0"/>
              <a:t>PdF</a:t>
            </a:r>
            <a:r>
              <a:rPr lang="cs-CZ" sz="3200" dirty="0" smtClean="0"/>
              <a:t> MU</a:t>
            </a:r>
          </a:p>
          <a:p>
            <a:pPr algn="ctr"/>
            <a:r>
              <a:rPr lang="cs-CZ" sz="3200" dirty="0" smtClean="0"/>
              <a:t>trnova@ped.muni.cz</a:t>
            </a:r>
          </a:p>
          <a:p>
            <a:endParaRPr lang="cs-CZ" dirty="0"/>
          </a:p>
        </p:txBody>
      </p:sp>
    </p:spTree>
    <p:extLst>
      <p:ext uri="{BB962C8B-B14F-4D97-AF65-F5344CB8AC3E}">
        <p14:creationId xmlns:p14="http://schemas.microsoft.com/office/powerpoint/2010/main" val="4079158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48" y="82566"/>
            <a:ext cx="1651103" cy="1626336"/>
          </a:xfrm>
          <a:prstGeom prst="rect">
            <a:avLst/>
          </a:prstGeom>
        </p:spPr>
      </p:pic>
      <p:sp>
        <p:nvSpPr>
          <p:cNvPr id="4" name="Rectangle 2"/>
          <p:cNvSpPr>
            <a:spLocks noGrp="1" noChangeArrowheads="1"/>
          </p:cNvSpPr>
          <p:nvPr>
            <p:ph type="title"/>
          </p:nvPr>
        </p:nvSpPr>
        <p:spPr>
          <a:xfrm>
            <a:off x="1899357" y="93249"/>
            <a:ext cx="5986684" cy="1607532"/>
          </a:xfrm>
        </p:spPr>
        <p:txBody>
          <a:bodyPr/>
          <a:lstStyle/>
          <a:p>
            <a:pPr eaLnBrk="1" hangingPunct="1"/>
            <a:r>
              <a:rPr lang="cs-CZ" altLang="cs-CZ" sz="4800" b="0" dirty="0" smtClean="0">
                <a:sym typeface="Wingdings" panose="05000000000000000000" pitchFamily="2" charset="2"/>
              </a:rPr>
              <a:t>Typologie</a:t>
            </a:r>
            <a:br>
              <a:rPr lang="cs-CZ" altLang="cs-CZ" sz="4800" b="0" dirty="0" smtClean="0">
                <a:sym typeface="Wingdings" panose="05000000000000000000" pitchFamily="2" charset="2"/>
              </a:rPr>
            </a:br>
            <a:r>
              <a:rPr lang="cs-CZ" altLang="cs-CZ" sz="4800" b="0" dirty="0" smtClean="0">
                <a:sym typeface="Wingdings" panose="05000000000000000000" pitchFamily="2" charset="2"/>
              </a:rPr>
              <a:t>dle učitelek MŠ</a:t>
            </a:r>
            <a:endParaRPr lang="en-US" altLang="cs-CZ" sz="4800" dirty="0" smtClean="0"/>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1318" y="4576919"/>
            <a:ext cx="1728507" cy="2239965"/>
          </a:xfrm>
          <a:prstGeom prst="rect">
            <a:avLst/>
          </a:prstGeom>
        </p:spPr>
      </p:pic>
      <p:sp>
        <p:nvSpPr>
          <p:cNvPr id="11" name="TextovéPole 10"/>
          <p:cNvSpPr txBox="1"/>
          <p:nvPr/>
        </p:nvSpPr>
        <p:spPr>
          <a:xfrm>
            <a:off x="71311" y="3777370"/>
            <a:ext cx="3791713" cy="2677656"/>
          </a:xfrm>
          <a:prstGeom prst="rect">
            <a:avLst/>
          </a:prstGeom>
          <a:noFill/>
        </p:spPr>
        <p:txBody>
          <a:bodyPr wrap="square" rtlCol="0">
            <a:spAutoFit/>
          </a:bodyPr>
          <a:lstStyle/>
          <a:p>
            <a:pPr marL="342900" indent="-342900">
              <a:buAutoNum type="arabicPeriod"/>
            </a:pPr>
            <a:r>
              <a:rPr lang="cs-CZ" sz="2400" dirty="0" smtClean="0"/>
              <a:t>„chytrolín“</a:t>
            </a:r>
          </a:p>
          <a:p>
            <a:pPr marL="342900" indent="-342900">
              <a:buAutoNum type="arabicPeriod"/>
            </a:pPr>
            <a:r>
              <a:rPr lang="cs-CZ" sz="2400" dirty="0" smtClean="0"/>
              <a:t>„</a:t>
            </a:r>
            <a:r>
              <a:rPr lang="cs-CZ" sz="2400" dirty="0" err="1" smtClean="0"/>
              <a:t>povídálek</a:t>
            </a:r>
            <a:r>
              <a:rPr lang="cs-CZ" sz="2400" dirty="0" smtClean="0"/>
              <a:t>“</a:t>
            </a:r>
          </a:p>
          <a:p>
            <a:pPr marL="342900" indent="-342900">
              <a:buAutoNum type="arabicPeriod"/>
            </a:pPr>
            <a:r>
              <a:rPr lang="cs-CZ" sz="2400" dirty="0" smtClean="0"/>
              <a:t>Bořek stavitel</a:t>
            </a:r>
          </a:p>
          <a:p>
            <a:pPr marL="342900" indent="-342900">
              <a:buAutoNum type="arabicPeriod"/>
            </a:pPr>
            <a:r>
              <a:rPr lang="cs-CZ" sz="2400" dirty="0" smtClean="0"/>
              <a:t>snílek</a:t>
            </a:r>
          </a:p>
          <a:p>
            <a:pPr marL="342900" indent="-342900">
              <a:buAutoNum type="arabicPeriod"/>
            </a:pPr>
            <a:r>
              <a:rPr lang="cs-CZ" sz="2400" dirty="0" smtClean="0"/>
              <a:t>„talent“ </a:t>
            </a:r>
          </a:p>
          <a:p>
            <a:pPr marL="914400" lvl="1" indent="-457200">
              <a:buFont typeface="+mj-lt"/>
              <a:buAutoNum type="alphaUcPeriod"/>
            </a:pPr>
            <a:r>
              <a:rPr lang="cs-CZ" sz="2400" dirty="0">
                <a:solidFill>
                  <a:srgbClr val="FF0000"/>
                </a:solidFill>
              </a:rPr>
              <a:t>u</a:t>
            </a:r>
            <a:r>
              <a:rPr lang="cs-CZ" sz="2400" dirty="0" smtClean="0">
                <a:solidFill>
                  <a:srgbClr val="FF0000"/>
                </a:solidFill>
              </a:rPr>
              <a:t>mělec - video</a:t>
            </a:r>
          </a:p>
          <a:p>
            <a:pPr marL="914400" lvl="1" indent="-457200">
              <a:buFont typeface="+mj-lt"/>
              <a:buAutoNum type="alphaUcPeriod"/>
            </a:pPr>
            <a:r>
              <a:rPr lang="cs-CZ" sz="2400" dirty="0" smtClean="0"/>
              <a:t>sportovec</a:t>
            </a:r>
            <a:endParaRPr lang="cs-CZ" sz="2400" dirty="0"/>
          </a:p>
        </p:txBody>
      </p:sp>
      <p:pic>
        <p:nvPicPr>
          <p:cNvPr id="2" name="Obráze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5936" y="3429000"/>
            <a:ext cx="2143125" cy="2143125"/>
          </a:xfrm>
          <a:prstGeom prst="rect">
            <a:avLst/>
          </a:prstGeom>
        </p:spPr>
      </p:pic>
      <p:pic>
        <p:nvPicPr>
          <p:cNvPr id="5" name="Obrázek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3288" y="1849895"/>
            <a:ext cx="1950720" cy="1301496"/>
          </a:xfrm>
          <a:prstGeom prst="rect">
            <a:avLst/>
          </a:prstGeom>
        </p:spPr>
      </p:pic>
      <p:pic>
        <p:nvPicPr>
          <p:cNvPr id="6" name="Obrázek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94186" y="93249"/>
            <a:ext cx="1757552" cy="2092482"/>
          </a:xfrm>
          <a:prstGeom prst="rect">
            <a:avLst/>
          </a:prstGeom>
        </p:spPr>
      </p:pic>
      <p:pic>
        <p:nvPicPr>
          <p:cNvPr id="12" name="Obrázek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628" y="1772816"/>
            <a:ext cx="2466975" cy="1847850"/>
          </a:xfrm>
          <a:prstGeom prst="rect">
            <a:avLst/>
          </a:prstGeom>
        </p:spPr>
      </p:pic>
      <p:pic>
        <p:nvPicPr>
          <p:cNvPr id="15" name="Obrázek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89825" y="4311208"/>
            <a:ext cx="2647950" cy="1724025"/>
          </a:xfrm>
          <a:prstGeom prst="rect">
            <a:avLst/>
          </a:prstGeom>
        </p:spPr>
      </p:pic>
      <p:pic>
        <p:nvPicPr>
          <p:cNvPr id="17" name="Obrázek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58727" y="2168084"/>
            <a:ext cx="2143125" cy="2143125"/>
          </a:xfrm>
          <a:prstGeom prst="rect">
            <a:avLst/>
          </a:prstGeom>
        </p:spPr>
      </p:pic>
      <p:pic>
        <p:nvPicPr>
          <p:cNvPr id="18" name="Obrázek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16016" y="1886984"/>
            <a:ext cx="2076450" cy="2209800"/>
          </a:xfrm>
          <a:prstGeom prst="rect">
            <a:avLst/>
          </a:prstGeom>
        </p:spPr>
      </p:pic>
    </p:spTree>
    <p:extLst>
      <p:ext uri="{BB962C8B-B14F-4D97-AF65-F5344CB8AC3E}">
        <p14:creationId xmlns:p14="http://schemas.microsoft.com/office/powerpoint/2010/main" val="295766670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67544" y="93249"/>
            <a:ext cx="8280920" cy="959487"/>
          </a:xfrm>
        </p:spPr>
        <p:txBody>
          <a:bodyPr/>
          <a:lstStyle/>
          <a:p>
            <a:pPr eaLnBrk="1" hangingPunct="1"/>
            <a:r>
              <a:rPr lang="cs-CZ" altLang="cs-CZ" sz="4800" b="1" dirty="0" smtClean="0">
                <a:sym typeface="Wingdings" panose="05000000000000000000" pitchFamily="2" charset="2"/>
              </a:rPr>
              <a:t>Typologie dle učitelek ZŠ</a:t>
            </a:r>
            <a:endParaRPr lang="en-US" altLang="cs-CZ" sz="4800" b="1" dirty="0" smtClean="0"/>
          </a:p>
        </p:txBody>
      </p:sp>
      <p:sp>
        <p:nvSpPr>
          <p:cNvPr id="11" name="Rectangle 2"/>
          <p:cNvSpPr txBox="1">
            <a:spLocks noChangeArrowheads="1"/>
          </p:cNvSpPr>
          <p:nvPr/>
        </p:nvSpPr>
        <p:spPr bwMode="auto">
          <a:xfrm>
            <a:off x="323528" y="1603245"/>
            <a:ext cx="7979223" cy="4562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rgbClr val="006600"/>
                </a:solidFill>
                <a:latin typeface="+mj-lt"/>
                <a:ea typeface="+mj-ea"/>
                <a:cs typeface="+mj-cs"/>
              </a:defRPr>
            </a:lvl1pPr>
            <a:lvl2pPr algn="ctr" rtl="0" eaLnBrk="0" fontAlgn="base" hangingPunct="0">
              <a:spcBef>
                <a:spcPct val="0"/>
              </a:spcBef>
              <a:spcAft>
                <a:spcPct val="0"/>
              </a:spcAft>
              <a:defRPr sz="2800" b="1">
                <a:solidFill>
                  <a:srgbClr val="006600"/>
                </a:solidFill>
                <a:latin typeface="Arial" charset="0"/>
              </a:defRPr>
            </a:lvl2pPr>
            <a:lvl3pPr algn="ctr" rtl="0" eaLnBrk="0" fontAlgn="base" hangingPunct="0">
              <a:spcBef>
                <a:spcPct val="0"/>
              </a:spcBef>
              <a:spcAft>
                <a:spcPct val="0"/>
              </a:spcAft>
              <a:defRPr sz="2800" b="1">
                <a:solidFill>
                  <a:srgbClr val="006600"/>
                </a:solidFill>
                <a:latin typeface="Arial" charset="0"/>
              </a:defRPr>
            </a:lvl3pPr>
            <a:lvl4pPr algn="ctr" rtl="0" eaLnBrk="0" fontAlgn="base" hangingPunct="0">
              <a:spcBef>
                <a:spcPct val="0"/>
              </a:spcBef>
              <a:spcAft>
                <a:spcPct val="0"/>
              </a:spcAft>
              <a:defRPr sz="2800" b="1">
                <a:solidFill>
                  <a:srgbClr val="006600"/>
                </a:solidFill>
                <a:latin typeface="Arial" charset="0"/>
              </a:defRPr>
            </a:lvl4pPr>
            <a:lvl5pPr algn="ctr" rtl="0" eaLnBrk="0" fontAlgn="base" hangingPunct="0">
              <a:spcBef>
                <a:spcPct val="0"/>
              </a:spcBef>
              <a:spcAft>
                <a:spcPct val="0"/>
              </a:spcAft>
              <a:defRPr sz="2800" b="1">
                <a:solidFill>
                  <a:srgbClr val="006600"/>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cs-CZ" altLang="cs-CZ" sz="4800" kern="0" dirty="0" smtClean="0">
                <a:solidFill>
                  <a:schemeClr val="tx1"/>
                </a:solidFill>
                <a:sym typeface="Wingdings" panose="05000000000000000000" pitchFamily="2" charset="2"/>
              </a:rPr>
              <a:t>1. předčasný čtenář</a:t>
            </a:r>
          </a:p>
          <a:p>
            <a:pPr algn="l" eaLnBrk="1" hangingPunct="1"/>
            <a:r>
              <a:rPr lang="cs-CZ" altLang="cs-CZ" sz="4800" kern="0" dirty="0" smtClean="0">
                <a:solidFill>
                  <a:schemeClr val="tx1"/>
                </a:solidFill>
                <a:sym typeface="Wingdings" panose="05000000000000000000" pitchFamily="2" charset="2"/>
              </a:rPr>
              <a:t>2. </a:t>
            </a:r>
            <a:r>
              <a:rPr lang="cs-CZ" altLang="cs-CZ" sz="4800" kern="0" dirty="0" smtClean="0">
                <a:solidFill>
                  <a:srgbClr val="FF0000"/>
                </a:solidFill>
                <a:sym typeface="Wingdings" panose="05000000000000000000" pitchFamily="2" charset="2"/>
              </a:rPr>
              <a:t>předčasný počtář - video</a:t>
            </a:r>
          </a:p>
          <a:p>
            <a:pPr algn="l" eaLnBrk="1" hangingPunct="1"/>
            <a:r>
              <a:rPr lang="cs-CZ" altLang="cs-CZ" sz="4800" kern="0" dirty="0" smtClean="0">
                <a:solidFill>
                  <a:schemeClr val="tx1"/>
                </a:solidFill>
                <a:sym typeface="Wingdings" panose="05000000000000000000" pitchFamily="2" charset="2"/>
              </a:rPr>
              <a:t>3. sportovec</a:t>
            </a:r>
          </a:p>
          <a:p>
            <a:pPr algn="l" eaLnBrk="1" hangingPunct="1"/>
            <a:r>
              <a:rPr lang="cs-CZ" altLang="cs-CZ" sz="4800" kern="0" dirty="0" smtClean="0">
                <a:solidFill>
                  <a:schemeClr val="tx1"/>
                </a:solidFill>
                <a:sym typeface="Wingdings" panose="05000000000000000000" pitchFamily="2" charset="2"/>
              </a:rPr>
              <a:t>4. umělec</a:t>
            </a:r>
          </a:p>
          <a:p>
            <a:pPr algn="l" eaLnBrk="1" hangingPunct="1"/>
            <a:r>
              <a:rPr lang="cs-CZ" altLang="cs-CZ" sz="4800" kern="0" dirty="0" smtClean="0">
                <a:solidFill>
                  <a:schemeClr val="tx1"/>
                </a:solidFill>
                <a:sym typeface="Wingdings" panose="05000000000000000000" pitchFamily="2" charset="2"/>
              </a:rPr>
              <a:t>5. dítě s vyhraněným zájmem</a:t>
            </a:r>
            <a:endParaRPr lang="en-US" altLang="cs-CZ" sz="4800" kern="0" dirty="0" smtClean="0">
              <a:solidFill>
                <a:schemeClr val="tx1"/>
              </a:solidFill>
            </a:endParaRPr>
          </a:p>
        </p:txBody>
      </p:sp>
    </p:spTree>
    <p:extLst>
      <p:ext uri="{BB962C8B-B14F-4D97-AF65-F5344CB8AC3E}">
        <p14:creationId xmlns:p14="http://schemas.microsoft.com/office/powerpoint/2010/main" val="227648649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95536" y="93249"/>
            <a:ext cx="7490505" cy="1103503"/>
          </a:xfrm>
        </p:spPr>
        <p:txBody>
          <a:bodyPr/>
          <a:lstStyle/>
          <a:p>
            <a:pPr eaLnBrk="1" hangingPunct="1"/>
            <a:r>
              <a:rPr lang="cs-CZ" altLang="cs-CZ" sz="4800" b="1" dirty="0" smtClean="0">
                <a:sym typeface="Wingdings" panose="05000000000000000000" pitchFamily="2" charset="2"/>
                <a:hlinkClick r:id="rId3" action="ppaction://hlinkfile"/>
              </a:rPr>
              <a:t>Typologie dle učitelek ZŠ</a:t>
            </a:r>
            <a:endParaRPr lang="en-US" altLang="cs-CZ" sz="4800" b="1" dirty="0" smtClean="0"/>
          </a:p>
        </p:txBody>
      </p:sp>
      <p:sp>
        <p:nvSpPr>
          <p:cNvPr id="11" name="Rectangle 2"/>
          <p:cNvSpPr txBox="1">
            <a:spLocks noChangeArrowheads="1"/>
          </p:cNvSpPr>
          <p:nvPr/>
        </p:nvSpPr>
        <p:spPr bwMode="auto">
          <a:xfrm>
            <a:off x="467544" y="1603244"/>
            <a:ext cx="7835207" cy="515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rgbClr val="006600"/>
                </a:solidFill>
                <a:latin typeface="+mj-lt"/>
                <a:ea typeface="+mj-ea"/>
                <a:cs typeface="+mj-cs"/>
              </a:defRPr>
            </a:lvl1pPr>
            <a:lvl2pPr algn="ctr" rtl="0" eaLnBrk="0" fontAlgn="base" hangingPunct="0">
              <a:spcBef>
                <a:spcPct val="0"/>
              </a:spcBef>
              <a:spcAft>
                <a:spcPct val="0"/>
              </a:spcAft>
              <a:defRPr sz="2800" b="1">
                <a:solidFill>
                  <a:srgbClr val="006600"/>
                </a:solidFill>
                <a:latin typeface="Arial" charset="0"/>
              </a:defRPr>
            </a:lvl2pPr>
            <a:lvl3pPr algn="ctr" rtl="0" eaLnBrk="0" fontAlgn="base" hangingPunct="0">
              <a:spcBef>
                <a:spcPct val="0"/>
              </a:spcBef>
              <a:spcAft>
                <a:spcPct val="0"/>
              </a:spcAft>
              <a:defRPr sz="2800" b="1">
                <a:solidFill>
                  <a:srgbClr val="006600"/>
                </a:solidFill>
                <a:latin typeface="Arial" charset="0"/>
              </a:defRPr>
            </a:lvl3pPr>
            <a:lvl4pPr algn="ctr" rtl="0" eaLnBrk="0" fontAlgn="base" hangingPunct="0">
              <a:spcBef>
                <a:spcPct val="0"/>
              </a:spcBef>
              <a:spcAft>
                <a:spcPct val="0"/>
              </a:spcAft>
              <a:defRPr sz="2800" b="1">
                <a:solidFill>
                  <a:srgbClr val="006600"/>
                </a:solidFill>
                <a:latin typeface="Arial" charset="0"/>
              </a:defRPr>
            </a:lvl4pPr>
            <a:lvl5pPr algn="ctr" rtl="0" eaLnBrk="0" fontAlgn="base" hangingPunct="0">
              <a:spcBef>
                <a:spcPct val="0"/>
              </a:spcBef>
              <a:spcAft>
                <a:spcPct val="0"/>
              </a:spcAft>
              <a:defRPr sz="2800" b="1">
                <a:solidFill>
                  <a:srgbClr val="006600"/>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cs-CZ" altLang="cs-CZ" sz="4800" kern="0" dirty="0" smtClean="0">
                <a:solidFill>
                  <a:schemeClr val="tx1"/>
                </a:solidFill>
                <a:sym typeface="Wingdings" panose="05000000000000000000" pitchFamily="2" charset="2"/>
              </a:rPr>
              <a:t>1. </a:t>
            </a:r>
            <a:r>
              <a:rPr lang="cs-CZ" altLang="cs-CZ" sz="4800" kern="0" dirty="0" smtClean="0">
                <a:solidFill>
                  <a:srgbClr val="FF0000"/>
                </a:solidFill>
                <a:sym typeface="Wingdings" panose="05000000000000000000" pitchFamily="2" charset="2"/>
              </a:rPr>
              <a:t>předčasný čtenář - video</a:t>
            </a:r>
          </a:p>
          <a:p>
            <a:pPr algn="l" eaLnBrk="1" hangingPunct="1"/>
            <a:r>
              <a:rPr lang="cs-CZ" altLang="cs-CZ" sz="4800" kern="0" dirty="0" smtClean="0">
                <a:solidFill>
                  <a:schemeClr val="tx1"/>
                </a:solidFill>
                <a:sym typeface="Wingdings" panose="05000000000000000000" pitchFamily="2" charset="2"/>
              </a:rPr>
              <a:t>2. předčasný počtář</a:t>
            </a:r>
          </a:p>
          <a:p>
            <a:pPr algn="l" eaLnBrk="1" hangingPunct="1"/>
            <a:r>
              <a:rPr lang="cs-CZ" altLang="cs-CZ" sz="4800" kern="0" dirty="0" smtClean="0">
                <a:solidFill>
                  <a:schemeClr val="tx1"/>
                </a:solidFill>
                <a:sym typeface="Wingdings" panose="05000000000000000000" pitchFamily="2" charset="2"/>
              </a:rPr>
              <a:t>3. sportovec</a:t>
            </a:r>
            <a:endParaRPr lang="cs-CZ" altLang="cs-CZ" sz="4800" kern="0" dirty="0">
              <a:solidFill>
                <a:schemeClr val="tx1"/>
              </a:solidFill>
              <a:sym typeface="Wingdings" panose="05000000000000000000" pitchFamily="2" charset="2"/>
            </a:endParaRPr>
          </a:p>
          <a:p>
            <a:pPr algn="l" eaLnBrk="1" hangingPunct="1"/>
            <a:r>
              <a:rPr lang="cs-CZ" altLang="cs-CZ" sz="4800" kern="0" dirty="0" smtClean="0">
                <a:solidFill>
                  <a:schemeClr val="tx1"/>
                </a:solidFill>
                <a:sym typeface="Wingdings" panose="05000000000000000000" pitchFamily="2" charset="2"/>
              </a:rPr>
              <a:t>4. umělec</a:t>
            </a:r>
            <a:endParaRPr lang="cs-CZ" altLang="cs-CZ" sz="4800" kern="0" dirty="0">
              <a:solidFill>
                <a:schemeClr val="tx1"/>
              </a:solidFill>
              <a:sym typeface="Wingdings" panose="05000000000000000000" pitchFamily="2" charset="2"/>
            </a:endParaRPr>
          </a:p>
          <a:p>
            <a:pPr algn="l" eaLnBrk="1" hangingPunct="1"/>
            <a:r>
              <a:rPr lang="cs-CZ" altLang="cs-CZ" sz="4800" kern="0" dirty="0" smtClean="0">
                <a:solidFill>
                  <a:schemeClr val="tx1"/>
                </a:solidFill>
                <a:sym typeface="Wingdings" panose="05000000000000000000" pitchFamily="2" charset="2"/>
              </a:rPr>
              <a:t>5. dítě s vyhraněným zájmem</a:t>
            </a:r>
            <a:endParaRPr lang="en-US" altLang="cs-CZ" sz="4800" kern="0" dirty="0" smtClean="0">
              <a:solidFill>
                <a:schemeClr val="tx1"/>
              </a:solidFill>
            </a:endParaRPr>
          </a:p>
        </p:txBody>
      </p:sp>
      <p:cxnSp>
        <p:nvCxnSpPr>
          <p:cNvPr id="3" name="Přímá spojnice se šipkou 2"/>
          <p:cNvCxnSpPr/>
          <p:nvPr/>
        </p:nvCxnSpPr>
        <p:spPr>
          <a:xfrm flipH="1">
            <a:off x="5652120" y="1700808"/>
            <a:ext cx="475489" cy="987552"/>
          </a:xfrm>
          <a:prstGeom prst="straightConnector1">
            <a:avLst/>
          </a:prstGeom>
          <a:ln>
            <a:solidFill>
              <a:srgbClr val="FF0000"/>
            </a:solidFill>
            <a:tailEnd type="triangle"/>
          </a:ln>
        </p:spPr>
        <p:style>
          <a:lnRef idx="2">
            <a:schemeClr val="accent4"/>
          </a:lnRef>
          <a:fillRef idx="0">
            <a:schemeClr val="accent4"/>
          </a:fillRef>
          <a:effectRef idx="1">
            <a:schemeClr val="accent4"/>
          </a:effectRef>
          <a:fontRef idx="minor">
            <a:schemeClr val="tx1"/>
          </a:fontRef>
        </p:style>
      </p:cxnSp>
      <p:cxnSp>
        <p:nvCxnSpPr>
          <p:cNvPr id="6" name="Přímá spojnice se šipkou 5"/>
          <p:cNvCxnSpPr/>
          <p:nvPr/>
        </p:nvCxnSpPr>
        <p:spPr>
          <a:xfrm flipH="1">
            <a:off x="5652120" y="2572674"/>
            <a:ext cx="475489" cy="987552"/>
          </a:xfrm>
          <a:prstGeom prst="straightConnector1">
            <a:avLst/>
          </a:prstGeom>
          <a:ln>
            <a:solidFill>
              <a:srgbClr val="FF0000"/>
            </a:solidFill>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6601618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3"/>
          <a:stretch>
            <a:fillRect/>
          </a:stretch>
        </p:blipFill>
        <p:spPr>
          <a:xfrm>
            <a:off x="1619672" y="1385773"/>
            <a:ext cx="6614957" cy="3304032"/>
          </a:xfrm>
          <a:prstGeom prst="rect">
            <a:avLst/>
          </a:prstGeom>
        </p:spPr>
      </p:pic>
      <p:sp>
        <p:nvSpPr>
          <p:cNvPr id="5" name="TextovéPole 4"/>
          <p:cNvSpPr txBox="1"/>
          <p:nvPr/>
        </p:nvSpPr>
        <p:spPr>
          <a:xfrm>
            <a:off x="1115617" y="4218432"/>
            <a:ext cx="7449264" cy="954107"/>
          </a:xfrm>
          <a:prstGeom prst="rect">
            <a:avLst/>
          </a:prstGeom>
          <a:noFill/>
        </p:spPr>
        <p:txBody>
          <a:bodyPr wrap="square" rtlCol="0">
            <a:spAutoFit/>
          </a:bodyPr>
          <a:lstStyle/>
          <a:p>
            <a:endParaRPr lang="cs-CZ" sz="2800" dirty="0" smtClean="0">
              <a:solidFill>
                <a:srgbClr val="92D050"/>
              </a:solidFill>
            </a:endParaRPr>
          </a:p>
          <a:p>
            <a:pPr algn="ctr"/>
            <a:r>
              <a:rPr lang="cs-CZ" sz="2800" dirty="0" smtClean="0">
                <a:solidFill>
                  <a:srgbClr val="92D050"/>
                </a:solidFill>
              </a:rPr>
              <a:t>Odkud se bere ten rozdíl?</a:t>
            </a:r>
            <a:endParaRPr lang="cs-CZ" sz="2800" dirty="0">
              <a:solidFill>
                <a:srgbClr val="92D050"/>
              </a:solidFill>
            </a:endParaRPr>
          </a:p>
        </p:txBody>
      </p:sp>
      <p:sp>
        <p:nvSpPr>
          <p:cNvPr id="2" name="TextovéPole 1"/>
          <p:cNvSpPr txBox="1"/>
          <p:nvPr/>
        </p:nvSpPr>
        <p:spPr>
          <a:xfrm>
            <a:off x="755576" y="620688"/>
            <a:ext cx="6624736" cy="461665"/>
          </a:xfrm>
          <a:prstGeom prst="rect">
            <a:avLst/>
          </a:prstGeom>
          <a:noFill/>
        </p:spPr>
        <p:txBody>
          <a:bodyPr wrap="square" rtlCol="0">
            <a:spAutoFit/>
          </a:bodyPr>
          <a:lstStyle/>
          <a:p>
            <a:r>
              <a:rPr lang="cs-CZ" sz="2400" b="1" dirty="0" smtClean="0"/>
              <a:t>Dle výzkumů </a:t>
            </a:r>
            <a:r>
              <a:rPr lang="cs-CZ" sz="2400" b="1" dirty="0" err="1" smtClean="0"/>
              <a:t>Havigerové</a:t>
            </a:r>
            <a:endParaRPr lang="en-US" sz="2400" b="1" dirty="0"/>
          </a:p>
        </p:txBody>
      </p:sp>
    </p:spTree>
    <p:extLst>
      <p:ext uri="{BB962C8B-B14F-4D97-AF65-F5344CB8AC3E}">
        <p14:creationId xmlns:p14="http://schemas.microsoft.com/office/powerpoint/2010/main" val="1844503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p:cNvPicPr>
            <a:picLocks noChangeAspect="1"/>
          </p:cNvPicPr>
          <p:nvPr/>
        </p:nvPicPr>
        <p:blipFill rotWithShape="1">
          <a:blip r:embed="rId3"/>
          <a:srcRect b="49851"/>
          <a:stretch/>
        </p:blipFill>
        <p:spPr>
          <a:xfrm>
            <a:off x="144185" y="704087"/>
            <a:ext cx="4964903" cy="3523489"/>
          </a:xfrm>
          <a:prstGeom prst="rect">
            <a:avLst/>
          </a:prstGeom>
        </p:spPr>
      </p:pic>
      <p:pic>
        <p:nvPicPr>
          <p:cNvPr id="2" name="Obrázek 1"/>
          <p:cNvPicPr>
            <a:picLocks noChangeAspect="1"/>
          </p:cNvPicPr>
          <p:nvPr/>
        </p:nvPicPr>
        <p:blipFill rotWithShape="1">
          <a:blip r:embed="rId4"/>
          <a:srcRect b="26947"/>
          <a:stretch/>
        </p:blipFill>
        <p:spPr>
          <a:xfrm rot="1403290">
            <a:off x="4583431" y="1730902"/>
            <a:ext cx="4273208" cy="4462273"/>
          </a:xfrm>
          <a:prstGeom prst="rect">
            <a:avLst/>
          </a:prstGeom>
        </p:spPr>
      </p:pic>
      <p:sp>
        <p:nvSpPr>
          <p:cNvPr id="4098" name="Rectangle 2"/>
          <p:cNvSpPr>
            <a:spLocks noGrp="1" noChangeArrowheads="1"/>
          </p:cNvSpPr>
          <p:nvPr>
            <p:ph type="title"/>
          </p:nvPr>
        </p:nvSpPr>
        <p:spPr>
          <a:xfrm>
            <a:off x="2224301" y="89758"/>
            <a:ext cx="6650038" cy="748964"/>
          </a:xfrm>
        </p:spPr>
        <p:txBody>
          <a:bodyPr/>
          <a:lstStyle/>
          <a:p>
            <a:pPr algn="r" eaLnBrk="1" hangingPunct="1"/>
            <a:r>
              <a:rPr lang="cs-CZ" altLang="cs-CZ" sz="4000" dirty="0" smtClean="0">
                <a:solidFill>
                  <a:srgbClr val="0070C0"/>
                </a:solidFill>
              </a:rPr>
              <a:t>Talent versus nadání</a:t>
            </a:r>
            <a:endParaRPr lang="en-US" altLang="cs-CZ" sz="4000" dirty="0" smtClean="0">
              <a:solidFill>
                <a:srgbClr val="0070C0"/>
              </a:solidFill>
            </a:endParaRPr>
          </a:p>
        </p:txBody>
      </p:sp>
      <p:cxnSp>
        <p:nvCxnSpPr>
          <p:cNvPr id="5" name="Přímá spojnice se šipkou 4"/>
          <p:cNvCxnSpPr/>
          <p:nvPr/>
        </p:nvCxnSpPr>
        <p:spPr>
          <a:xfrm flipH="1" flipV="1">
            <a:off x="7386915" y="4166616"/>
            <a:ext cx="1574205" cy="1005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TextovéPole 8"/>
          <p:cNvSpPr txBox="1"/>
          <p:nvPr/>
        </p:nvSpPr>
        <p:spPr>
          <a:xfrm>
            <a:off x="7131601" y="6035040"/>
            <a:ext cx="2084832" cy="369332"/>
          </a:xfrm>
          <a:prstGeom prst="rect">
            <a:avLst/>
          </a:prstGeom>
          <a:noFill/>
        </p:spPr>
        <p:txBody>
          <a:bodyPr wrap="square" rtlCol="0">
            <a:spAutoFit/>
          </a:bodyPr>
          <a:lstStyle/>
          <a:p>
            <a:r>
              <a:rPr lang="cs-CZ" dirty="0" smtClean="0"/>
              <a:t>Lucie Bílá…?</a:t>
            </a:r>
            <a:endParaRPr lang="cs-CZ" dirty="0"/>
          </a:p>
        </p:txBody>
      </p:sp>
      <p:sp>
        <p:nvSpPr>
          <p:cNvPr id="12" name="Volný tvar 11"/>
          <p:cNvSpPr/>
          <p:nvPr/>
        </p:nvSpPr>
        <p:spPr>
          <a:xfrm>
            <a:off x="2999232" y="2048256"/>
            <a:ext cx="914400" cy="36576"/>
          </a:xfrm>
          <a:custGeom>
            <a:avLst/>
            <a:gdLst>
              <a:gd name="connsiteX0" fmla="*/ 0 w 914400"/>
              <a:gd name="connsiteY0" fmla="*/ 0 h 36576"/>
              <a:gd name="connsiteX1" fmla="*/ 451104 w 914400"/>
              <a:gd name="connsiteY1" fmla="*/ 24384 h 36576"/>
              <a:gd name="connsiteX2" fmla="*/ 585216 w 914400"/>
              <a:gd name="connsiteY2" fmla="*/ 36576 h 36576"/>
              <a:gd name="connsiteX3" fmla="*/ 829056 w 914400"/>
              <a:gd name="connsiteY3" fmla="*/ 24384 h 36576"/>
              <a:gd name="connsiteX4" fmla="*/ 914400 w 914400"/>
              <a:gd name="connsiteY4" fmla="*/ 12192 h 3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36576">
                <a:moveTo>
                  <a:pt x="0" y="0"/>
                </a:moveTo>
                <a:lnTo>
                  <a:pt x="451104" y="24384"/>
                </a:lnTo>
                <a:cubicBezTo>
                  <a:pt x="495905" y="27184"/>
                  <a:pt x="540328" y="36576"/>
                  <a:pt x="585216" y="36576"/>
                </a:cubicBezTo>
                <a:cubicBezTo>
                  <a:pt x="666598" y="36576"/>
                  <a:pt x="747776" y="28448"/>
                  <a:pt x="829056" y="24384"/>
                </a:cubicBezTo>
                <a:lnTo>
                  <a:pt x="914400" y="12192"/>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4" name="Volný tvar 13"/>
          <p:cNvSpPr/>
          <p:nvPr/>
        </p:nvSpPr>
        <p:spPr>
          <a:xfrm>
            <a:off x="5315712" y="2877312"/>
            <a:ext cx="1060704" cy="438912"/>
          </a:xfrm>
          <a:custGeom>
            <a:avLst/>
            <a:gdLst>
              <a:gd name="connsiteX0" fmla="*/ 0 w 1060704"/>
              <a:gd name="connsiteY0" fmla="*/ 0 h 438912"/>
              <a:gd name="connsiteX1" fmla="*/ 60960 w 1060704"/>
              <a:gd name="connsiteY1" fmla="*/ 24384 h 438912"/>
              <a:gd name="connsiteX2" fmla="*/ 97536 w 1060704"/>
              <a:gd name="connsiteY2" fmla="*/ 36576 h 438912"/>
              <a:gd name="connsiteX3" fmla="*/ 170688 w 1060704"/>
              <a:gd name="connsiteY3" fmla="*/ 85344 h 438912"/>
              <a:gd name="connsiteX4" fmla="*/ 243840 w 1060704"/>
              <a:gd name="connsiteY4" fmla="*/ 109728 h 438912"/>
              <a:gd name="connsiteX5" fmla="*/ 280416 w 1060704"/>
              <a:gd name="connsiteY5" fmla="*/ 134112 h 438912"/>
              <a:gd name="connsiteX6" fmla="*/ 451104 w 1060704"/>
              <a:gd name="connsiteY6" fmla="*/ 182880 h 438912"/>
              <a:gd name="connsiteX7" fmla="*/ 487680 w 1060704"/>
              <a:gd name="connsiteY7" fmla="*/ 195072 h 438912"/>
              <a:gd name="connsiteX8" fmla="*/ 597408 w 1060704"/>
              <a:gd name="connsiteY8" fmla="*/ 219456 h 438912"/>
              <a:gd name="connsiteX9" fmla="*/ 658368 w 1060704"/>
              <a:gd name="connsiteY9" fmla="*/ 256032 h 438912"/>
              <a:gd name="connsiteX10" fmla="*/ 719328 w 1060704"/>
              <a:gd name="connsiteY10" fmla="*/ 268224 h 438912"/>
              <a:gd name="connsiteX11" fmla="*/ 877824 w 1060704"/>
              <a:gd name="connsiteY11" fmla="*/ 304800 h 438912"/>
              <a:gd name="connsiteX12" fmla="*/ 914400 w 1060704"/>
              <a:gd name="connsiteY12" fmla="*/ 329184 h 438912"/>
              <a:gd name="connsiteX13" fmla="*/ 963168 w 1060704"/>
              <a:gd name="connsiteY13" fmla="*/ 353568 h 438912"/>
              <a:gd name="connsiteX14" fmla="*/ 987552 w 1060704"/>
              <a:gd name="connsiteY14" fmla="*/ 390144 h 438912"/>
              <a:gd name="connsiteX15" fmla="*/ 1060704 w 1060704"/>
              <a:gd name="connsiteY15" fmla="*/ 438912 h 43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704" h="438912">
                <a:moveTo>
                  <a:pt x="0" y="0"/>
                </a:moveTo>
                <a:cubicBezTo>
                  <a:pt x="20320" y="8128"/>
                  <a:pt x="40468" y="16700"/>
                  <a:pt x="60960" y="24384"/>
                </a:cubicBezTo>
                <a:cubicBezTo>
                  <a:pt x="72993" y="28896"/>
                  <a:pt x="86302" y="30335"/>
                  <a:pt x="97536" y="36576"/>
                </a:cubicBezTo>
                <a:cubicBezTo>
                  <a:pt x="123154" y="50808"/>
                  <a:pt x="142886" y="76077"/>
                  <a:pt x="170688" y="85344"/>
                </a:cubicBezTo>
                <a:cubicBezTo>
                  <a:pt x="195072" y="93472"/>
                  <a:pt x="222454" y="95471"/>
                  <a:pt x="243840" y="109728"/>
                </a:cubicBezTo>
                <a:cubicBezTo>
                  <a:pt x="256032" y="117856"/>
                  <a:pt x="267026" y="128161"/>
                  <a:pt x="280416" y="134112"/>
                </a:cubicBezTo>
                <a:cubicBezTo>
                  <a:pt x="350865" y="165422"/>
                  <a:pt x="373610" y="157049"/>
                  <a:pt x="451104" y="182880"/>
                </a:cubicBezTo>
                <a:cubicBezTo>
                  <a:pt x="463296" y="186944"/>
                  <a:pt x="475323" y="191541"/>
                  <a:pt x="487680" y="195072"/>
                </a:cubicBezTo>
                <a:cubicBezTo>
                  <a:pt x="527855" y="206551"/>
                  <a:pt x="555506" y="211076"/>
                  <a:pt x="597408" y="219456"/>
                </a:cubicBezTo>
                <a:cubicBezTo>
                  <a:pt x="617728" y="231648"/>
                  <a:pt x="636366" y="247231"/>
                  <a:pt x="658368" y="256032"/>
                </a:cubicBezTo>
                <a:cubicBezTo>
                  <a:pt x="677608" y="263728"/>
                  <a:pt x="699136" y="263564"/>
                  <a:pt x="719328" y="268224"/>
                </a:cubicBezTo>
                <a:cubicBezTo>
                  <a:pt x="910493" y="312339"/>
                  <a:pt x="738538" y="276943"/>
                  <a:pt x="877824" y="304800"/>
                </a:cubicBezTo>
                <a:cubicBezTo>
                  <a:pt x="890016" y="312928"/>
                  <a:pt x="901678" y="321914"/>
                  <a:pt x="914400" y="329184"/>
                </a:cubicBezTo>
                <a:cubicBezTo>
                  <a:pt x="930180" y="338201"/>
                  <a:pt x="949206" y="341933"/>
                  <a:pt x="963168" y="353568"/>
                </a:cubicBezTo>
                <a:cubicBezTo>
                  <a:pt x="974425" y="362949"/>
                  <a:pt x="976525" y="380495"/>
                  <a:pt x="987552" y="390144"/>
                </a:cubicBezTo>
                <a:cubicBezTo>
                  <a:pt x="1009607" y="409442"/>
                  <a:pt x="1060704" y="438912"/>
                  <a:pt x="1060704" y="43891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TextovéPole 14"/>
          <p:cNvSpPr txBox="1"/>
          <p:nvPr/>
        </p:nvSpPr>
        <p:spPr>
          <a:xfrm>
            <a:off x="253913" y="4421447"/>
            <a:ext cx="4366856" cy="2031325"/>
          </a:xfrm>
          <a:prstGeom prst="rect">
            <a:avLst/>
          </a:prstGeom>
          <a:noFill/>
        </p:spPr>
        <p:txBody>
          <a:bodyPr wrap="square" rtlCol="0">
            <a:spAutoFit/>
          </a:bodyPr>
          <a:lstStyle/>
          <a:p>
            <a:r>
              <a:rPr lang="cs-CZ" dirty="0" smtClean="0">
                <a:solidFill>
                  <a:srgbClr val="FFC000"/>
                </a:solidFill>
              </a:rPr>
              <a:t>Implicitně i lexikálně:</a:t>
            </a:r>
          </a:p>
          <a:p>
            <a:r>
              <a:rPr lang="cs-CZ" dirty="0" smtClean="0">
                <a:solidFill>
                  <a:srgbClr val="FFC000"/>
                </a:solidFill>
              </a:rPr>
              <a:t>„</a:t>
            </a:r>
            <a:r>
              <a:rPr lang="cs-CZ" dirty="0" smtClean="0">
                <a:solidFill>
                  <a:srgbClr val="00B050"/>
                </a:solidFill>
              </a:rPr>
              <a:t>být nadaný </a:t>
            </a:r>
            <a:r>
              <a:rPr lang="cs-CZ" dirty="0" smtClean="0">
                <a:solidFill>
                  <a:srgbClr val="FFC000"/>
                </a:solidFill>
              </a:rPr>
              <a:t>v“ = vynikat na základě intelektové schopnosti, spojeno s předměty vědy (STEM)</a:t>
            </a:r>
          </a:p>
          <a:p>
            <a:r>
              <a:rPr lang="cs-CZ" dirty="0" smtClean="0">
                <a:solidFill>
                  <a:srgbClr val="FFC000"/>
                </a:solidFill>
              </a:rPr>
              <a:t>„</a:t>
            </a:r>
            <a:r>
              <a:rPr lang="cs-CZ" dirty="0" smtClean="0">
                <a:solidFill>
                  <a:srgbClr val="00B050"/>
                </a:solidFill>
              </a:rPr>
              <a:t>mít talent </a:t>
            </a:r>
            <a:r>
              <a:rPr lang="cs-CZ" dirty="0" smtClean="0">
                <a:solidFill>
                  <a:srgbClr val="FFC000"/>
                </a:solidFill>
              </a:rPr>
              <a:t>pro“ = vynikat ve výchovách (výtvarné, hudební, dramatické umění a sport)</a:t>
            </a:r>
            <a:endParaRPr lang="cs-CZ" dirty="0">
              <a:solidFill>
                <a:srgbClr val="FFC000"/>
              </a:solidFill>
            </a:endParaRPr>
          </a:p>
        </p:txBody>
      </p:sp>
    </p:spTree>
    <p:extLst>
      <p:ext uri="{BB962C8B-B14F-4D97-AF65-F5344CB8AC3E}">
        <p14:creationId xmlns:p14="http://schemas.microsoft.com/office/powerpoint/2010/main" val="25073535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1080120"/>
          </a:xfrm>
        </p:spPr>
        <p:txBody>
          <a:bodyPr/>
          <a:lstStyle/>
          <a:p>
            <a:r>
              <a:rPr lang="cs-CZ" dirty="0" smtClean="0">
                <a:hlinkClick r:id="rId2" action="ppaction://hlinkfile"/>
              </a:rPr>
              <a:t>Kdo je nadaný žák podle MŠMT</a:t>
            </a:r>
            <a:endParaRPr lang="cs-CZ" dirty="0"/>
          </a:p>
        </p:txBody>
      </p:sp>
      <p:sp>
        <p:nvSpPr>
          <p:cNvPr id="3" name="Zástupný symbol pro obsah 2"/>
          <p:cNvSpPr>
            <a:spLocks noGrp="1"/>
          </p:cNvSpPr>
          <p:nvPr>
            <p:ph idx="1"/>
          </p:nvPr>
        </p:nvSpPr>
        <p:spPr>
          <a:xfrm>
            <a:off x="251520" y="1700809"/>
            <a:ext cx="8712968" cy="4623792"/>
          </a:xfrm>
        </p:spPr>
        <p:txBody>
          <a:bodyPr/>
          <a:lstStyle/>
          <a:p>
            <a:r>
              <a:rPr lang="cs-CZ" sz="2400" b="1" i="1" dirty="0"/>
              <a:t>Za nadaného žáka </a:t>
            </a:r>
            <a:r>
              <a:rPr lang="cs-CZ" sz="2400" i="1" dirty="0"/>
              <a:t>se pro účely této vyhlášky považuje především žák, který při adekvátní podpoře vykazuje ve srovnání s vrstevníky </a:t>
            </a:r>
            <a:r>
              <a:rPr lang="cs-CZ" sz="2400" b="1" i="1" dirty="0"/>
              <a:t>vysokou úroveň v jedné či více oblastech rozumových schopností, v pohybových, manuálních, uměleckých nebo sociálních </a:t>
            </a:r>
            <a:r>
              <a:rPr lang="cs-CZ" sz="2400" b="1" i="1" dirty="0" smtClean="0"/>
              <a:t>dovednostech.</a:t>
            </a:r>
          </a:p>
          <a:p>
            <a:r>
              <a:rPr lang="cs-CZ" sz="2400" b="1" i="1" dirty="0" smtClean="0"/>
              <a:t>Za </a:t>
            </a:r>
            <a:r>
              <a:rPr lang="cs-CZ" sz="2400" b="1" i="1" dirty="0"/>
              <a:t>mimořádně nadaného žáka </a:t>
            </a:r>
            <a:r>
              <a:rPr lang="cs-CZ" sz="2400" i="1" dirty="0"/>
              <a:t>se pro účely této vyhlášky považuje především žák, jehož rozložení schopností dosahuje </a:t>
            </a:r>
            <a:r>
              <a:rPr lang="cs-CZ" sz="2400" b="1" i="1" dirty="0"/>
              <a:t>mimořádné úrovně při vysoké tvořivosti v celém okruhu činností nebo v jednotlivých oblastech rozumových schopností, v pohybových, manuálních, uměleckých nebo sociálních dovednostech.</a:t>
            </a:r>
            <a:r>
              <a:rPr lang="cs-CZ" sz="2400" i="1" dirty="0"/>
              <a:t/>
            </a:r>
            <a:br>
              <a:rPr lang="cs-CZ" sz="2400" i="1" dirty="0"/>
            </a:br>
            <a:endParaRPr lang="cs-CZ" sz="2400" i="1" dirty="0"/>
          </a:p>
        </p:txBody>
      </p:sp>
    </p:spTree>
    <p:extLst>
      <p:ext uri="{BB962C8B-B14F-4D97-AF65-F5344CB8AC3E}">
        <p14:creationId xmlns:p14="http://schemas.microsoft.com/office/powerpoint/2010/main" val="1401658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32656"/>
            <a:ext cx="8229600" cy="1080120"/>
          </a:xfrm>
        </p:spPr>
        <p:txBody>
          <a:bodyPr/>
          <a:lstStyle/>
          <a:p>
            <a:pPr algn="ctr"/>
            <a:r>
              <a:rPr lang="cs-CZ" b="1" dirty="0" smtClean="0"/>
              <a:t/>
            </a:r>
            <a:br>
              <a:rPr lang="cs-CZ" b="1" dirty="0" smtClean="0"/>
            </a:br>
            <a:r>
              <a:rPr lang="cs-CZ" b="1" dirty="0"/>
              <a:t/>
            </a:r>
            <a:br>
              <a:rPr lang="cs-CZ" b="1" dirty="0"/>
            </a:br>
            <a:r>
              <a:rPr lang="en-GB" dirty="0"/>
              <a:t/>
            </a:r>
            <a:br>
              <a:rPr lang="en-GB" dirty="0"/>
            </a:br>
            <a:r>
              <a:rPr lang="cs-CZ" sz="4400" b="1" dirty="0"/>
              <a:t>Označení úrovně kognitivních schopností jedince</a:t>
            </a:r>
            <a:endParaRPr lang="cs-CZ" sz="4400" dirty="0"/>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3337579533"/>
              </p:ext>
            </p:extLst>
          </p:nvPr>
        </p:nvGraphicFramePr>
        <p:xfrm>
          <a:off x="457200" y="1628801"/>
          <a:ext cx="8229600" cy="4309402"/>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329184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483360">
                  <a:extLst>
                    <a:ext uri="{9D8B030D-6E8A-4147-A177-3AD203B41FA5}">
                      <a16:colId xmlns:a16="http://schemas.microsoft.com/office/drawing/2014/main" val="20003"/>
                    </a:ext>
                  </a:extLst>
                </a:gridCol>
                <a:gridCol w="162560">
                  <a:extLst>
                    <a:ext uri="{9D8B030D-6E8A-4147-A177-3AD203B41FA5}">
                      <a16:colId xmlns:a16="http://schemas.microsoft.com/office/drawing/2014/main" val="20004"/>
                    </a:ext>
                  </a:extLst>
                </a:gridCol>
              </a:tblGrid>
              <a:tr h="702192">
                <a:tc>
                  <a:txBody>
                    <a:bodyPr/>
                    <a:lstStyle/>
                    <a:p>
                      <a:pPr>
                        <a:lnSpc>
                          <a:spcPct val="107000"/>
                        </a:lnSpc>
                        <a:spcAft>
                          <a:spcPts val="0"/>
                        </a:spcAft>
                      </a:pPr>
                      <a:r>
                        <a:rPr lang="cs-CZ" sz="2000" b="1" dirty="0">
                          <a:effectLst/>
                          <a:latin typeface="Arial"/>
                          <a:ea typeface="Calibri"/>
                          <a:cs typeface="Times New Roman"/>
                        </a:rPr>
                        <a:t>IQ</a:t>
                      </a:r>
                      <a:endParaRPr lang="en-GB" sz="2000" dirty="0">
                        <a:effectLst/>
                        <a:latin typeface="Calibri"/>
                        <a:ea typeface="Calibri"/>
                        <a:cs typeface="Times New Roman"/>
                      </a:endParaRPr>
                    </a:p>
                  </a:txBody>
                  <a:tcPr marL="68580" marR="68580" marT="0" marB="0"/>
                </a:tc>
                <a:tc gridSpan="3">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cs-CZ" sz="2000" b="1" dirty="0">
                          <a:effectLst/>
                          <a:latin typeface="Arial"/>
                          <a:ea typeface="Calibri"/>
                          <a:cs typeface="Times New Roman"/>
                        </a:rPr>
                        <a:t> </a:t>
                      </a:r>
                      <a:r>
                        <a:rPr lang="cs-CZ" sz="2000" b="1" dirty="0" smtClean="0">
                          <a:effectLst/>
                          <a:latin typeface="Arial"/>
                          <a:ea typeface="Calibri"/>
                          <a:cs typeface="Times New Roman"/>
                        </a:rPr>
                        <a:t>Označení úrovně kognitivních schopností jedince</a:t>
                      </a:r>
                      <a:endParaRPr lang="en-GB" sz="2000" dirty="0" smtClean="0">
                        <a:effectLst/>
                        <a:latin typeface="Calibri"/>
                        <a:ea typeface="Calibri"/>
                        <a:cs typeface="Times New Roman"/>
                      </a:endParaRPr>
                    </a:p>
                    <a:p>
                      <a:pPr>
                        <a:lnSpc>
                          <a:spcPct val="107000"/>
                        </a:lnSpc>
                        <a:spcAft>
                          <a:spcPts val="0"/>
                        </a:spcAft>
                      </a:pPr>
                      <a:endParaRPr lang="en-GB" sz="2000" dirty="0">
                        <a:effectLst/>
                        <a:latin typeface="Calibri"/>
                        <a:ea typeface="Calibri"/>
                        <a:cs typeface="Times New Roman"/>
                      </a:endParaRPr>
                    </a:p>
                  </a:txBody>
                  <a:tcPr marL="68580" marR="68580" marT="0" marB="0"/>
                </a:tc>
                <a:tc hMerge="1">
                  <a:txBody>
                    <a:bodyPr/>
                    <a:lstStyle/>
                    <a:p>
                      <a:endParaRPr lang="cs-CZ"/>
                    </a:p>
                  </a:txBody>
                  <a:tcPr/>
                </a:tc>
                <a:tc hMerge="1">
                  <a:txBody>
                    <a:bodyPr/>
                    <a:lstStyle/>
                    <a:p>
                      <a:endParaRPr lang="cs-CZ"/>
                    </a:p>
                  </a:txBody>
                  <a:tcPr/>
                </a:tc>
                <a:tc>
                  <a:txBody>
                    <a:bodyPr/>
                    <a:lstStyle/>
                    <a:p>
                      <a:endParaRPr lang="cs-CZ" dirty="0"/>
                    </a:p>
                  </a:txBody>
                  <a:tcPr marL="68580" marR="68580" marT="0" marB="0"/>
                </a:tc>
                <a:extLst>
                  <a:ext uri="{0D108BD9-81ED-4DB2-BD59-A6C34878D82A}">
                    <a16:rowId xmlns:a16="http://schemas.microsoft.com/office/drawing/2014/main" val="10000"/>
                  </a:ext>
                </a:extLst>
              </a:tr>
              <a:tr h="399221">
                <a:tc>
                  <a:txBody>
                    <a:bodyPr/>
                    <a:lstStyle/>
                    <a:p>
                      <a:pPr>
                        <a:lnSpc>
                          <a:spcPct val="107000"/>
                        </a:lnSpc>
                        <a:spcAft>
                          <a:spcPts val="0"/>
                        </a:spcAft>
                      </a:pPr>
                      <a:r>
                        <a:rPr lang="cs-CZ" sz="2000" b="1" dirty="0">
                          <a:effectLst/>
                          <a:latin typeface="Arial"/>
                          <a:ea typeface="Calibri"/>
                          <a:cs typeface="Times New Roman"/>
                        </a:rPr>
                        <a:t>115-130</a:t>
                      </a:r>
                      <a:endParaRPr lang="en-GB" sz="2000" dirty="0">
                        <a:effectLst/>
                        <a:latin typeface="Calibri"/>
                        <a:ea typeface="Calibri"/>
                        <a:cs typeface="Times New Roman"/>
                      </a:endParaRPr>
                    </a:p>
                  </a:txBody>
                  <a:tcPr marL="68580" marR="68580" marT="0" marB="0"/>
                </a:tc>
                <a:tc>
                  <a:txBody>
                    <a:bodyPr/>
                    <a:lstStyle/>
                    <a:p>
                      <a:pPr>
                        <a:lnSpc>
                          <a:spcPct val="107000"/>
                        </a:lnSpc>
                        <a:spcAft>
                          <a:spcPts val="0"/>
                        </a:spcAft>
                      </a:pPr>
                      <a:r>
                        <a:rPr lang="cs-CZ" sz="2000" b="1">
                          <a:effectLst/>
                          <a:latin typeface="Arial"/>
                          <a:ea typeface="Calibri"/>
                          <a:cs typeface="Times New Roman"/>
                        </a:rPr>
                        <a:t>bystrý jedinec                              </a:t>
                      </a:r>
                      <a:endParaRPr lang="en-GB" sz="2000">
                        <a:effectLst/>
                        <a:latin typeface="Calibri"/>
                        <a:ea typeface="Calibri"/>
                        <a:cs typeface="Times New Roman"/>
                      </a:endParaRPr>
                    </a:p>
                  </a:txBody>
                  <a:tcPr marL="68580" marR="68580" marT="0" marB="0"/>
                </a:tc>
                <a:tc>
                  <a:txBody>
                    <a:bodyPr/>
                    <a:lstStyle/>
                    <a:p>
                      <a:pPr algn="just">
                        <a:lnSpc>
                          <a:spcPct val="107000"/>
                        </a:lnSpc>
                        <a:spcAft>
                          <a:spcPts val="0"/>
                        </a:spcAft>
                      </a:pPr>
                      <a:r>
                        <a:rPr lang="cs-CZ" sz="2000" b="1" dirty="0">
                          <a:effectLst/>
                          <a:latin typeface="Arial"/>
                          <a:ea typeface="Calibri"/>
                          <a:cs typeface="Times New Roman"/>
                        </a:rPr>
                        <a:t>13,59 %</a:t>
                      </a:r>
                      <a:endParaRPr lang="en-GB" sz="2000" dirty="0">
                        <a:effectLst/>
                        <a:latin typeface="Calibri"/>
                        <a:ea typeface="Calibri"/>
                        <a:cs typeface="Times New Roman"/>
                      </a:endParaRPr>
                    </a:p>
                  </a:txBody>
                  <a:tcPr marL="68580" marR="68580" marT="0" marB="0"/>
                </a:tc>
                <a:tc gridSpan="2">
                  <a:txBody>
                    <a:bodyPr/>
                    <a:lstStyle/>
                    <a:p>
                      <a:pPr>
                        <a:lnSpc>
                          <a:spcPct val="107000"/>
                        </a:lnSpc>
                        <a:spcAft>
                          <a:spcPts val="0"/>
                        </a:spcAft>
                      </a:pPr>
                      <a:r>
                        <a:rPr lang="cs-CZ" sz="1400" b="1" dirty="0" err="1">
                          <a:effectLst/>
                          <a:latin typeface="Arial"/>
                          <a:ea typeface="Calibri"/>
                          <a:cs typeface="Times New Roman"/>
                        </a:rPr>
                        <a:t>clever</a:t>
                      </a:r>
                      <a:endParaRPr lang="en-GB" sz="1400" dirty="0">
                        <a:effectLst/>
                        <a:latin typeface="Calibri"/>
                        <a:ea typeface="Calibri"/>
                        <a:cs typeface="Times New Roman"/>
                      </a:endParaRPr>
                    </a:p>
                  </a:txBody>
                  <a:tcPr marL="68580" marR="68580" marT="0" marB="0"/>
                </a:tc>
                <a:tc hMerge="1">
                  <a:txBody>
                    <a:bodyPr/>
                    <a:lstStyle/>
                    <a:p>
                      <a:endParaRPr lang="cs-CZ"/>
                    </a:p>
                  </a:txBody>
                  <a:tcPr/>
                </a:tc>
                <a:extLst>
                  <a:ext uri="{0D108BD9-81ED-4DB2-BD59-A6C34878D82A}">
                    <a16:rowId xmlns:a16="http://schemas.microsoft.com/office/drawing/2014/main" val="10001"/>
                  </a:ext>
                </a:extLst>
              </a:tr>
              <a:tr h="702192">
                <a:tc>
                  <a:txBody>
                    <a:bodyPr/>
                    <a:lstStyle/>
                    <a:p>
                      <a:pPr>
                        <a:lnSpc>
                          <a:spcPct val="107000"/>
                        </a:lnSpc>
                        <a:spcAft>
                          <a:spcPts val="0"/>
                        </a:spcAft>
                      </a:pPr>
                      <a:r>
                        <a:rPr lang="cs-CZ" sz="2000" b="1" dirty="0">
                          <a:effectLst/>
                          <a:highlight>
                            <a:srgbClr val="00FF00"/>
                          </a:highlight>
                          <a:latin typeface="Arial"/>
                          <a:ea typeface="Calibri"/>
                          <a:cs typeface="Times New Roman"/>
                        </a:rPr>
                        <a:t>130</a:t>
                      </a:r>
                      <a:r>
                        <a:rPr lang="cs-CZ" sz="2000" b="1" dirty="0">
                          <a:effectLst/>
                          <a:latin typeface="Arial"/>
                          <a:ea typeface="Calibri"/>
                          <a:cs typeface="Times New Roman"/>
                        </a:rPr>
                        <a:t>-145</a:t>
                      </a:r>
                      <a:endParaRPr lang="en-GB" sz="2000" dirty="0">
                        <a:effectLst/>
                        <a:latin typeface="Calibri"/>
                        <a:ea typeface="Calibri"/>
                        <a:cs typeface="Times New Roman"/>
                      </a:endParaRPr>
                    </a:p>
                  </a:txBody>
                  <a:tcPr marL="68580" marR="68580" marT="0" marB="0"/>
                </a:tc>
                <a:tc>
                  <a:txBody>
                    <a:bodyPr/>
                    <a:lstStyle/>
                    <a:p>
                      <a:pPr>
                        <a:lnSpc>
                          <a:spcPct val="107000"/>
                        </a:lnSpc>
                        <a:spcAft>
                          <a:spcPts val="0"/>
                        </a:spcAft>
                      </a:pPr>
                      <a:r>
                        <a:rPr lang="cs-CZ" sz="2000" b="1">
                          <a:effectLst/>
                          <a:latin typeface="Arial"/>
                          <a:ea typeface="Calibri"/>
                          <a:cs typeface="Times New Roman"/>
                        </a:rPr>
                        <a:t>nadprůměrně nadaný</a:t>
                      </a:r>
                      <a:endParaRPr lang="en-GB" sz="2000">
                        <a:effectLst/>
                        <a:latin typeface="Calibri"/>
                        <a:ea typeface="Calibri"/>
                        <a:cs typeface="Times New Roman"/>
                      </a:endParaRPr>
                    </a:p>
                  </a:txBody>
                  <a:tcPr marL="68580" marR="68580" marT="0" marB="0"/>
                </a:tc>
                <a:tc>
                  <a:txBody>
                    <a:bodyPr/>
                    <a:lstStyle/>
                    <a:p>
                      <a:pPr>
                        <a:lnSpc>
                          <a:spcPct val="107000"/>
                        </a:lnSpc>
                        <a:spcAft>
                          <a:spcPts val="0"/>
                        </a:spcAft>
                      </a:pPr>
                      <a:r>
                        <a:rPr lang="cs-CZ" sz="2000" b="1" dirty="0">
                          <a:effectLst/>
                          <a:latin typeface="Arial"/>
                          <a:ea typeface="Calibri"/>
                          <a:cs typeface="Times New Roman"/>
                        </a:rPr>
                        <a:t> </a:t>
                      </a:r>
                      <a:r>
                        <a:rPr lang="cs-CZ" sz="2000" b="1" dirty="0" smtClean="0">
                          <a:effectLst/>
                          <a:latin typeface="Arial"/>
                          <a:ea typeface="Calibri"/>
                          <a:cs typeface="Times New Roman"/>
                        </a:rPr>
                        <a:t>                2,14</a:t>
                      </a:r>
                      <a:r>
                        <a:rPr lang="cs-CZ" sz="2000" b="1" dirty="0">
                          <a:effectLst/>
                          <a:latin typeface="Arial"/>
                          <a:ea typeface="Calibri"/>
                          <a:cs typeface="Times New Roman"/>
                        </a:rPr>
                        <a:t>%</a:t>
                      </a:r>
                      <a:endParaRPr lang="en-GB" sz="2000" dirty="0">
                        <a:effectLst/>
                        <a:latin typeface="Calibri"/>
                        <a:ea typeface="Calibri"/>
                        <a:cs typeface="Times New Roman"/>
                      </a:endParaRPr>
                    </a:p>
                  </a:txBody>
                  <a:tcPr marL="68580" marR="68580" marT="0" marB="0"/>
                </a:tc>
                <a:tc gridSpan="2">
                  <a:txBody>
                    <a:bodyPr/>
                    <a:lstStyle/>
                    <a:p>
                      <a:pPr>
                        <a:lnSpc>
                          <a:spcPct val="107000"/>
                        </a:lnSpc>
                        <a:spcAft>
                          <a:spcPts val="0"/>
                        </a:spcAft>
                      </a:pPr>
                      <a:r>
                        <a:rPr lang="cs-CZ" sz="1400" b="1" dirty="0" err="1">
                          <a:effectLst/>
                          <a:latin typeface="Arial"/>
                          <a:ea typeface="Calibri"/>
                          <a:cs typeface="Times New Roman"/>
                        </a:rPr>
                        <a:t>moderately</a:t>
                      </a:r>
                      <a:r>
                        <a:rPr lang="cs-CZ" sz="1400" b="1" dirty="0">
                          <a:effectLst/>
                          <a:latin typeface="Arial"/>
                          <a:ea typeface="Calibri"/>
                          <a:cs typeface="Times New Roman"/>
                        </a:rPr>
                        <a:t> </a:t>
                      </a:r>
                      <a:r>
                        <a:rPr lang="cs-CZ" sz="1400" b="1" dirty="0" err="1">
                          <a:effectLst/>
                          <a:latin typeface="Arial"/>
                          <a:ea typeface="Calibri"/>
                          <a:cs typeface="Times New Roman"/>
                        </a:rPr>
                        <a:t>gifted</a:t>
                      </a:r>
                      <a:endParaRPr lang="en-GB" sz="1400" dirty="0">
                        <a:effectLst/>
                        <a:latin typeface="Calibri"/>
                        <a:ea typeface="Calibri"/>
                        <a:cs typeface="Times New Roman"/>
                      </a:endParaRPr>
                    </a:p>
                  </a:txBody>
                  <a:tcPr marL="68580" marR="68580" marT="0" marB="0"/>
                </a:tc>
                <a:tc hMerge="1">
                  <a:txBody>
                    <a:bodyPr/>
                    <a:lstStyle/>
                    <a:p>
                      <a:endParaRPr lang="cs-CZ"/>
                    </a:p>
                  </a:txBody>
                  <a:tcPr/>
                </a:tc>
                <a:extLst>
                  <a:ext uri="{0D108BD9-81ED-4DB2-BD59-A6C34878D82A}">
                    <a16:rowId xmlns:a16="http://schemas.microsoft.com/office/drawing/2014/main" val="10002"/>
                  </a:ext>
                </a:extLst>
              </a:tr>
              <a:tr h="399221">
                <a:tc>
                  <a:txBody>
                    <a:bodyPr/>
                    <a:lstStyle/>
                    <a:p>
                      <a:pPr>
                        <a:lnSpc>
                          <a:spcPct val="107000"/>
                        </a:lnSpc>
                        <a:spcAft>
                          <a:spcPts val="0"/>
                        </a:spcAft>
                      </a:pPr>
                      <a:r>
                        <a:rPr lang="cs-CZ" sz="2000" b="1" dirty="0">
                          <a:effectLst/>
                          <a:latin typeface="Arial"/>
                          <a:ea typeface="Calibri"/>
                          <a:cs typeface="Times New Roman"/>
                        </a:rPr>
                        <a:t>145-160</a:t>
                      </a:r>
                      <a:endParaRPr lang="en-GB" sz="2000" dirty="0">
                        <a:effectLst/>
                        <a:latin typeface="Calibri"/>
                        <a:ea typeface="Calibri"/>
                        <a:cs typeface="Times New Roman"/>
                      </a:endParaRPr>
                    </a:p>
                  </a:txBody>
                  <a:tcPr marL="68580" marR="68580" marT="0" marB="0"/>
                </a:tc>
                <a:tc>
                  <a:txBody>
                    <a:bodyPr/>
                    <a:lstStyle/>
                    <a:p>
                      <a:pPr>
                        <a:lnSpc>
                          <a:spcPct val="107000"/>
                        </a:lnSpc>
                        <a:spcAft>
                          <a:spcPts val="0"/>
                        </a:spcAft>
                      </a:pPr>
                      <a:r>
                        <a:rPr lang="cs-CZ" sz="2000" b="1">
                          <a:effectLst/>
                          <a:latin typeface="Arial"/>
                          <a:ea typeface="Calibri"/>
                          <a:cs typeface="Times New Roman"/>
                        </a:rPr>
                        <a:t>vysoce nadaný                           </a:t>
                      </a:r>
                      <a:endParaRPr lang="en-GB" sz="2000">
                        <a:effectLst/>
                        <a:latin typeface="Calibri"/>
                        <a:ea typeface="Calibri"/>
                        <a:cs typeface="Times New Roman"/>
                      </a:endParaRPr>
                    </a:p>
                  </a:txBody>
                  <a:tcPr marL="68580" marR="68580" marT="0" marB="0"/>
                </a:tc>
                <a:tc rowSpan="4">
                  <a:txBody>
                    <a:bodyPr/>
                    <a:lstStyle/>
                    <a:p>
                      <a:pPr>
                        <a:lnSpc>
                          <a:spcPct val="107000"/>
                        </a:lnSpc>
                        <a:spcAft>
                          <a:spcPts val="0"/>
                        </a:spcAft>
                      </a:pPr>
                      <a:r>
                        <a:rPr lang="cs-CZ" sz="2000" b="1">
                          <a:effectLst/>
                          <a:latin typeface="Arial"/>
                          <a:ea typeface="Calibri"/>
                          <a:cs typeface="Times New Roman"/>
                        </a:rPr>
                        <a:t> </a:t>
                      </a:r>
                      <a:endParaRPr lang="en-GB" sz="2000">
                        <a:effectLst/>
                        <a:latin typeface="Calibri"/>
                        <a:ea typeface="Calibri"/>
                        <a:cs typeface="Times New Roman"/>
                      </a:endParaRPr>
                    </a:p>
                    <a:p>
                      <a:pPr>
                        <a:lnSpc>
                          <a:spcPct val="107000"/>
                        </a:lnSpc>
                        <a:spcAft>
                          <a:spcPts val="0"/>
                        </a:spcAft>
                      </a:pPr>
                      <a:r>
                        <a:rPr lang="cs-CZ" sz="2000" b="1">
                          <a:effectLst/>
                          <a:latin typeface="Arial"/>
                          <a:ea typeface="Calibri"/>
                          <a:cs typeface="Times New Roman"/>
                        </a:rPr>
                        <a:t> </a:t>
                      </a:r>
                      <a:endParaRPr lang="en-GB" sz="2000">
                        <a:effectLst/>
                        <a:latin typeface="Calibri"/>
                        <a:ea typeface="Calibri"/>
                        <a:cs typeface="Times New Roman"/>
                      </a:endParaRPr>
                    </a:p>
                    <a:p>
                      <a:pPr>
                        <a:lnSpc>
                          <a:spcPct val="107000"/>
                        </a:lnSpc>
                        <a:spcAft>
                          <a:spcPts val="0"/>
                        </a:spcAft>
                      </a:pPr>
                      <a:r>
                        <a:rPr lang="cs-CZ" sz="2000" b="1">
                          <a:effectLst/>
                          <a:latin typeface="Arial"/>
                          <a:ea typeface="Calibri"/>
                          <a:cs typeface="Times New Roman"/>
                        </a:rPr>
                        <a:t>0,13 %</a:t>
                      </a:r>
                      <a:endParaRPr lang="en-GB" sz="2000">
                        <a:effectLst/>
                        <a:latin typeface="Calibri"/>
                        <a:ea typeface="Calibri"/>
                        <a:cs typeface="Times New Roman"/>
                      </a:endParaRPr>
                    </a:p>
                  </a:txBody>
                  <a:tcPr marL="68580" marR="68580" marT="0" marB="0"/>
                </a:tc>
                <a:tc gridSpan="2">
                  <a:txBody>
                    <a:bodyPr/>
                    <a:lstStyle/>
                    <a:p>
                      <a:pPr>
                        <a:lnSpc>
                          <a:spcPct val="107000"/>
                        </a:lnSpc>
                        <a:spcAft>
                          <a:spcPts val="0"/>
                        </a:spcAft>
                      </a:pPr>
                      <a:r>
                        <a:rPr lang="cs-CZ" sz="1400" b="1" dirty="0" err="1">
                          <a:effectLst/>
                          <a:latin typeface="Arial"/>
                          <a:ea typeface="Calibri"/>
                          <a:cs typeface="Times New Roman"/>
                        </a:rPr>
                        <a:t>higly</a:t>
                      </a:r>
                      <a:r>
                        <a:rPr lang="cs-CZ" sz="1400" b="1" dirty="0">
                          <a:effectLst/>
                          <a:latin typeface="Arial"/>
                          <a:ea typeface="Calibri"/>
                          <a:cs typeface="Times New Roman"/>
                        </a:rPr>
                        <a:t> </a:t>
                      </a:r>
                      <a:r>
                        <a:rPr lang="cs-CZ" sz="1400" b="1" dirty="0" err="1">
                          <a:effectLst/>
                          <a:latin typeface="Arial"/>
                          <a:ea typeface="Calibri"/>
                          <a:cs typeface="Times New Roman"/>
                        </a:rPr>
                        <a:t>gifted</a:t>
                      </a:r>
                      <a:endParaRPr lang="en-GB" sz="1400" dirty="0">
                        <a:effectLst/>
                        <a:latin typeface="Calibri"/>
                        <a:ea typeface="Calibri"/>
                        <a:cs typeface="Times New Roman"/>
                      </a:endParaRPr>
                    </a:p>
                  </a:txBody>
                  <a:tcPr marL="68580" marR="68580" marT="0" marB="0"/>
                </a:tc>
                <a:tc hMerge="1">
                  <a:txBody>
                    <a:bodyPr/>
                    <a:lstStyle/>
                    <a:p>
                      <a:endParaRPr lang="cs-CZ"/>
                    </a:p>
                  </a:txBody>
                  <a:tcPr/>
                </a:tc>
                <a:extLst>
                  <a:ext uri="{0D108BD9-81ED-4DB2-BD59-A6C34878D82A}">
                    <a16:rowId xmlns:a16="http://schemas.microsoft.com/office/drawing/2014/main" val="10003"/>
                  </a:ext>
                </a:extLst>
              </a:tr>
              <a:tr h="702192">
                <a:tc>
                  <a:txBody>
                    <a:bodyPr/>
                    <a:lstStyle/>
                    <a:p>
                      <a:pPr>
                        <a:lnSpc>
                          <a:spcPct val="107000"/>
                        </a:lnSpc>
                        <a:spcAft>
                          <a:spcPts val="0"/>
                        </a:spcAft>
                      </a:pPr>
                      <a:r>
                        <a:rPr lang="cs-CZ" sz="2000" b="1" dirty="0">
                          <a:effectLst/>
                          <a:latin typeface="Arial"/>
                          <a:ea typeface="Calibri"/>
                          <a:cs typeface="Times New Roman"/>
                        </a:rPr>
                        <a:t>160-175</a:t>
                      </a:r>
                      <a:endParaRPr lang="en-GB" sz="2000" dirty="0">
                        <a:effectLst/>
                        <a:latin typeface="Calibri"/>
                        <a:ea typeface="Calibri"/>
                        <a:cs typeface="Times New Roman"/>
                      </a:endParaRPr>
                    </a:p>
                  </a:txBody>
                  <a:tcPr marL="68580" marR="68580" marT="0" marB="0"/>
                </a:tc>
                <a:tc>
                  <a:txBody>
                    <a:bodyPr/>
                    <a:lstStyle/>
                    <a:p>
                      <a:pPr>
                        <a:lnSpc>
                          <a:spcPct val="107000"/>
                        </a:lnSpc>
                        <a:spcAft>
                          <a:spcPts val="0"/>
                        </a:spcAft>
                      </a:pPr>
                      <a:r>
                        <a:rPr lang="cs-CZ" sz="2000" b="1">
                          <a:effectLst/>
                          <a:latin typeface="Arial"/>
                          <a:ea typeface="Calibri"/>
                          <a:cs typeface="Times New Roman"/>
                        </a:rPr>
                        <a:t>mimořádně nadaný                                </a:t>
                      </a:r>
                      <a:endParaRPr lang="en-GB" sz="2000">
                        <a:effectLst/>
                        <a:latin typeface="Calibri"/>
                        <a:ea typeface="Calibri"/>
                        <a:cs typeface="Times New Roman"/>
                      </a:endParaRPr>
                    </a:p>
                  </a:txBody>
                  <a:tcPr marL="68580" marR="68580" marT="0" marB="0"/>
                </a:tc>
                <a:tc vMerge="1">
                  <a:txBody>
                    <a:bodyPr/>
                    <a:lstStyle/>
                    <a:p>
                      <a:endParaRPr lang="cs-CZ"/>
                    </a:p>
                  </a:txBody>
                  <a:tcPr/>
                </a:tc>
                <a:tc gridSpan="2">
                  <a:txBody>
                    <a:bodyPr/>
                    <a:lstStyle/>
                    <a:p>
                      <a:pPr>
                        <a:lnSpc>
                          <a:spcPct val="107000"/>
                        </a:lnSpc>
                        <a:spcAft>
                          <a:spcPts val="0"/>
                        </a:spcAft>
                      </a:pPr>
                      <a:r>
                        <a:rPr lang="cs-CZ" sz="1400" b="1" dirty="0" err="1">
                          <a:effectLst/>
                          <a:latin typeface="Arial"/>
                          <a:ea typeface="Calibri"/>
                          <a:cs typeface="Times New Roman"/>
                        </a:rPr>
                        <a:t>exceptionally</a:t>
                      </a:r>
                      <a:r>
                        <a:rPr lang="cs-CZ" sz="1400" b="1" dirty="0">
                          <a:effectLst/>
                          <a:latin typeface="Arial"/>
                          <a:ea typeface="Calibri"/>
                          <a:cs typeface="Times New Roman"/>
                        </a:rPr>
                        <a:t> </a:t>
                      </a:r>
                      <a:r>
                        <a:rPr lang="cs-CZ" sz="1400" b="1" dirty="0" err="1">
                          <a:effectLst/>
                          <a:latin typeface="Arial"/>
                          <a:ea typeface="Calibri"/>
                          <a:cs typeface="Times New Roman"/>
                        </a:rPr>
                        <a:t>gifted</a:t>
                      </a:r>
                      <a:endParaRPr lang="en-GB" sz="1400" dirty="0">
                        <a:effectLst/>
                        <a:latin typeface="Calibri"/>
                        <a:ea typeface="Calibri"/>
                        <a:cs typeface="Times New Roman"/>
                      </a:endParaRPr>
                    </a:p>
                  </a:txBody>
                  <a:tcPr marL="68580" marR="68580" marT="0" marB="0"/>
                </a:tc>
                <a:tc hMerge="1">
                  <a:txBody>
                    <a:bodyPr/>
                    <a:lstStyle/>
                    <a:p>
                      <a:endParaRPr lang="cs-CZ"/>
                    </a:p>
                  </a:txBody>
                  <a:tcPr/>
                </a:tc>
                <a:extLst>
                  <a:ext uri="{0D108BD9-81ED-4DB2-BD59-A6C34878D82A}">
                    <a16:rowId xmlns:a16="http://schemas.microsoft.com/office/drawing/2014/main" val="10004"/>
                  </a:ext>
                </a:extLst>
              </a:tr>
              <a:tr h="702192">
                <a:tc>
                  <a:txBody>
                    <a:bodyPr/>
                    <a:lstStyle/>
                    <a:p>
                      <a:pPr>
                        <a:lnSpc>
                          <a:spcPct val="107000"/>
                        </a:lnSpc>
                        <a:spcAft>
                          <a:spcPts val="0"/>
                        </a:spcAft>
                      </a:pPr>
                      <a:r>
                        <a:rPr lang="cs-CZ" sz="2000" b="1" dirty="0">
                          <a:effectLst/>
                          <a:latin typeface="Arial"/>
                          <a:ea typeface="Calibri"/>
                          <a:cs typeface="Times New Roman"/>
                        </a:rPr>
                        <a:t>175-190</a:t>
                      </a:r>
                      <a:endParaRPr lang="en-GB" sz="2000" dirty="0">
                        <a:effectLst/>
                        <a:latin typeface="Calibri"/>
                        <a:ea typeface="Calibri"/>
                        <a:cs typeface="Times New Roman"/>
                      </a:endParaRPr>
                    </a:p>
                  </a:txBody>
                  <a:tcPr marL="68580" marR="68580" marT="0" marB="0"/>
                </a:tc>
                <a:tc>
                  <a:txBody>
                    <a:bodyPr/>
                    <a:lstStyle/>
                    <a:p>
                      <a:pPr>
                        <a:lnSpc>
                          <a:spcPct val="107000"/>
                        </a:lnSpc>
                        <a:spcAft>
                          <a:spcPts val="0"/>
                        </a:spcAft>
                      </a:pPr>
                      <a:r>
                        <a:rPr lang="cs-CZ" sz="2000" b="1" dirty="0">
                          <a:effectLst/>
                          <a:latin typeface="Arial"/>
                          <a:ea typeface="Calibri"/>
                          <a:cs typeface="Times New Roman"/>
                        </a:rPr>
                        <a:t>velmi vysoce nadaný                                </a:t>
                      </a:r>
                      <a:endParaRPr lang="en-GB" sz="2000" dirty="0">
                        <a:effectLst/>
                        <a:latin typeface="Calibri"/>
                        <a:ea typeface="Calibri"/>
                        <a:cs typeface="Times New Roman"/>
                      </a:endParaRPr>
                    </a:p>
                  </a:txBody>
                  <a:tcPr marL="68580" marR="68580" marT="0" marB="0"/>
                </a:tc>
                <a:tc vMerge="1">
                  <a:txBody>
                    <a:bodyPr/>
                    <a:lstStyle/>
                    <a:p>
                      <a:endParaRPr lang="cs-CZ"/>
                    </a:p>
                  </a:txBody>
                  <a:tcPr/>
                </a:tc>
                <a:tc gridSpan="2">
                  <a:txBody>
                    <a:bodyPr/>
                    <a:lstStyle/>
                    <a:p>
                      <a:pPr>
                        <a:lnSpc>
                          <a:spcPct val="107000"/>
                        </a:lnSpc>
                        <a:spcAft>
                          <a:spcPts val="0"/>
                        </a:spcAft>
                      </a:pPr>
                      <a:r>
                        <a:rPr lang="cs-CZ" sz="1400" b="1" dirty="0" err="1">
                          <a:effectLst/>
                          <a:latin typeface="Arial"/>
                          <a:ea typeface="Calibri"/>
                          <a:cs typeface="Times New Roman"/>
                        </a:rPr>
                        <a:t>profoundly</a:t>
                      </a:r>
                      <a:r>
                        <a:rPr lang="cs-CZ" sz="1400" b="1" dirty="0">
                          <a:effectLst/>
                          <a:latin typeface="Arial"/>
                          <a:ea typeface="Calibri"/>
                          <a:cs typeface="Times New Roman"/>
                        </a:rPr>
                        <a:t> </a:t>
                      </a:r>
                      <a:r>
                        <a:rPr lang="cs-CZ" sz="1400" b="1" dirty="0" err="1">
                          <a:effectLst/>
                          <a:latin typeface="Arial"/>
                          <a:ea typeface="Calibri"/>
                          <a:cs typeface="Times New Roman"/>
                        </a:rPr>
                        <a:t>gifted</a:t>
                      </a:r>
                      <a:endParaRPr lang="en-GB" sz="1400" dirty="0">
                        <a:effectLst/>
                        <a:latin typeface="Calibri"/>
                        <a:ea typeface="Calibri"/>
                        <a:cs typeface="Times New Roman"/>
                      </a:endParaRPr>
                    </a:p>
                  </a:txBody>
                  <a:tcPr marL="68580" marR="68580" marT="0" marB="0"/>
                </a:tc>
                <a:tc hMerge="1">
                  <a:txBody>
                    <a:bodyPr/>
                    <a:lstStyle/>
                    <a:p>
                      <a:endParaRPr lang="cs-CZ"/>
                    </a:p>
                  </a:txBody>
                  <a:tcPr/>
                </a:tc>
                <a:extLst>
                  <a:ext uri="{0D108BD9-81ED-4DB2-BD59-A6C34878D82A}">
                    <a16:rowId xmlns:a16="http://schemas.microsoft.com/office/drawing/2014/main" val="10005"/>
                  </a:ext>
                </a:extLst>
              </a:tr>
              <a:tr h="702192">
                <a:tc>
                  <a:txBody>
                    <a:bodyPr/>
                    <a:lstStyle/>
                    <a:p>
                      <a:pPr>
                        <a:lnSpc>
                          <a:spcPct val="107000"/>
                        </a:lnSpc>
                        <a:spcAft>
                          <a:spcPts val="0"/>
                        </a:spcAft>
                      </a:pPr>
                      <a:r>
                        <a:rPr lang="cs-CZ" sz="2000" b="1" dirty="0">
                          <a:effectLst/>
                          <a:latin typeface="Arial"/>
                          <a:ea typeface="Calibri"/>
                          <a:cs typeface="Times New Roman"/>
                        </a:rPr>
                        <a:t>190 +</a:t>
                      </a:r>
                      <a:endParaRPr lang="en-GB" sz="2000" dirty="0">
                        <a:effectLst/>
                        <a:latin typeface="Calibri"/>
                        <a:ea typeface="Calibri"/>
                        <a:cs typeface="Times New Roman"/>
                      </a:endParaRPr>
                    </a:p>
                  </a:txBody>
                  <a:tcPr marL="68580" marR="68580" marT="0" marB="0"/>
                </a:tc>
                <a:tc>
                  <a:txBody>
                    <a:bodyPr/>
                    <a:lstStyle/>
                    <a:p>
                      <a:pPr>
                        <a:lnSpc>
                          <a:spcPct val="107000"/>
                        </a:lnSpc>
                        <a:spcAft>
                          <a:spcPts val="0"/>
                        </a:spcAft>
                      </a:pPr>
                      <a:r>
                        <a:rPr lang="cs-CZ" sz="2000" b="1" dirty="0">
                          <a:effectLst/>
                          <a:latin typeface="Arial"/>
                          <a:ea typeface="Calibri"/>
                          <a:cs typeface="Times New Roman"/>
                        </a:rPr>
                        <a:t>„nevyléčitelně“ nadaný                            </a:t>
                      </a:r>
                      <a:endParaRPr lang="en-GB" sz="2000" dirty="0">
                        <a:effectLst/>
                        <a:latin typeface="Calibri"/>
                        <a:ea typeface="Calibri"/>
                        <a:cs typeface="Times New Roman"/>
                      </a:endParaRPr>
                    </a:p>
                  </a:txBody>
                  <a:tcPr marL="68580" marR="68580" marT="0" marB="0"/>
                </a:tc>
                <a:tc vMerge="1">
                  <a:txBody>
                    <a:bodyPr/>
                    <a:lstStyle/>
                    <a:p>
                      <a:endParaRPr lang="cs-CZ"/>
                    </a:p>
                  </a:txBody>
                  <a:tcPr/>
                </a:tc>
                <a:tc gridSpan="2">
                  <a:txBody>
                    <a:bodyPr/>
                    <a:lstStyle/>
                    <a:p>
                      <a:pPr>
                        <a:lnSpc>
                          <a:spcPct val="107000"/>
                        </a:lnSpc>
                        <a:spcAft>
                          <a:spcPts val="0"/>
                        </a:spcAft>
                      </a:pPr>
                      <a:r>
                        <a:rPr lang="cs-CZ" sz="1400" b="1" dirty="0">
                          <a:effectLst/>
                          <a:latin typeface="Arial"/>
                          <a:ea typeface="Calibri"/>
                          <a:cs typeface="Times New Roman"/>
                        </a:rPr>
                        <a:t>„</a:t>
                      </a:r>
                      <a:r>
                        <a:rPr lang="cs-CZ" sz="1400" b="1" dirty="0" err="1">
                          <a:effectLst/>
                          <a:latin typeface="Arial"/>
                          <a:ea typeface="Calibri"/>
                          <a:cs typeface="Times New Roman"/>
                        </a:rPr>
                        <a:t>terminally</a:t>
                      </a:r>
                      <a:r>
                        <a:rPr lang="cs-CZ" sz="1400" b="1" dirty="0">
                          <a:effectLst/>
                          <a:latin typeface="Arial"/>
                          <a:ea typeface="Calibri"/>
                          <a:cs typeface="Times New Roman"/>
                        </a:rPr>
                        <a:t>“ </a:t>
                      </a:r>
                      <a:r>
                        <a:rPr lang="cs-CZ" sz="1400" b="1" dirty="0" err="1">
                          <a:effectLst/>
                          <a:latin typeface="Arial"/>
                          <a:ea typeface="Calibri"/>
                          <a:cs typeface="Times New Roman"/>
                        </a:rPr>
                        <a:t>gifted</a:t>
                      </a:r>
                      <a:endParaRPr lang="en-GB" sz="1400" dirty="0">
                        <a:effectLst/>
                        <a:latin typeface="Calibri"/>
                        <a:ea typeface="Calibri"/>
                        <a:cs typeface="Times New Roman"/>
                      </a:endParaRPr>
                    </a:p>
                  </a:txBody>
                  <a:tcPr marL="68580" marR="68580" marT="0" marB="0"/>
                </a:tc>
                <a:tc hMerge="1">
                  <a:txBody>
                    <a:bodyPr/>
                    <a:lstStyle/>
                    <a:p>
                      <a:endParaRPr lang="cs-CZ"/>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32387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1008112"/>
          </a:xfrm>
        </p:spPr>
        <p:txBody>
          <a:bodyPr/>
          <a:lstStyle/>
          <a:p>
            <a:r>
              <a:rPr lang="cs-CZ" dirty="0" smtClean="0"/>
              <a:t>Nadaní </a:t>
            </a:r>
            <a:r>
              <a:rPr lang="cs-CZ" dirty="0"/>
              <a:t>a </a:t>
            </a:r>
            <a:r>
              <a:rPr lang="cs-CZ" dirty="0" smtClean="0"/>
              <a:t>mimořádně </a:t>
            </a:r>
            <a:r>
              <a:rPr lang="cs-CZ" dirty="0"/>
              <a:t>nadání</a:t>
            </a:r>
          </a:p>
        </p:txBody>
      </p:sp>
      <p:sp>
        <p:nvSpPr>
          <p:cNvPr id="3" name="Zástupný symbol pro obsah 2"/>
          <p:cNvSpPr>
            <a:spLocks noGrp="1"/>
          </p:cNvSpPr>
          <p:nvPr>
            <p:ph idx="1"/>
          </p:nvPr>
        </p:nvSpPr>
        <p:spPr>
          <a:xfrm>
            <a:off x="457200" y="1412777"/>
            <a:ext cx="8229600" cy="4911824"/>
          </a:xfrm>
        </p:spPr>
        <p:txBody>
          <a:bodyPr/>
          <a:lstStyle/>
          <a:p>
            <a:r>
              <a:rPr lang="cs-CZ" sz="2200" i="1" dirty="0"/>
              <a:t>Hranice </a:t>
            </a:r>
            <a:r>
              <a:rPr lang="cs-CZ" sz="2200" b="1" i="1" dirty="0"/>
              <a:t>130</a:t>
            </a:r>
            <a:r>
              <a:rPr lang="cs-CZ" sz="2200" i="1" dirty="0"/>
              <a:t> je stanovena pro vstup do Menzy</a:t>
            </a:r>
            <a:endParaRPr lang="en-GB" sz="2200" dirty="0"/>
          </a:p>
          <a:p>
            <a:r>
              <a:rPr lang="cs-CZ" sz="2200" i="1" dirty="0" smtClean="0"/>
              <a:t>Dle </a:t>
            </a:r>
            <a:r>
              <a:rPr lang="cs-CZ" sz="2200" i="1" dirty="0" err="1" smtClean="0"/>
              <a:t>Hollingworthové</a:t>
            </a:r>
            <a:r>
              <a:rPr lang="cs-CZ" sz="2200" i="1" dirty="0" smtClean="0"/>
              <a:t>  je pro „sociálně </a:t>
            </a:r>
            <a:r>
              <a:rPr lang="cs-CZ" sz="2200" i="1" dirty="0"/>
              <a:t>optimální inteligenci“ IQ v rozmezí 122 – 155, </a:t>
            </a:r>
            <a:r>
              <a:rPr lang="cs-CZ" sz="2200" i="1" dirty="0" smtClean="0"/>
              <a:t>při </a:t>
            </a:r>
            <a:r>
              <a:rPr lang="cs-CZ" sz="2200" i="1" dirty="0"/>
              <a:t>IQ nad 160 jsou již rozdíly mezi výjimečně nadanými dětmi a jejich vrstevníky </a:t>
            </a:r>
            <a:r>
              <a:rPr lang="cs-CZ" sz="2200" i="1" dirty="0" smtClean="0"/>
              <a:t>tak </a:t>
            </a:r>
            <a:r>
              <a:rPr lang="cs-CZ" sz="2200" i="1" dirty="0"/>
              <a:t>veliké, že </a:t>
            </a:r>
            <a:r>
              <a:rPr lang="cs-CZ" sz="2200" i="1" dirty="0" smtClean="0"/>
              <a:t>můžou vést k </a:t>
            </a:r>
            <a:r>
              <a:rPr lang="cs-CZ" sz="2200" i="1" dirty="0"/>
              <a:t>sociální izolaci </a:t>
            </a:r>
            <a:r>
              <a:rPr lang="cs-CZ" sz="2200" i="1" dirty="0" smtClean="0"/>
              <a:t>(zejména ve věku </a:t>
            </a:r>
            <a:r>
              <a:rPr lang="cs-CZ" sz="2200" i="1" dirty="0"/>
              <a:t>4 – 9 </a:t>
            </a:r>
            <a:r>
              <a:rPr lang="cs-CZ" sz="2200" i="1" dirty="0" smtClean="0"/>
              <a:t>let).</a:t>
            </a:r>
          </a:p>
          <a:p>
            <a:r>
              <a:rPr lang="cs-CZ" sz="2200" b="1" dirty="0" smtClean="0"/>
              <a:t>Nadaní </a:t>
            </a:r>
            <a:r>
              <a:rPr lang="cs-CZ" sz="2200" b="1" dirty="0"/>
              <a:t>žáci</a:t>
            </a:r>
            <a:r>
              <a:rPr lang="cs-CZ" sz="2200" dirty="0"/>
              <a:t> projevují nápadnou, vysokou úroveň schopností a podávají vysoké výkony v oblasti svého </a:t>
            </a:r>
            <a:r>
              <a:rPr lang="cs-CZ" sz="2200" dirty="0" smtClean="0"/>
              <a:t>nadání x </a:t>
            </a:r>
            <a:r>
              <a:rPr lang="cs-CZ" sz="2200" b="1" dirty="0" smtClean="0"/>
              <a:t>mimořádně</a:t>
            </a:r>
            <a:r>
              <a:rPr lang="cs-CZ" sz="2200" b="1" dirty="0"/>
              <a:t> nadaní </a:t>
            </a:r>
            <a:r>
              <a:rPr lang="cs-CZ" sz="2200" dirty="0"/>
              <a:t>žáci  se tématu svého zájmu, nadání věnovat musí, jsou k tomu vnitřně puzeni. </a:t>
            </a:r>
            <a:r>
              <a:rPr lang="cs-CZ" sz="2200" dirty="0" smtClean="0"/>
              <a:t>Nemají-li  k tomu možnost – může dojít k frustraci  (následkem je „zlobení“). </a:t>
            </a:r>
          </a:p>
          <a:p>
            <a:r>
              <a:rPr lang="cs-CZ" sz="2200" b="1" dirty="0" smtClean="0"/>
              <a:t>Nadaní žáci </a:t>
            </a:r>
            <a:r>
              <a:rPr lang="cs-CZ" sz="2200" dirty="0" smtClean="0"/>
              <a:t>se rádi </a:t>
            </a:r>
            <a:r>
              <a:rPr lang="cs-CZ" sz="2200" dirty="0"/>
              <a:t>a snadno </a:t>
            </a:r>
            <a:r>
              <a:rPr lang="cs-CZ" sz="2200" dirty="0" smtClean="0"/>
              <a:t>učí x </a:t>
            </a:r>
            <a:r>
              <a:rPr lang="cs-CZ" sz="2200" b="1" dirty="0"/>
              <a:t>mimořádně </a:t>
            </a:r>
            <a:r>
              <a:rPr lang="cs-CZ" sz="2200" b="1" dirty="0" smtClean="0"/>
              <a:t>nadaní žáci </a:t>
            </a:r>
            <a:r>
              <a:rPr lang="cs-CZ" sz="2200" dirty="0"/>
              <a:t>se </a:t>
            </a:r>
            <a:r>
              <a:rPr lang="cs-CZ" sz="2200" dirty="0" smtClean="0"/>
              <a:t>učit „musí“ – je to jejich potřeba. </a:t>
            </a:r>
            <a:r>
              <a:rPr lang="cs-CZ" sz="2200" dirty="0"/>
              <a:t>Z toho by měl vycházet i přístup pedagogů ke vzdělávání těchto obou podobných a přece odlišných skupin dětí.  </a:t>
            </a:r>
            <a:r>
              <a:rPr lang="cs-CZ" sz="2000" dirty="0"/>
              <a:t> </a:t>
            </a:r>
            <a:endParaRPr lang="en-GB" sz="2000" dirty="0"/>
          </a:p>
          <a:p>
            <a:endParaRPr lang="en-GB" sz="2000" dirty="0"/>
          </a:p>
          <a:p>
            <a:endParaRPr lang="cs-CZ" dirty="0"/>
          </a:p>
        </p:txBody>
      </p:sp>
    </p:spTree>
    <p:extLst>
      <p:ext uri="{BB962C8B-B14F-4D97-AF65-F5344CB8AC3E}">
        <p14:creationId xmlns:p14="http://schemas.microsoft.com/office/powerpoint/2010/main" val="2284203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32656"/>
            <a:ext cx="8229600" cy="1080120"/>
          </a:xfrm>
        </p:spPr>
        <p:txBody>
          <a:bodyPr/>
          <a:lstStyle/>
          <a:p>
            <a:r>
              <a:rPr lang="cs-CZ" dirty="0" smtClean="0"/>
              <a:t>Nadání  - zdroj problémů?</a:t>
            </a:r>
            <a:endParaRPr lang="cs-CZ" dirty="0"/>
          </a:p>
        </p:txBody>
      </p:sp>
      <p:sp>
        <p:nvSpPr>
          <p:cNvPr id="3" name="Zástupný symbol pro obsah 2"/>
          <p:cNvSpPr>
            <a:spLocks noGrp="1"/>
          </p:cNvSpPr>
          <p:nvPr>
            <p:ph idx="1"/>
          </p:nvPr>
        </p:nvSpPr>
        <p:spPr>
          <a:xfrm>
            <a:off x="457200" y="1556793"/>
            <a:ext cx="8229600" cy="4767808"/>
          </a:xfrm>
        </p:spPr>
        <p:txBody>
          <a:bodyPr/>
          <a:lstStyle/>
          <a:p>
            <a:r>
              <a:rPr lang="cs-CZ" dirty="0" smtClean="0"/>
              <a:t>20 % nadaných dětí (IQ vyšší než 138) – mívá emocionální a sociální problémy</a:t>
            </a:r>
          </a:p>
          <a:p>
            <a:pPr>
              <a:buFontTx/>
              <a:buChar char="-"/>
            </a:pPr>
            <a:r>
              <a:rPr lang="cs-CZ" dirty="0" smtClean="0"/>
              <a:t>u celkové populace je tento počet 2x menší – 10%  </a:t>
            </a:r>
          </a:p>
          <a:p>
            <a:pPr>
              <a:buFontTx/>
              <a:buChar char="-"/>
            </a:pPr>
            <a:r>
              <a:rPr lang="cs-CZ" dirty="0"/>
              <a:t>r</a:t>
            </a:r>
            <a:r>
              <a:rPr lang="cs-CZ" dirty="0" smtClean="0"/>
              <a:t>iziková skupina - nespokojenost až frustrace z důvodů nenaplněných sociálních a výchovně vzdělávacích potřeb může vést k asociálnímu a deviantnímu chování</a:t>
            </a:r>
          </a:p>
          <a:p>
            <a:pPr>
              <a:buFontTx/>
              <a:buChar char="-"/>
            </a:pPr>
            <a:r>
              <a:rPr lang="cs-CZ" dirty="0" smtClean="0"/>
              <a:t>- opatření – včasná identifikace nadání a individuální přístup</a:t>
            </a:r>
            <a:endParaRPr lang="cs-CZ" dirty="0"/>
          </a:p>
        </p:txBody>
      </p:sp>
    </p:spTree>
    <p:extLst>
      <p:ext uri="{BB962C8B-B14F-4D97-AF65-F5344CB8AC3E}">
        <p14:creationId xmlns:p14="http://schemas.microsoft.com/office/powerpoint/2010/main" val="3894729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Je IQ dostatečným ukazatelem schopností ?</a:t>
            </a:r>
            <a:endParaRPr lang="cs-CZ" dirty="0"/>
          </a:p>
        </p:txBody>
      </p:sp>
      <p:sp>
        <p:nvSpPr>
          <p:cNvPr id="3" name="Zástupný symbol pro obsah 2"/>
          <p:cNvSpPr>
            <a:spLocks noGrp="1"/>
          </p:cNvSpPr>
          <p:nvPr>
            <p:ph idx="1"/>
          </p:nvPr>
        </p:nvSpPr>
        <p:spPr/>
        <p:txBody>
          <a:bodyPr/>
          <a:lstStyle/>
          <a:p>
            <a:r>
              <a:rPr lang="cs-CZ" dirty="0" err="1"/>
              <a:t>Terman</a:t>
            </a:r>
            <a:r>
              <a:rPr lang="cs-CZ" dirty="0"/>
              <a:t>: </a:t>
            </a:r>
            <a:endParaRPr lang="cs-CZ" dirty="0" smtClean="0"/>
          </a:p>
          <a:p>
            <a:pPr marL="0" indent="0">
              <a:buNone/>
            </a:pPr>
            <a:r>
              <a:rPr lang="cs-CZ" sz="3200" i="1" dirty="0" smtClean="0"/>
              <a:t>Test </a:t>
            </a:r>
            <a:r>
              <a:rPr lang="cs-CZ" sz="3200" i="1" dirty="0"/>
              <a:t>IQ ukazuje, jestli náš mozek jede čtyřicetikilometrovou rychlostí nebo stokilometrovou, ale neříká nic o tom, o našem motoru, tedy o mozku a jeho skutečných možnostech.</a:t>
            </a:r>
          </a:p>
          <a:p>
            <a:endParaRPr lang="cs-CZ" i="1" dirty="0"/>
          </a:p>
        </p:txBody>
      </p:sp>
    </p:spTree>
    <p:extLst>
      <p:ext uri="{BB962C8B-B14F-4D97-AF65-F5344CB8AC3E}">
        <p14:creationId xmlns:p14="http://schemas.microsoft.com/office/powerpoint/2010/main" val="1094476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9512" y="1268760"/>
            <a:ext cx="8856984" cy="5040560"/>
          </a:xfrm>
        </p:spPr>
        <p:txBody>
          <a:bodyPr/>
          <a:lstStyle/>
          <a:p>
            <a:r>
              <a:rPr lang="cs-CZ" altLang="cs-CZ" sz="4800" dirty="0">
                <a:sym typeface="Wingdings" panose="05000000000000000000" pitchFamily="2" charset="2"/>
              </a:rPr>
              <a:t> ÚKOL  </a:t>
            </a:r>
            <a:r>
              <a:rPr lang="cs-CZ" altLang="cs-CZ" sz="4800" dirty="0" smtClean="0">
                <a:sym typeface="Wingdings" panose="05000000000000000000" pitchFamily="2" charset="2"/>
              </a:rPr>
              <a:t/>
            </a:r>
            <a:br>
              <a:rPr lang="cs-CZ" altLang="cs-CZ" sz="4800" dirty="0" smtClean="0">
                <a:sym typeface="Wingdings" panose="05000000000000000000" pitchFamily="2" charset="2"/>
              </a:rPr>
            </a:br>
            <a:r>
              <a:rPr lang="cs-CZ" altLang="cs-CZ" sz="4800" dirty="0" smtClean="0">
                <a:sym typeface="Wingdings" panose="05000000000000000000" pitchFamily="2" charset="2"/>
              </a:rPr>
              <a:t>Navrhněte co </a:t>
            </a:r>
            <a:r>
              <a:rPr lang="cs-CZ" altLang="cs-CZ" sz="4800" b="1" dirty="0" smtClean="0">
                <a:sym typeface="Wingdings" panose="05000000000000000000" pitchFamily="2" charset="2"/>
              </a:rPr>
              <a:t>nejvýstižnější</a:t>
            </a:r>
            <a:r>
              <a:rPr lang="cs-CZ" altLang="cs-CZ" sz="4800" dirty="0" smtClean="0">
                <a:sym typeface="Wingdings" panose="05000000000000000000" pitchFamily="2" charset="2"/>
              </a:rPr>
              <a:t> </a:t>
            </a:r>
            <a:r>
              <a:rPr lang="cs-CZ" altLang="cs-CZ" sz="4800" dirty="0" smtClean="0">
                <a:effectLst>
                  <a:outerShdw blurRad="38100" dist="38100" dir="2700000" algn="tl">
                    <a:srgbClr val="000000">
                      <a:alpha val="43137"/>
                    </a:srgbClr>
                  </a:outerShdw>
                </a:effectLst>
              </a:rPr>
              <a:t>inzerát</a:t>
            </a:r>
            <a:r>
              <a:rPr lang="cs-CZ" altLang="cs-CZ" sz="4800" dirty="0" smtClean="0"/>
              <a:t> </a:t>
            </a:r>
            <a:br>
              <a:rPr lang="cs-CZ" altLang="cs-CZ" sz="4800" dirty="0" smtClean="0"/>
            </a:br>
            <a:r>
              <a:rPr lang="cs-CZ" altLang="cs-CZ" sz="4800" dirty="0">
                <a:solidFill>
                  <a:srgbClr val="006600"/>
                </a:solidFill>
              </a:rPr>
              <a:t>Pište </a:t>
            </a:r>
            <a:r>
              <a:rPr lang="cs-CZ" altLang="cs-CZ" sz="4800" dirty="0" smtClean="0">
                <a:solidFill>
                  <a:srgbClr val="006600"/>
                </a:solidFill>
              </a:rPr>
              <a:t>rychle, bez dlouhého rozmýšlení</a:t>
            </a:r>
            <a:br>
              <a:rPr lang="cs-CZ" altLang="cs-CZ" sz="4800" dirty="0" smtClean="0">
                <a:solidFill>
                  <a:srgbClr val="006600"/>
                </a:solidFill>
              </a:rPr>
            </a:br>
            <a:r>
              <a:rPr lang="cs-CZ" altLang="cs-CZ" sz="4800" dirty="0">
                <a:sym typeface="Wingdings" panose="05000000000000000000" pitchFamily="2" charset="2"/>
              </a:rPr>
              <a:t>P</a:t>
            </a:r>
            <a:r>
              <a:rPr lang="cs-CZ" altLang="cs-CZ" sz="4800" dirty="0" smtClean="0">
                <a:sym typeface="Wingdings" panose="05000000000000000000" pitchFamily="2" charset="2"/>
              </a:rPr>
              <a:t>řečtěte </a:t>
            </a:r>
            <a:r>
              <a:rPr lang="cs-CZ" altLang="cs-CZ" sz="4800" dirty="0" smtClean="0"/>
              <a:t>své inzeráty – můžete se sousedy sdílet své představy</a:t>
            </a:r>
            <a:br>
              <a:rPr lang="cs-CZ" altLang="cs-CZ" sz="4800" dirty="0" smtClean="0"/>
            </a:br>
            <a:r>
              <a:rPr lang="cs-CZ" altLang="cs-CZ" sz="4800" dirty="0" smtClean="0">
                <a:sym typeface="Wingdings" panose="05000000000000000000" pitchFamily="2" charset="2"/>
              </a:rPr>
              <a:t> </a:t>
            </a:r>
            <a:endParaRPr lang="en-US" altLang="cs-CZ" sz="4800" dirty="0" smtClean="0"/>
          </a:p>
        </p:txBody>
      </p:sp>
      <p:sp>
        <p:nvSpPr>
          <p:cNvPr id="7171" name="Rectangle 3"/>
          <p:cNvSpPr>
            <a:spLocks noGrp="1" noChangeArrowheads="1"/>
          </p:cNvSpPr>
          <p:nvPr>
            <p:ph type="body" sz="half" idx="1"/>
          </p:nvPr>
        </p:nvSpPr>
        <p:spPr>
          <a:xfrm>
            <a:off x="179512" y="188640"/>
            <a:ext cx="8568952" cy="2232248"/>
          </a:xfrm>
        </p:spPr>
        <p:txBody>
          <a:bodyPr/>
          <a:lstStyle/>
          <a:p>
            <a:pPr marL="0" indent="0" eaLnBrk="1" hangingPunct="1">
              <a:buNone/>
            </a:pPr>
            <a:r>
              <a:rPr lang="cs-CZ" altLang="cs-CZ" sz="4800" dirty="0" smtClean="0">
                <a:solidFill>
                  <a:schemeClr val="accent1"/>
                </a:solidFill>
                <a:effectLst>
                  <a:outerShdw blurRad="38100" dist="38100" dir="2700000" algn="tl">
                    <a:srgbClr val="000000">
                      <a:alpha val="43137"/>
                    </a:srgbClr>
                  </a:outerShdw>
                </a:effectLst>
              </a:rPr>
              <a:t>HLEDÁ SE </a:t>
            </a:r>
            <a:r>
              <a:rPr lang="cs-CZ" altLang="cs-CZ" sz="5400" dirty="0" smtClean="0">
                <a:solidFill>
                  <a:schemeClr val="accent1"/>
                </a:solidFill>
                <a:effectLst>
                  <a:outerShdw blurRad="38100" dist="38100" dir="2700000" algn="tl">
                    <a:srgbClr val="000000">
                      <a:alpha val="43137"/>
                    </a:srgbClr>
                  </a:outerShdw>
                </a:effectLst>
              </a:rPr>
              <a:t>NADANÉ DÍTĚ</a:t>
            </a:r>
            <a:endParaRPr lang="en-GB" altLang="cs-CZ" sz="4800" dirty="0" smtClean="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594309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32656"/>
            <a:ext cx="8579296" cy="1515194"/>
          </a:xfrm>
        </p:spPr>
        <p:txBody>
          <a:bodyPr/>
          <a:lstStyle/>
          <a:p>
            <a:r>
              <a:rPr lang="cs-CZ" dirty="0" smtClean="0">
                <a:hlinkClick r:id="rId2" action="ppaction://hlinkfile"/>
              </a:rPr>
              <a:t>Testování nadaných dětí předškolního věku</a:t>
            </a:r>
            <a:endParaRPr lang="cs-CZ" dirty="0"/>
          </a:p>
        </p:txBody>
      </p:sp>
      <p:sp>
        <p:nvSpPr>
          <p:cNvPr id="3" name="Zástupný symbol pro obsah 2"/>
          <p:cNvSpPr>
            <a:spLocks noGrp="1"/>
          </p:cNvSpPr>
          <p:nvPr>
            <p:ph idx="1"/>
          </p:nvPr>
        </p:nvSpPr>
        <p:spPr/>
        <p:txBody>
          <a:bodyPr/>
          <a:lstStyle/>
          <a:p>
            <a:r>
              <a:rPr lang="cs-CZ" sz="4000" dirty="0" smtClean="0"/>
              <a:t>IQ není vhodné pro děti</a:t>
            </a:r>
          </a:p>
          <a:p>
            <a:r>
              <a:rPr lang="cs-CZ" sz="4000" dirty="0" smtClean="0"/>
              <a:t>ZŠ – Menza snaha vytvořit „testy“</a:t>
            </a:r>
          </a:p>
          <a:p>
            <a:r>
              <a:rPr lang="cs-CZ" sz="4000" dirty="0" smtClean="0"/>
              <a:t>Testování dětí předškolního věku – </a:t>
            </a:r>
            <a:r>
              <a:rPr lang="cs-CZ" sz="4000" dirty="0" err="1" smtClean="0"/>
              <a:t>Havigerová</a:t>
            </a:r>
            <a:r>
              <a:rPr lang="cs-CZ" sz="4000" dirty="0" smtClean="0"/>
              <a:t> podle zahraničního originálu – CGS test - </a:t>
            </a:r>
            <a:r>
              <a:rPr lang="cs-CZ" sz="2400" b="1" dirty="0" err="1" smtClean="0"/>
              <a:t>C</a:t>
            </a:r>
            <a:r>
              <a:rPr lang="cs-CZ" sz="2400" dirty="0" err="1" smtClean="0"/>
              <a:t>haracteristics</a:t>
            </a:r>
            <a:r>
              <a:rPr lang="cs-CZ" sz="2400" dirty="0" smtClean="0"/>
              <a:t> </a:t>
            </a:r>
            <a:r>
              <a:rPr lang="cs-CZ" sz="2400" dirty="0" err="1"/>
              <a:t>of</a:t>
            </a:r>
            <a:r>
              <a:rPr lang="cs-CZ" sz="2400" dirty="0"/>
              <a:t> </a:t>
            </a:r>
            <a:r>
              <a:rPr lang="cs-CZ" sz="2400" b="1" dirty="0" err="1"/>
              <a:t>G</a:t>
            </a:r>
            <a:r>
              <a:rPr lang="cs-CZ" sz="2400" dirty="0" err="1"/>
              <a:t>iftedness</a:t>
            </a:r>
            <a:r>
              <a:rPr lang="cs-CZ" sz="2400" dirty="0"/>
              <a:t> </a:t>
            </a:r>
            <a:r>
              <a:rPr lang="cs-CZ" sz="2400" b="1" dirty="0" err="1" smtClean="0"/>
              <a:t>S</a:t>
            </a:r>
            <a:r>
              <a:rPr lang="cs-CZ" sz="2400" dirty="0" err="1" smtClean="0"/>
              <a:t>cale</a:t>
            </a:r>
            <a:r>
              <a:rPr lang="cs-CZ" sz="2400" dirty="0" smtClean="0"/>
              <a:t> </a:t>
            </a:r>
            <a:r>
              <a:rPr lang="cs-CZ" sz="4000" dirty="0" smtClean="0"/>
              <a:t>- </a:t>
            </a:r>
            <a:r>
              <a:rPr lang="cs-CZ" sz="4000" dirty="0" err="1" smtClean="0"/>
              <a:t>Silvermanová</a:t>
            </a:r>
            <a:endParaRPr lang="cs-CZ" sz="4000" dirty="0"/>
          </a:p>
        </p:txBody>
      </p:sp>
    </p:spTree>
    <p:extLst>
      <p:ext uri="{BB962C8B-B14F-4D97-AF65-F5344CB8AC3E}">
        <p14:creationId xmlns:p14="http://schemas.microsoft.com/office/powerpoint/2010/main" val="1099179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792088"/>
          </a:xfrm>
        </p:spPr>
        <p:txBody>
          <a:bodyPr/>
          <a:lstStyle/>
          <a:p>
            <a:r>
              <a:rPr lang="cs-CZ" dirty="0" smtClean="0"/>
              <a:t>Výsledky CGS v HK MŠ</a:t>
            </a:r>
            <a:endParaRPr lang="cs-CZ" dirty="0"/>
          </a:p>
        </p:txBody>
      </p:sp>
      <p:sp>
        <p:nvSpPr>
          <p:cNvPr id="3" name="Zástupný symbol pro obsah 2"/>
          <p:cNvSpPr>
            <a:spLocks noGrp="1"/>
          </p:cNvSpPr>
          <p:nvPr>
            <p:ph idx="1"/>
          </p:nvPr>
        </p:nvSpPr>
        <p:spPr>
          <a:xfrm>
            <a:off x="457200" y="1340769"/>
            <a:ext cx="8229600" cy="4983832"/>
          </a:xfrm>
        </p:spPr>
        <p:txBody>
          <a:bodyPr/>
          <a:lstStyle/>
          <a:p>
            <a:pPr marL="0" indent="0">
              <a:buNone/>
            </a:pPr>
            <a:r>
              <a:rPr lang="cs-CZ" dirty="0" err="1" smtClean="0"/>
              <a:t>Havigerová</a:t>
            </a:r>
            <a:r>
              <a:rPr lang="cs-CZ" dirty="0" smtClean="0"/>
              <a:t> – 805 dětí  416 chlapců /  389 dívek</a:t>
            </a:r>
          </a:p>
          <a:p>
            <a:pPr marL="0" indent="0">
              <a:buNone/>
            </a:pPr>
            <a:r>
              <a:rPr lang="en-US" dirty="0" err="1" smtClean="0"/>
              <a:t>Cíl</a:t>
            </a:r>
            <a:r>
              <a:rPr lang="cs-CZ" dirty="0" smtClean="0"/>
              <a:t>e:</a:t>
            </a:r>
          </a:p>
          <a:p>
            <a:r>
              <a:rPr lang="cs-CZ" dirty="0" smtClean="0"/>
              <a:t>P</a:t>
            </a:r>
            <a:r>
              <a:rPr lang="en-US" dirty="0" err="1" smtClean="0"/>
              <a:t>opsat</a:t>
            </a:r>
            <a:r>
              <a:rPr lang="en-US" dirty="0" smtClean="0"/>
              <a:t> </a:t>
            </a:r>
            <a:r>
              <a:rPr lang="en-US" dirty="0" err="1"/>
              <a:t>strukturu</a:t>
            </a:r>
            <a:r>
              <a:rPr lang="en-US" dirty="0"/>
              <a:t> </a:t>
            </a:r>
            <a:r>
              <a:rPr lang="en-US" dirty="0" err="1"/>
              <a:t>nadání</a:t>
            </a:r>
            <a:r>
              <a:rPr lang="en-US" dirty="0"/>
              <a:t> </a:t>
            </a:r>
            <a:r>
              <a:rPr lang="en-US" dirty="0" err="1"/>
              <a:t>dětí</a:t>
            </a:r>
            <a:r>
              <a:rPr lang="en-US" dirty="0"/>
              <a:t> </a:t>
            </a:r>
            <a:r>
              <a:rPr lang="en-US" dirty="0" err="1"/>
              <a:t>předškolního</a:t>
            </a:r>
            <a:r>
              <a:rPr lang="en-US" dirty="0"/>
              <a:t> </a:t>
            </a:r>
            <a:r>
              <a:rPr lang="en-US" dirty="0" err="1"/>
              <a:t>věku</a:t>
            </a:r>
            <a:r>
              <a:rPr lang="en-US" dirty="0"/>
              <a:t> v </a:t>
            </a:r>
            <a:r>
              <a:rPr lang="en-US" dirty="0" err="1"/>
              <a:t>Královéhradeckých</a:t>
            </a:r>
            <a:r>
              <a:rPr lang="en-US" dirty="0"/>
              <a:t> </a:t>
            </a:r>
            <a:r>
              <a:rPr lang="en-US" dirty="0" err="1"/>
              <a:t>mateřských</a:t>
            </a:r>
            <a:r>
              <a:rPr lang="en-US" dirty="0"/>
              <a:t> </a:t>
            </a:r>
            <a:r>
              <a:rPr lang="en-US" dirty="0" err="1"/>
              <a:t>školách</a:t>
            </a:r>
            <a:r>
              <a:rPr lang="en-US" dirty="0"/>
              <a:t> </a:t>
            </a:r>
            <a:r>
              <a:rPr lang="en-US" dirty="0" err="1"/>
              <a:t>podle</a:t>
            </a:r>
            <a:r>
              <a:rPr lang="en-US" dirty="0"/>
              <a:t> </a:t>
            </a:r>
            <a:r>
              <a:rPr lang="en-US" dirty="0" err="1"/>
              <a:t>výsledků</a:t>
            </a:r>
            <a:r>
              <a:rPr lang="en-US" dirty="0"/>
              <a:t> </a:t>
            </a:r>
            <a:r>
              <a:rPr lang="en-US" dirty="0" err="1"/>
              <a:t>ve</a:t>
            </a:r>
            <a:r>
              <a:rPr lang="en-US" dirty="0"/>
              <a:t> </a:t>
            </a:r>
            <a:r>
              <a:rPr lang="en-US" dirty="0" err="1"/>
              <a:t>skríninkové</a:t>
            </a:r>
            <a:r>
              <a:rPr lang="en-US" dirty="0"/>
              <a:t> </a:t>
            </a:r>
            <a:r>
              <a:rPr lang="en-US" dirty="0" err="1"/>
              <a:t>metodě</a:t>
            </a:r>
            <a:r>
              <a:rPr lang="en-US" dirty="0"/>
              <a:t> </a:t>
            </a:r>
            <a:r>
              <a:rPr lang="en-US" dirty="0" smtClean="0"/>
              <a:t>CGS </a:t>
            </a:r>
            <a:r>
              <a:rPr lang="en-US" dirty="0" err="1"/>
              <a:t>vyplňované</a:t>
            </a:r>
            <a:r>
              <a:rPr lang="en-US" dirty="0"/>
              <a:t> </a:t>
            </a:r>
            <a:r>
              <a:rPr lang="en-US" dirty="0" err="1"/>
              <a:t>učitelkami</a:t>
            </a:r>
            <a:r>
              <a:rPr lang="en-US" dirty="0"/>
              <a:t> MŠ. </a:t>
            </a:r>
            <a:endParaRPr lang="cs-CZ" dirty="0" smtClean="0"/>
          </a:p>
          <a:p>
            <a:r>
              <a:rPr lang="cs-CZ" dirty="0" smtClean="0"/>
              <a:t>S</a:t>
            </a:r>
            <a:r>
              <a:rPr lang="en-US" dirty="0" err="1" smtClean="0"/>
              <a:t>truktu</a:t>
            </a:r>
            <a:r>
              <a:rPr lang="cs-CZ" dirty="0" err="1" smtClean="0"/>
              <a:t>ra</a:t>
            </a:r>
            <a:r>
              <a:rPr lang="en-US" dirty="0" smtClean="0"/>
              <a:t> </a:t>
            </a:r>
            <a:r>
              <a:rPr lang="en-US" dirty="0" err="1"/>
              <a:t>nadání</a:t>
            </a:r>
            <a:r>
              <a:rPr lang="en-US" dirty="0"/>
              <a:t> </a:t>
            </a:r>
            <a:r>
              <a:rPr lang="en-US" dirty="0" err="1"/>
              <a:t>budoucích</a:t>
            </a:r>
            <a:r>
              <a:rPr lang="en-US" dirty="0"/>
              <a:t> </a:t>
            </a:r>
            <a:r>
              <a:rPr lang="en-US" dirty="0" err="1"/>
              <a:t>prvňáčků</a:t>
            </a:r>
            <a:r>
              <a:rPr lang="en-US" dirty="0"/>
              <a:t> v </a:t>
            </a:r>
            <a:r>
              <a:rPr lang="en-US" dirty="0" err="1"/>
              <a:t>kontextu</a:t>
            </a:r>
            <a:r>
              <a:rPr lang="en-US" dirty="0"/>
              <a:t> </a:t>
            </a:r>
            <a:r>
              <a:rPr lang="en-US" dirty="0" err="1"/>
              <a:t>primární</a:t>
            </a:r>
            <a:r>
              <a:rPr lang="en-US" dirty="0"/>
              <a:t> </a:t>
            </a:r>
            <a:r>
              <a:rPr lang="en-US" dirty="0" err="1"/>
              <a:t>edukace</a:t>
            </a:r>
            <a:r>
              <a:rPr lang="en-US" dirty="0"/>
              <a:t> a </a:t>
            </a:r>
            <a:r>
              <a:rPr lang="en-US" dirty="0" err="1"/>
              <a:t>pedagogicko-psychologické</a:t>
            </a:r>
            <a:r>
              <a:rPr lang="en-US" dirty="0"/>
              <a:t> </a:t>
            </a:r>
            <a:r>
              <a:rPr lang="en-US" dirty="0" err="1"/>
              <a:t>péče</a:t>
            </a:r>
            <a:r>
              <a:rPr lang="en-US" dirty="0"/>
              <a:t> </a:t>
            </a:r>
            <a:endParaRPr lang="cs-CZ" dirty="0" smtClean="0"/>
          </a:p>
          <a:p>
            <a:r>
              <a:rPr lang="cs-CZ" dirty="0" smtClean="0"/>
              <a:t>V</a:t>
            </a:r>
            <a:r>
              <a:rPr lang="en-US" dirty="0" err="1" smtClean="0"/>
              <a:t>ytipovat</a:t>
            </a:r>
            <a:r>
              <a:rPr lang="en-US" dirty="0" smtClean="0"/>
              <a:t> </a:t>
            </a:r>
            <a:r>
              <a:rPr lang="en-US" dirty="0" err="1"/>
              <a:t>děti</a:t>
            </a:r>
            <a:r>
              <a:rPr lang="en-US" dirty="0"/>
              <a:t> </a:t>
            </a:r>
            <a:r>
              <a:rPr lang="en-US" dirty="0" err="1"/>
              <a:t>potenciálně</a:t>
            </a:r>
            <a:r>
              <a:rPr lang="en-US" dirty="0"/>
              <a:t> </a:t>
            </a:r>
            <a:r>
              <a:rPr lang="en-US" dirty="0" err="1"/>
              <a:t>mimořádně</a:t>
            </a:r>
            <a:r>
              <a:rPr lang="en-US" dirty="0"/>
              <a:t> </a:t>
            </a:r>
            <a:r>
              <a:rPr lang="en-US" dirty="0" err="1"/>
              <a:t>rozumově</a:t>
            </a:r>
            <a:r>
              <a:rPr lang="en-US" dirty="0"/>
              <a:t> </a:t>
            </a:r>
            <a:r>
              <a:rPr lang="en-US" dirty="0" err="1"/>
              <a:t>nadané</a:t>
            </a:r>
            <a:r>
              <a:rPr lang="en-US" dirty="0"/>
              <a:t>. </a:t>
            </a:r>
            <a:endParaRPr lang="cs-CZ" dirty="0" smtClean="0"/>
          </a:p>
          <a:p>
            <a:r>
              <a:rPr lang="cs-CZ" b="1" dirty="0" smtClean="0">
                <a:hlinkClick r:id="rId2" action="ppaction://hlinkfile"/>
              </a:rPr>
              <a:t>Výsledky:</a:t>
            </a:r>
            <a:endParaRPr lang="cs-CZ" b="1" dirty="0"/>
          </a:p>
        </p:txBody>
      </p:sp>
    </p:spTree>
    <p:extLst>
      <p:ext uri="{BB962C8B-B14F-4D97-AF65-F5344CB8AC3E}">
        <p14:creationId xmlns:p14="http://schemas.microsoft.com/office/powerpoint/2010/main" val="4064272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2"/>
            <a:ext cx="8229600" cy="563910"/>
          </a:xfrm>
        </p:spPr>
        <p:txBody>
          <a:bodyPr/>
          <a:lstStyle/>
          <a:p>
            <a:r>
              <a:rPr lang="cs-CZ" dirty="0" smtClean="0"/>
              <a:t>Výsledky</a:t>
            </a:r>
            <a:endParaRPr lang="cs-CZ" dirty="0"/>
          </a:p>
        </p:txBody>
      </p:sp>
      <p:sp>
        <p:nvSpPr>
          <p:cNvPr id="3" name="Zástupný symbol pro obsah 2"/>
          <p:cNvSpPr>
            <a:spLocks noGrp="1"/>
          </p:cNvSpPr>
          <p:nvPr>
            <p:ph idx="1"/>
          </p:nvPr>
        </p:nvSpPr>
        <p:spPr>
          <a:xfrm>
            <a:off x="457200" y="1124745"/>
            <a:ext cx="8229600" cy="5199856"/>
          </a:xfrm>
        </p:spPr>
        <p:txBody>
          <a:bodyPr/>
          <a:lstStyle/>
          <a:p>
            <a:r>
              <a:rPr lang="cs-CZ" dirty="0" smtClean="0"/>
              <a:t>P</a:t>
            </a:r>
            <a:r>
              <a:rPr lang="en-US" dirty="0" err="1" smtClean="0"/>
              <a:t>růměrné</a:t>
            </a:r>
            <a:r>
              <a:rPr lang="en-US" dirty="0" smtClean="0"/>
              <a:t> </a:t>
            </a:r>
            <a:r>
              <a:rPr lang="en-US" dirty="0" err="1" smtClean="0"/>
              <a:t>dítě</a:t>
            </a:r>
            <a:r>
              <a:rPr lang="en-US" dirty="0" smtClean="0"/>
              <a:t> </a:t>
            </a:r>
            <a:r>
              <a:rPr lang="en-US" dirty="0" err="1"/>
              <a:t>předškolního</a:t>
            </a:r>
            <a:r>
              <a:rPr lang="en-US" dirty="0"/>
              <a:t> </a:t>
            </a:r>
            <a:r>
              <a:rPr lang="en-US" dirty="0" err="1" smtClean="0"/>
              <a:t>věku</a:t>
            </a:r>
            <a:r>
              <a:rPr lang="cs-CZ" dirty="0" smtClean="0"/>
              <a:t>:</a:t>
            </a:r>
          </a:p>
          <a:p>
            <a:pPr marL="0" indent="0">
              <a:buNone/>
            </a:pPr>
            <a:r>
              <a:rPr lang="cs-CZ" b="1" dirty="0" smtClean="0">
                <a:solidFill>
                  <a:schemeClr val="accent1"/>
                </a:solidFill>
              </a:rPr>
              <a:t>JE:</a:t>
            </a:r>
            <a:r>
              <a:rPr lang="cs-CZ" dirty="0" smtClean="0"/>
              <a:t> </a:t>
            </a:r>
            <a:r>
              <a:rPr lang="en-US" dirty="0" smtClean="0"/>
              <a:t> </a:t>
            </a:r>
            <a:r>
              <a:rPr lang="en-US" dirty="0" err="1" smtClean="0"/>
              <a:t>dobře</a:t>
            </a:r>
            <a:r>
              <a:rPr lang="en-US" dirty="0" smtClean="0"/>
              <a:t> </a:t>
            </a:r>
            <a:r>
              <a:rPr lang="en-US" dirty="0" err="1"/>
              <a:t>myslí</a:t>
            </a:r>
            <a:r>
              <a:rPr lang="en-US" dirty="0"/>
              <a:t>, </a:t>
            </a:r>
            <a:r>
              <a:rPr lang="en-US" dirty="0" err="1"/>
              <a:t>rychle</a:t>
            </a:r>
            <a:r>
              <a:rPr lang="en-US" dirty="0"/>
              <a:t> se </a:t>
            </a:r>
            <a:r>
              <a:rPr lang="en-US" dirty="0" err="1"/>
              <a:t>učí</a:t>
            </a:r>
            <a:r>
              <a:rPr lang="en-US" dirty="0"/>
              <a:t>, </a:t>
            </a:r>
            <a:r>
              <a:rPr lang="en-US" dirty="0" err="1"/>
              <a:t>má</a:t>
            </a:r>
            <a:r>
              <a:rPr lang="en-US" dirty="0"/>
              <a:t> </a:t>
            </a:r>
            <a:r>
              <a:rPr lang="en-US" dirty="0" err="1"/>
              <a:t>rozsáhlou</a:t>
            </a:r>
            <a:r>
              <a:rPr lang="en-US" dirty="0"/>
              <a:t> </a:t>
            </a:r>
            <a:r>
              <a:rPr lang="en-US" dirty="0" err="1"/>
              <a:t>slovní</a:t>
            </a:r>
            <a:r>
              <a:rPr lang="en-US" dirty="0"/>
              <a:t> </a:t>
            </a:r>
            <a:r>
              <a:rPr lang="en-US" dirty="0" err="1"/>
              <a:t>zásobu</a:t>
            </a:r>
            <a:r>
              <a:rPr lang="en-US" dirty="0"/>
              <a:t>, </a:t>
            </a:r>
            <a:r>
              <a:rPr lang="en-US" dirty="0" err="1"/>
              <a:t>výbornou</a:t>
            </a:r>
            <a:r>
              <a:rPr lang="en-US" dirty="0"/>
              <a:t> </a:t>
            </a:r>
            <a:r>
              <a:rPr lang="en-US" dirty="0" err="1"/>
              <a:t>paměť</a:t>
            </a:r>
            <a:r>
              <a:rPr lang="en-US" dirty="0"/>
              <a:t>, </a:t>
            </a:r>
            <a:r>
              <a:rPr lang="en-US" dirty="0" err="1"/>
              <a:t>vydrží</a:t>
            </a:r>
            <a:r>
              <a:rPr lang="en-US" dirty="0"/>
              <a:t> se </a:t>
            </a:r>
            <a:r>
              <a:rPr lang="en-US" dirty="0" err="1"/>
              <a:t>soustředit</a:t>
            </a:r>
            <a:r>
              <a:rPr lang="en-US" dirty="0"/>
              <a:t>, je </a:t>
            </a:r>
            <a:r>
              <a:rPr lang="en-US" dirty="0" err="1"/>
              <a:t>citlivé</a:t>
            </a:r>
            <a:r>
              <a:rPr lang="en-US" dirty="0"/>
              <a:t> (</a:t>
            </a:r>
            <a:r>
              <a:rPr lang="en-US" dirty="0" err="1"/>
              <a:t>všeobecně</a:t>
            </a:r>
            <a:r>
              <a:rPr lang="en-US" dirty="0"/>
              <a:t> </a:t>
            </a:r>
            <a:r>
              <a:rPr lang="en-US" dirty="0" err="1"/>
              <a:t>i</a:t>
            </a:r>
            <a:r>
              <a:rPr lang="en-US" dirty="0"/>
              <a:t> </a:t>
            </a:r>
            <a:r>
              <a:rPr lang="en-US" dirty="0" err="1"/>
              <a:t>morálně</a:t>
            </a:r>
            <a:r>
              <a:rPr lang="en-US" dirty="0"/>
              <a:t>), </a:t>
            </a:r>
            <a:r>
              <a:rPr lang="en-US" dirty="0" err="1"/>
              <a:t>projevuje</a:t>
            </a:r>
            <a:r>
              <a:rPr lang="en-US" dirty="0"/>
              <a:t> </a:t>
            </a:r>
            <a:r>
              <a:rPr lang="en-US" dirty="0" err="1"/>
              <a:t>soucit</a:t>
            </a:r>
            <a:r>
              <a:rPr lang="en-US" dirty="0"/>
              <a:t>, je </a:t>
            </a:r>
            <a:r>
              <a:rPr lang="en-US" dirty="0" err="1"/>
              <a:t>silně</a:t>
            </a:r>
            <a:r>
              <a:rPr lang="en-US" dirty="0"/>
              <a:t> </a:t>
            </a:r>
            <a:r>
              <a:rPr lang="en-US" dirty="0" err="1"/>
              <a:t>zvídavé</a:t>
            </a:r>
            <a:r>
              <a:rPr lang="en-US" dirty="0"/>
              <a:t>, </a:t>
            </a:r>
            <a:r>
              <a:rPr lang="en-US" dirty="0" err="1"/>
              <a:t>vytrvalé</a:t>
            </a:r>
            <a:r>
              <a:rPr lang="en-US" dirty="0"/>
              <a:t>, </a:t>
            </a:r>
            <a:r>
              <a:rPr lang="en-US" dirty="0" err="1"/>
              <a:t>energické</a:t>
            </a:r>
            <a:r>
              <a:rPr lang="en-US" dirty="0"/>
              <a:t>, s </a:t>
            </a:r>
            <a:r>
              <a:rPr lang="en-US" dirty="0" err="1"/>
              <a:t>širokým</a:t>
            </a:r>
            <a:r>
              <a:rPr lang="en-US" dirty="0"/>
              <a:t> </a:t>
            </a:r>
            <a:r>
              <a:rPr lang="en-US" dirty="0" err="1"/>
              <a:t>okruhem</a:t>
            </a:r>
            <a:r>
              <a:rPr lang="en-US" dirty="0"/>
              <a:t> </a:t>
            </a:r>
            <a:r>
              <a:rPr lang="en-US" dirty="0" err="1"/>
              <a:t>zájmů</a:t>
            </a:r>
            <a:r>
              <a:rPr lang="en-US" dirty="0"/>
              <a:t>, </a:t>
            </a:r>
            <a:r>
              <a:rPr lang="en-US" dirty="0" err="1"/>
              <a:t>smyslem</a:t>
            </a:r>
            <a:r>
              <a:rPr lang="en-US" dirty="0"/>
              <a:t> pro humor, </a:t>
            </a:r>
            <a:r>
              <a:rPr lang="en-US" dirty="0" err="1"/>
              <a:t>stará</a:t>
            </a:r>
            <a:r>
              <a:rPr lang="en-US" dirty="0"/>
              <a:t> se o </a:t>
            </a:r>
            <a:r>
              <a:rPr lang="en-US" dirty="0" err="1"/>
              <a:t>spravedlnost</a:t>
            </a:r>
            <a:r>
              <a:rPr lang="en-US" dirty="0"/>
              <a:t>, </a:t>
            </a:r>
            <a:r>
              <a:rPr lang="en-US" dirty="0" err="1"/>
              <a:t>má</a:t>
            </a:r>
            <a:r>
              <a:rPr lang="en-US" dirty="0"/>
              <a:t> </a:t>
            </a:r>
            <a:r>
              <a:rPr lang="en-US" dirty="0" err="1"/>
              <a:t>zralé</a:t>
            </a:r>
            <a:r>
              <a:rPr lang="en-US" dirty="0"/>
              <a:t> </a:t>
            </a:r>
            <a:r>
              <a:rPr lang="en-US" dirty="0" err="1"/>
              <a:t>názory</a:t>
            </a:r>
            <a:r>
              <a:rPr lang="en-US" dirty="0"/>
              <a:t>, je </a:t>
            </a:r>
            <a:r>
              <a:rPr lang="en-US" dirty="0" err="1"/>
              <a:t>dychtivý</a:t>
            </a:r>
            <a:r>
              <a:rPr lang="en-US" dirty="0"/>
              <a:t> </a:t>
            </a:r>
            <a:r>
              <a:rPr lang="en-US" dirty="0" err="1"/>
              <a:t>pozorovatel</a:t>
            </a:r>
            <a:r>
              <a:rPr lang="en-US" dirty="0"/>
              <a:t>, </a:t>
            </a:r>
            <a:r>
              <a:rPr lang="en-US" dirty="0" err="1"/>
              <a:t>má</a:t>
            </a:r>
            <a:r>
              <a:rPr lang="en-US" dirty="0"/>
              <a:t> </a:t>
            </a:r>
            <a:r>
              <a:rPr lang="en-US" dirty="0" err="1"/>
              <a:t>živou</a:t>
            </a:r>
            <a:r>
              <a:rPr lang="en-US" dirty="0"/>
              <a:t> </a:t>
            </a:r>
            <a:r>
              <a:rPr lang="en-US" dirty="0" err="1"/>
              <a:t>představivost</a:t>
            </a:r>
            <a:r>
              <a:rPr lang="en-US" dirty="0"/>
              <a:t>, </a:t>
            </a:r>
            <a:r>
              <a:rPr lang="en-US" dirty="0" err="1"/>
              <a:t>obratně</a:t>
            </a:r>
            <a:r>
              <a:rPr lang="en-US" dirty="0"/>
              <a:t> </a:t>
            </a:r>
            <a:r>
              <a:rPr lang="en-US" dirty="0" err="1"/>
              <a:t>zachází</a:t>
            </a:r>
            <a:r>
              <a:rPr lang="en-US" dirty="0"/>
              <a:t> s </a:t>
            </a:r>
            <a:r>
              <a:rPr lang="en-US" dirty="0" err="1"/>
              <a:t>čísly</a:t>
            </a:r>
            <a:r>
              <a:rPr lang="en-US" dirty="0"/>
              <a:t> a je </a:t>
            </a:r>
            <a:r>
              <a:rPr lang="en-US" dirty="0" err="1"/>
              <a:t>dobré</a:t>
            </a:r>
            <a:r>
              <a:rPr lang="en-US" dirty="0"/>
              <a:t> </a:t>
            </a:r>
            <a:r>
              <a:rPr lang="en-US" dirty="0" err="1"/>
              <a:t>ve</a:t>
            </a:r>
            <a:r>
              <a:rPr lang="en-US" dirty="0"/>
              <a:t> </a:t>
            </a:r>
            <a:r>
              <a:rPr lang="en-US" dirty="0" err="1"/>
              <a:t>skládankách</a:t>
            </a:r>
            <a:r>
              <a:rPr lang="en-US" dirty="0"/>
              <a:t> a </a:t>
            </a:r>
            <a:r>
              <a:rPr lang="en-US" dirty="0" smtClean="0"/>
              <a:t>puzzle</a:t>
            </a:r>
            <a:endParaRPr lang="cs-CZ" dirty="0" smtClean="0"/>
          </a:p>
          <a:p>
            <a:pPr marL="0" indent="0">
              <a:buNone/>
            </a:pPr>
            <a:r>
              <a:rPr lang="en-US" dirty="0" smtClean="0"/>
              <a:t> </a:t>
            </a:r>
            <a:r>
              <a:rPr lang="cs-CZ" b="1" dirty="0" smtClean="0">
                <a:solidFill>
                  <a:schemeClr val="accent1"/>
                </a:solidFill>
              </a:rPr>
              <a:t>NENÍ:</a:t>
            </a:r>
            <a:r>
              <a:rPr lang="cs-CZ" dirty="0" smtClean="0"/>
              <a:t> </a:t>
            </a:r>
            <a:r>
              <a:rPr lang="en-US" dirty="0" err="1" smtClean="0"/>
              <a:t>puntíčkářské</a:t>
            </a:r>
            <a:r>
              <a:rPr lang="en-US" dirty="0"/>
              <a:t>, </a:t>
            </a:r>
            <a:r>
              <a:rPr lang="en-US" dirty="0" err="1"/>
              <a:t>náruživé</a:t>
            </a:r>
            <a:r>
              <a:rPr lang="en-US" dirty="0"/>
              <a:t>, </a:t>
            </a:r>
            <a:r>
              <a:rPr lang="en-US" dirty="0" err="1"/>
              <a:t>nedává</a:t>
            </a:r>
            <a:r>
              <a:rPr lang="en-US" dirty="0"/>
              <a:t> </a:t>
            </a:r>
            <a:r>
              <a:rPr lang="en-US" dirty="0" err="1"/>
              <a:t>přednost</a:t>
            </a:r>
            <a:r>
              <a:rPr lang="en-US" dirty="0"/>
              <a:t> </a:t>
            </a:r>
            <a:r>
              <a:rPr lang="en-US" dirty="0" err="1"/>
              <a:t>společnosti</a:t>
            </a:r>
            <a:r>
              <a:rPr lang="en-US" dirty="0"/>
              <a:t> </a:t>
            </a:r>
            <a:r>
              <a:rPr lang="en-US" dirty="0" err="1"/>
              <a:t>starších</a:t>
            </a:r>
            <a:r>
              <a:rPr lang="en-US" dirty="0"/>
              <a:t>, </a:t>
            </a:r>
            <a:r>
              <a:rPr lang="en-US" dirty="0" err="1"/>
              <a:t>není</a:t>
            </a:r>
            <a:r>
              <a:rPr lang="en-US" dirty="0"/>
              <a:t> </a:t>
            </a:r>
            <a:r>
              <a:rPr lang="en-US" dirty="0" err="1"/>
              <a:t>předčasný</a:t>
            </a:r>
            <a:r>
              <a:rPr lang="en-US" dirty="0"/>
              <a:t> </a:t>
            </a:r>
            <a:r>
              <a:rPr lang="en-US" dirty="0" err="1"/>
              <a:t>čtenář</a:t>
            </a:r>
            <a:r>
              <a:rPr lang="en-US" dirty="0"/>
              <a:t> a </a:t>
            </a:r>
            <a:r>
              <a:rPr lang="en-US" dirty="0" err="1"/>
              <a:t>nemá</a:t>
            </a:r>
            <a:r>
              <a:rPr lang="en-US" dirty="0"/>
              <a:t> </a:t>
            </a:r>
            <a:r>
              <a:rPr lang="en-US" dirty="0" err="1"/>
              <a:t>tendenci</a:t>
            </a:r>
            <a:r>
              <a:rPr lang="en-US" dirty="0"/>
              <a:t> </a:t>
            </a:r>
            <a:r>
              <a:rPr lang="en-US" dirty="0" err="1"/>
              <a:t>zpochybňovat</a:t>
            </a:r>
            <a:r>
              <a:rPr lang="en-US" dirty="0"/>
              <a:t> </a:t>
            </a:r>
            <a:r>
              <a:rPr lang="en-US" dirty="0" err="1"/>
              <a:t>autority</a:t>
            </a:r>
            <a:r>
              <a:rPr lang="en-US" dirty="0"/>
              <a:t>. </a:t>
            </a:r>
            <a:endParaRPr lang="cs-CZ" dirty="0"/>
          </a:p>
        </p:txBody>
      </p:sp>
    </p:spTree>
    <p:extLst>
      <p:ext uri="{BB962C8B-B14F-4D97-AF65-F5344CB8AC3E}">
        <p14:creationId xmlns:p14="http://schemas.microsoft.com/office/powerpoint/2010/main" val="37597314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9512" y="109666"/>
            <a:ext cx="8745887" cy="1143000"/>
          </a:xfrm>
        </p:spPr>
        <p:txBody>
          <a:bodyPr/>
          <a:lstStyle/>
          <a:p>
            <a:pPr eaLnBrk="1" hangingPunct="1"/>
            <a:r>
              <a:rPr lang="cs-CZ" altLang="cs-CZ" sz="4000" b="1" dirty="0" smtClean="0"/>
              <a:t>  Obecné charakteristiky nadání</a:t>
            </a:r>
            <a:endParaRPr lang="en-US" altLang="cs-CZ" sz="4000" b="1" dirty="0" smtClean="0"/>
          </a:p>
        </p:txBody>
      </p:sp>
      <p:sp>
        <p:nvSpPr>
          <p:cNvPr id="7171" name="Rectangle 3"/>
          <p:cNvSpPr>
            <a:spLocks noGrp="1" noChangeArrowheads="1"/>
          </p:cNvSpPr>
          <p:nvPr>
            <p:ph type="body" sz="half" idx="1"/>
          </p:nvPr>
        </p:nvSpPr>
        <p:spPr>
          <a:xfrm>
            <a:off x="395536" y="1223019"/>
            <a:ext cx="8424935" cy="4525962"/>
          </a:xfrm>
        </p:spPr>
        <p:txBody>
          <a:bodyPr/>
          <a:lstStyle/>
          <a:p>
            <a:pPr marL="0" indent="0" eaLnBrk="1" hangingPunct="1">
              <a:buNone/>
            </a:pPr>
            <a:endParaRPr lang="cs-CZ" i="1" dirty="0" smtClean="0">
              <a:latin typeface="Century Gothic"/>
              <a:ea typeface="Times New Roman"/>
              <a:cs typeface="Century Gothic"/>
            </a:endParaRPr>
          </a:p>
          <a:p>
            <a:pPr marL="0" indent="0" eaLnBrk="1" hangingPunct="1">
              <a:buNone/>
            </a:pPr>
            <a:endParaRPr lang="cs-CZ" i="1" dirty="0">
              <a:latin typeface="Century Gothic"/>
              <a:ea typeface="Times New Roman"/>
              <a:cs typeface="Century Gothic"/>
            </a:endParaRPr>
          </a:p>
          <a:p>
            <a:pPr marL="0" indent="0" eaLnBrk="1" hangingPunct="1">
              <a:buNone/>
            </a:pPr>
            <a:r>
              <a:rPr lang="cs-CZ" i="1" dirty="0" smtClean="0">
                <a:latin typeface="Century Gothic"/>
                <a:ea typeface="Times New Roman"/>
                <a:cs typeface="Century Gothic"/>
              </a:rPr>
              <a:t>„</a:t>
            </a:r>
            <a:r>
              <a:rPr lang="cs-CZ" i="1" dirty="0">
                <a:latin typeface="Century Gothic"/>
                <a:ea typeface="Times New Roman"/>
                <a:cs typeface="Century Gothic"/>
              </a:rPr>
              <a:t>Populace nadaných se jeví </a:t>
            </a:r>
            <a:r>
              <a:rPr lang="cs-CZ" i="1" dirty="0" smtClean="0">
                <a:latin typeface="Century Gothic"/>
                <a:ea typeface="Times New Roman"/>
                <a:cs typeface="Century Gothic"/>
              </a:rPr>
              <a:t> </a:t>
            </a:r>
            <a:r>
              <a:rPr lang="cs-CZ" b="1" i="1" dirty="0" smtClean="0">
                <a:latin typeface="Century Gothic"/>
                <a:ea typeface="Times New Roman"/>
                <a:cs typeface="Century Gothic"/>
              </a:rPr>
              <a:t>směrem </a:t>
            </a:r>
            <a:r>
              <a:rPr lang="cs-CZ" b="1" i="1" dirty="0">
                <a:latin typeface="Century Gothic"/>
                <a:ea typeface="Times New Roman"/>
                <a:cs typeface="Century Gothic"/>
              </a:rPr>
              <a:t>ven </a:t>
            </a:r>
            <a:r>
              <a:rPr lang="cs-CZ" i="1" dirty="0">
                <a:latin typeface="Century Gothic"/>
                <a:ea typeface="Times New Roman"/>
                <a:cs typeface="Century Gothic"/>
              </a:rPr>
              <a:t>jako </a:t>
            </a:r>
            <a:r>
              <a:rPr lang="cs-CZ" i="1" dirty="0" smtClean="0">
                <a:latin typeface="Century Gothic"/>
                <a:ea typeface="Times New Roman"/>
                <a:cs typeface="Century Gothic"/>
              </a:rPr>
              <a:t>relativně homogenní, ale </a:t>
            </a:r>
            <a:r>
              <a:rPr lang="cs-CZ" b="1" i="1" dirty="0">
                <a:latin typeface="Century Gothic"/>
                <a:ea typeface="Times New Roman"/>
                <a:cs typeface="Century Gothic"/>
              </a:rPr>
              <a:t>směrem </a:t>
            </a:r>
            <a:r>
              <a:rPr lang="cs-CZ" b="1" i="1" dirty="0" smtClean="0">
                <a:latin typeface="Century Gothic"/>
                <a:ea typeface="Times New Roman"/>
                <a:cs typeface="Century Gothic"/>
              </a:rPr>
              <a:t>dovnitř </a:t>
            </a:r>
            <a:r>
              <a:rPr lang="cs-CZ" i="1" dirty="0" smtClean="0">
                <a:latin typeface="Century Gothic"/>
                <a:ea typeface="Times New Roman"/>
                <a:cs typeface="Century Gothic"/>
              </a:rPr>
              <a:t>heterogenní </a:t>
            </a:r>
            <a:r>
              <a:rPr lang="cs-CZ" i="1" dirty="0">
                <a:latin typeface="Century Gothic"/>
                <a:ea typeface="Times New Roman"/>
                <a:cs typeface="Century Gothic"/>
              </a:rPr>
              <a:t>skupina s </a:t>
            </a:r>
            <a:r>
              <a:rPr lang="cs-CZ" i="1" dirty="0" smtClean="0">
                <a:latin typeface="Century Gothic"/>
                <a:ea typeface="Times New Roman"/>
                <a:cs typeface="Century Gothic"/>
              </a:rPr>
              <a:t>pestrými </a:t>
            </a:r>
            <a:r>
              <a:rPr lang="cs-CZ" i="1" dirty="0" err="1" smtClean="0">
                <a:latin typeface="Century Gothic"/>
                <a:ea typeface="Times New Roman"/>
                <a:cs typeface="Century Gothic"/>
              </a:rPr>
              <a:t>interindividuálními</a:t>
            </a:r>
            <a:r>
              <a:rPr lang="cs-CZ" i="1" dirty="0" smtClean="0">
                <a:latin typeface="Century Gothic"/>
                <a:ea typeface="Times New Roman"/>
                <a:cs typeface="Century Gothic"/>
              </a:rPr>
              <a:t> </a:t>
            </a:r>
            <a:r>
              <a:rPr lang="cs-CZ" i="1" dirty="0">
                <a:latin typeface="Century Gothic"/>
                <a:ea typeface="Times New Roman"/>
                <a:cs typeface="Century Gothic"/>
              </a:rPr>
              <a:t>rozdíly.“ </a:t>
            </a:r>
            <a:endParaRPr lang="cs-CZ" i="1" dirty="0" smtClean="0">
              <a:latin typeface="Century Gothic"/>
              <a:ea typeface="Times New Roman"/>
              <a:cs typeface="Century Gothic"/>
            </a:endParaRPr>
          </a:p>
          <a:p>
            <a:pPr marL="0" indent="0" eaLnBrk="1" hangingPunct="1">
              <a:buNone/>
            </a:pPr>
            <a:endParaRPr lang="cs-CZ" i="1" dirty="0" smtClean="0">
              <a:latin typeface="Century Gothic"/>
              <a:ea typeface="Times New Roman"/>
              <a:cs typeface="Century Gothic"/>
            </a:endParaRPr>
          </a:p>
          <a:p>
            <a:pPr marL="0" indent="0" algn="ctr" eaLnBrk="1" hangingPunct="1">
              <a:buNone/>
            </a:pPr>
            <a:r>
              <a:rPr lang="cs-CZ" i="1" dirty="0" smtClean="0">
                <a:latin typeface="Century Gothic"/>
                <a:ea typeface="Times New Roman"/>
                <a:cs typeface="Century Gothic"/>
              </a:rPr>
              <a:t>                                          Jurášková</a:t>
            </a:r>
            <a:r>
              <a:rPr lang="cs-CZ" i="1" dirty="0">
                <a:latin typeface="Century Gothic"/>
                <a:ea typeface="Times New Roman"/>
                <a:cs typeface="Century Gothic"/>
              </a:rPr>
              <a:t>, </a:t>
            </a:r>
            <a:r>
              <a:rPr lang="cs-CZ" i="1" dirty="0" smtClean="0">
                <a:latin typeface="Century Gothic"/>
                <a:ea typeface="Times New Roman"/>
                <a:cs typeface="Century Gothic"/>
              </a:rPr>
              <a:t>2006</a:t>
            </a:r>
            <a:endParaRPr lang="en-US" altLang="cs-CZ" dirty="0" smtClean="0"/>
          </a:p>
        </p:txBody>
      </p:sp>
    </p:spTree>
    <p:extLst>
      <p:ext uri="{BB962C8B-B14F-4D97-AF65-F5344CB8AC3E}">
        <p14:creationId xmlns:p14="http://schemas.microsoft.com/office/powerpoint/2010/main" val="43822550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1080120"/>
          </a:xfrm>
        </p:spPr>
        <p:txBody>
          <a:bodyPr/>
          <a:lstStyle/>
          <a:p>
            <a:r>
              <a:rPr lang="cs-CZ" dirty="0" smtClean="0"/>
              <a:t>Jaké je nadané dítě?</a:t>
            </a:r>
            <a:endParaRPr lang="cs-CZ" dirty="0"/>
          </a:p>
        </p:txBody>
      </p:sp>
      <p:sp>
        <p:nvSpPr>
          <p:cNvPr id="3" name="Zástupný symbol pro obsah 2"/>
          <p:cNvSpPr>
            <a:spLocks noGrp="1"/>
          </p:cNvSpPr>
          <p:nvPr>
            <p:ph idx="1"/>
          </p:nvPr>
        </p:nvSpPr>
        <p:spPr>
          <a:xfrm>
            <a:off x="457200" y="1412777"/>
            <a:ext cx="8229600" cy="4911824"/>
          </a:xfrm>
        </p:spPr>
        <p:txBody>
          <a:bodyPr/>
          <a:lstStyle/>
          <a:p>
            <a:endParaRPr lang="cs-CZ" dirty="0" smtClean="0"/>
          </a:p>
          <a:p>
            <a:r>
              <a:rPr lang="cs-CZ" sz="3200" dirty="0" smtClean="0"/>
              <a:t>Vaše inzeráty – vaše představy</a:t>
            </a:r>
          </a:p>
          <a:p>
            <a:r>
              <a:rPr lang="cs-CZ" sz="3200" dirty="0" smtClean="0"/>
              <a:t>Výsledky výzkumů – charakteristika nadaných</a:t>
            </a:r>
          </a:p>
          <a:p>
            <a:r>
              <a:rPr lang="cs-CZ" sz="3200" dirty="0" smtClean="0"/>
              <a:t>Odlišnosti u jednotlivých odborníků </a:t>
            </a:r>
            <a:endParaRPr lang="cs-CZ" sz="3200" dirty="0"/>
          </a:p>
        </p:txBody>
      </p:sp>
    </p:spTree>
    <p:extLst>
      <p:ext uri="{BB962C8B-B14F-4D97-AF65-F5344CB8AC3E}">
        <p14:creationId xmlns:p14="http://schemas.microsoft.com/office/powerpoint/2010/main" val="24784674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3529" y="404665"/>
            <a:ext cx="8278964" cy="864096"/>
          </a:xfrm>
        </p:spPr>
        <p:txBody>
          <a:bodyPr/>
          <a:lstStyle/>
          <a:p>
            <a:pPr eaLnBrk="1" hangingPunct="1"/>
            <a:r>
              <a:rPr lang="cs-CZ" altLang="cs-CZ" sz="4000" dirty="0" smtClean="0"/>
              <a:t>Obecné charakteristiky </a:t>
            </a:r>
            <a:r>
              <a:rPr lang="cs-CZ" altLang="cs-CZ" sz="4000" b="0" dirty="0" smtClean="0"/>
              <a:t>alias</a:t>
            </a:r>
            <a:r>
              <a:rPr lang="cs-CZ" altLang="cs-CZ" sz="4000" dirty="0" smtClean="0"/>
              <a:t> </a:t>
            </a:r>
            <a:r>
              <a:rPr lang="cs-CZ" altLang="cs-CZ" sz="4000" i="1" dirty="0" smtClean="0"/>
              <a:t>prototyp</a:t>
            </a:r>
            <a:endParaRPr lang="en-US" altLang="cs-CZ" sz="4000" i="1" dirty="0" smtClean="0"/>
          </a:p>
        </p:txBody>
      </p:sp>
      <p:sp>
        <p:nvSpPr>
          <p:cNvPr id="4099" name="Rectangle 3"/>
          <p:cNvSpPr>
            <a:spLocks noGrp="1" noChangeArrowheads="1"/>
          </p:cNvSpPr>
          <p:nvPr>
            <p:ph type="body" idx="1"/>
          </p:nvPr>
        </p:nvSpPr>
        <p:spPr>
          <a:xfrm>
            <a:off x="467544" y="1412776"/>
            <a:ext cx="8332828" cy="4580252"/>
          </a:xfrm>
        </p:spPr>
        <p:txBody>
          <a:bodyPr/>
          <a:lstStyle/>
          <a:p>
            <a:pPr marL="0" indent="0" eaLnBrk="1" hangingPunct="1">
              <a:buNone/>
            </a:pPr>
            <a:r>
              <a:rPr lang="cs-CZ" altLang="cs-CZ" sz="3200" b="1" i="1" dirty="0" smtClean="0"/>
              <a:t>Zkuste ve skupině vytvořit návrh charakteristik v jednotlivých oblastech:</a:t>
            </a:r>
          </a:p>
          <a:p>
            <a:pPr eaLnBrk="1" hangingPunct="1"/>
            <a:r>
              <a:rPr lang="cs-CZ" altLang="cs-CZ" sz="3600" b="1" dirty="0" smtClean="0"/>
              <a:t>v kognitivní oblasti </a:t>
            </a:r>
          </a:p>
          <a:p>
            <a:pPr eaLnBrk="1" hangingPunct="1"/>
            <a:r>
              <a:rPr lang="cs-CZ" altLang="cs-CZ" sz="3600" b="1" dirty="0" smtClean="0"/>
              <a:t>v afektivní oblasti</a:t>
            </a:r>
          </a:p>
          <a:p>
            <a:pPr eaLnBrk="1" hangingPunct="1"/>
            <a:r>
              <a:rPr lang="cs-CZ" altLang="cs-CZ" sz="3600" b="1" dirty="0" smtClean="0"/>
              <a:t>v motorické oblasti</a:t>
            </a:r>
          </a:p>
          <a:p>
            <a:pPr eaLnBrk="1" hangingPunct="1"/>
            <a:r>
              <a:rPr lang="cs-CZ" altLang="cs-CZ" sz="3600" b="1" dirty="0" smtClean="0"/>
              <a:t>v sociální oblasti</a:t>
            </a:r>
          </a:p>
          <a:p>
            <a:pPr eaLnBrk="1" hangingPunct="1"/>
            <a:endParaRPr lang="en-US" altLang="cs-CZ" sz="3200" dirty="0" smtClean="0">
              <a:solidFill>
                <a:srgbClr val="92D050"/>
              </a:solidFill>
            </a:endParaRPr>
          </a:p>
        </p:txBody>
      </p:sp>
    </p:spTree>
    <p:extLst>
      <p:ext uri="{BB962C8B-B14F-4D97-AF65-F5344CB8AC3E}">
        <p14:creationId xmlns:p14="http://schemas.microsoft.com/office/powerpoint/2010/main" val="192794117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24301" y="89758"/>
            <a:ext cx="6650038" cy="639291"/>
          </a:xfrm>
        </p:spPr>
        <p:txBody>
          <a:bodyPr/>
          <a:lstStyle/>
          <a:p>
            <a:pPr eaLnBrk="1" hangingPunct="1"/>
            <a:r>
              <a:rPr lang="cs-CZ" altLang="cs-CZ" sz="4000" b="1" dirty="0" smtClean="0">
                <a:solidFill>
                  <a:schemeClr val="accent1"/>
                </a:solidFill>
              </a:rPr>
              <a:t>Kognitivní oblast</a:t>
            </a:r>
            <a:endParaRPr lang="en-US" altLang="cs-CZ" sz="4000" b="1" dirty="0" smtClean="0">
              <a:solidFill>
                <a:schemeClr val="accent1"/>
              </a:solidFill>
            </a:endParaRPr>
          </a:p>
        </p:txBody>
      </p:sp>
      <p:sp>
        <p:nvSpPr>
          <p:cNvPr id="4099" name="Rectangle 3"/>
          <p:cNvSpPr>
            <a:spLocks noGrp="1" noChangeArrowheads="1"/>
          </p:cNvSpPr>
          <p:nvPr>
            <p:ph type="body" idx="1"/>
          </p:nvPr>
        </p:nvSpPr>
        <p:spPr>
          <a:xfrm>
            <a:off x="179512" y="753763"/>
            <a:ext cx="8766780" cy="4485501"/>
          </a:xfrm>
        </p:spPr>
        <p:txBody>
          <a:bodyPr/>
          <a:lstStyle/>
          <a:p>
            <a:pPr marL="342900" lvl="1" indent="-342900" eaLnBrk="1" hangingPunct="1">
              <a:buFontTx/>
              <a:buChar char="•"/>
            </a:pPr>
            <a:endParaRPr lang="cs-CZ" altLang="cs-CZ" dirty="0" smtClean="0"/>
          </a:p>
          <a:p>
            <a:pPr marL="342900" lvl="1" indent="-342900" eaLnBrk="1" hangingPunct="1">
              <a:buFontTx/>
              <a:buChar char="•"/>
            </a:pPr>
            <a:r>
              <a:rPr lang="cs-CZ" altLang="cs-CZ" b="1" dirty="0" smtClean="0"/>
              <a:t>Přirozená potřeba </a:t>
            </a:r>
            <a:r>
              <a:rPr lang="cs-CZ" altLang="cs-CZ" b="1" dirty="0"/>
              <a:t>učit se </a:t>
            </a:r>
            <a:r>
              <a:rPr lang="cs-CZ" altLang="cs-CZ" dirty="0"/>
              <a:t>a získávat nové </a:t>
            </a:r>
            <a:r>
              <a:rPr lang="cs-CZ" altLang="cs-CZ" dirty="0" smtClean="0"/>
              <a:t>poznatky, </a:t>
            </a:r>
            <a:r>
              <a:rPr lang="en-US" altLang="cs-CZ" b="1" dirty="0" err="1" smtClean="0"/>
              <a:t>zvídavost</a:t>
            </a:r>
            <a:endParaRPr lang="en-US" altLang="cs-CZ" b="1" dirty="0">
              <a:solidFill>
                <a:srgbClr val="92D050"/>
              </a:solidFill>
            </a:endParaRPr>
          </a:p>
          <a:p>
            <a:pPr lvl="1" eaLnBrk="1" hangingPunct="1"/>
            <a:r>
              <a:rPr lang="cs-CZ" altLang="cs-CZ" dirty="0">
                <a:ea typeface="+mn-ea"/>
                <a:cs typeface="+mn-cs"/>
              </a:rPr>
              <a:t>s</a:t>
            </a:r>
            <a:r>
              <a:rPr lang="en-US" altLang="cs-CZ" dirty="0" err="1">
                <a:ea typeface="+mn-ea"/>
                <a:cs typeface="+mn-cs"/>
              </a:rPr>
              <a:t>amostatné</a:t>
            </a:r>
            <a:r>
              <a:rPr lang="en-US" altLang="cs-CZ" dirty="0">
                <a:ea typeface="+mn-ea"/>
                <a:cs typeface="+mn-cs"/>
              </a:rPr>
              <a:t> </a:t>
            </a:r>
            <a:r>
              <a:rPr lang="en-US" altLang="cs-CZ" dirty="0" err="1">
                <a:ea typeface="+mn-ea"/>
                <a:cs typeface="+mn-cs"/>
              </a:rPr>
              <a:t>vyhledávání</a:t>
            </a:r>
            <a:r>
              <a:rPr lang="en-US" altLang="cs-CZ" dirty="0">
                <a:ea typeface="+mn-ea"/>
                <a:cs typeface="+mn-cs"/>
              </a:rPr>
              <a:t> </a:t>
            </a:r>
            <a:r>
              <a:rPr lang="en-US" altLang="cs-CZ" dirty="0" err="1">
                <a:ea typeface="+mn-ea"/>
                <a:cs typeface="+mn-cs"/>
              </a:rPr>
              <a:t>nových</a:t>
            </a:r>
            <a:r>
              <a:rPr lang="en-US" altLang="cs-CZ" dirty="0">
                <a:ea typeface="+mn-ea"/>
                <a:cs typeface="+mn-cs"/>
              </a:rPr>
              <a:t> </a:t>
            </a:r>
            <a:r>
              <a:rPr lang="en-US" altLang="cs-CZ" dirty="0" err="1">
                <a:ea typeface="+mn-ea"/>
                <a:cs typeface="+mn-cs"/>
              </a:rPr>
              <a:t>informací</a:t>
            </a:r>
            <a:endParaRPr lang="cs-CZ" altLang="cs-CZ" dirty="0">
              <a:ea typeface="+mn-ea"/>
              <a:cs typeface="+mn-cs"/>
            </a:endParaRPr>
          </a:p>
          <a:p>
            <a:pPr lvl="1" eaLnBrk="1" hangingPunct="1"/>
            <a:r>
              <a:rPr lang="cs-CZ" altLang="cs-CZ" dirty="0" err="1">
                <a:ea typeface="+mn-ea"/>
                <a:cs typeface="+mn-cs"/>
              </a:rPr>
              <a:t>o</a:t>
            </a:r>
            <a:r>
              <a:rPr lang="en-US" altLang="cs-CZ" dirty="0" err="1">
                <a:ea typeface="+mn-ea"/>
                <a:cs typeface="+mn-cs"/>
              </a:rPr>
              <a:t>věřován</a:t>
            </a:r>
            <a:r>
              <a:rPr lang="cs-CZ" altLang="cs-CZ" dirty="0">
                <a:ea typeface="+mn-ea"/>
                <a:cs typeface="+mn-cs"/>
              </a:rPr>
              <a:t>í informací</a:t>
            </a:r>
            <a:r>
              <a:rPr lang="en-US" altLang="cs-CZ" dirty="0">
                <a:ea typeface="+mn-ea"/>
                <a:cs typeface="+mn-cs"/>
              </a:rPr>
              <a:t> z </a:t>
            </a:r>
            <a:r>
              <a:rPr lang="en-US" altLang="cs-CZ" dirty="0" err="1">
                <a:ea typeface="+mn-ea"/>
                <a:cs typeface="+mn-cs"/>
              </a:rPr>
              <a:t>více</a:t>
            </a:r>
            <a:r>
              <a:rPr lang="en-US" altLang="cs-CZ" dirty="0">
                <a:ea typeface="+mn-ea"/>
                <a:cs typeface="+mn-cs"/>
              </a:rPr>
              <a:t> </a:t>
            </a:r>
            <a:r>
              <a:rPr lang="en-US" altLang="cs-CZ" dirty="0" err="1">
                <a:ea typeface="+mn-ea"/>
                <a:cs typeface="+mn-cs"/>
              </a:rPr>
              <a:t>zdrojů</a:t>
            </a:r>
            <a:endParaRPr lang="cs-CZ" altLang="cs-CZ" dirty="0">
              <a:ea typeface="+mn-ea"/>
              <a:cs typeface="+mn-cs"/>
            </a:endParaRPr>
          </a:p>
          <a:p>
            <a:pPr lvl="1" eaLnBrk="1" hangingPunct="1"/>
            <a:r>
              <a:rPr lang="en-US" altLang="cs-CZ" dirty="0" err="1">
                <a:ea typeface="+mn-ea"/>
                <a:cs typeface="+mn-cs"/>
              </a:rPr>
              <a:t>tendence</a:t>
            </a:r>
            <a:r>
              <a:rPr lang="en-US" altLang="cs-CZ" dirty="0">
                <a:ea typeface="+mn-ea"/>
                <a:cs typeface="+mn-cs"/>
              </a:rPr>
              <a:t> </a:t>
            </a:r>
            <a:r>
              <a:rPr lang="en-US" altLang="cs-CZ" dirty="0" err="1">
                <a:ea typeface="+mn-ea"/>
                <a:cs typeface="+mn-cs"/>
              </a:rPr>
              <a:t>klást</a:t>
            </a:r>
            <a:r>
              <a:rPr lang="en-US" altLang="cs-CZ" dirty="0">
                <a:ea typeface="+mn-ea"/>
                <a:cs typeface="+mn-cs"/>
              </a:rPr>
              <a:t> </a:t>
            </a:r>
            <a:r>
              <a:rPr lang="en-US" altLang="cs-CZ" dirty="0" err="1">
                <a:ea typeface="+mn-ea"/>
                <a:cs typeface="+mn-cs"/>
              </a:rPr>
              <a:t>otázky</a:t>
            </a:r>
            <a:r>
              <a:rPr lang="en-US" altLang="cs-CZ" dirty="0">
                <a:ea typeface="+mn-ea"/>
                <a:cs typeface="+mn-cs"/>
              </a:rPr>
              <a:t> </a:t>
            </a:r>
            <a:r>
              <a:rPr lang="en-US" altLang="cs-CZ" dirty="0" err="1">
                <a:ea typeface="+mn-ea"/>
                <a:cs typeface="+mn-cs"/>
              </a:rPr>
              <a:t>autoritám</a:t>
            </a:r>
            <a:r>
              <a:rPr lang="cs-CZ" altLang="cs-CZ" dirty="0">
                <a:ea typeface="+mn-ea"/>
                <a:cs typeface="+mn-cs"/>
              </a:rPr>
              <a:t> (v dětství až bombardování otázkami, ve škole „dotěrné“ otázky na </a:t>
            </a:r>
            <a:r>
              <a:rPr lang="cs-CZ" altLang="cs-CZ" dirty="0" smtClean="0">
                <a:ea typeface="+mn-ea"/>
                <a:cs typeface="+mn-cs"/>
              </a:rPr>
              <a:t>učitele)</a:t>
            </a:r>
          </a:p>
          <a:p>
            <a:pPr marL="393700" lvl="1" indent="0" eaLnBrk="1" hangingPunct="1">
              <a:buNone/>
            </a:pPr>
            <a:r>
              <a:rPr lang="cs-CZ" altLang="cs-CZ" b="1" u="sng" dirty="0" smtClean="0"/>
              <a:t>D</a:t>
            </a:r>
            <a:r>
              <a:rPr lang="cs-CZ" altLang="cs-CZ" b="1" u="sng" dirty="0" smtClean="0">
                <a:ea typeface="+mn-ea"/>
                <a:cs typeface="+mn-cs"/>
              </a:rPr>
              <a:t>oporučení</a:t>
            </a:r>
            <a:r>
              <a:rPr lang="cs-CZ" altLang="cs-CZ" dirty="0" smtClean="0">
                <a:ea typeface="+mn-ea"/>
                <a:cs typeface="+mn-cs"/>
              </a:rPr>
              <a:t> rodičům – odpovídat nebo ukazovat cesty, kde a jak získat odpovědi</a:t>
            </a:r>
          </a:p>
          <a:p>
            <a:pPr marL="393700" lvl="1" indent="0" eaLnBrk="1" hangingPunct="1">
              <a:buNone/>
            </a:pPr>
            <a:r>
              <a:rPr lang="cs-CZ" altLang="cs-CZ" dirty="0" smtClean="0">
                <a:ea typeface="+mn-ea"/>
                <a:cs typeface="+mn-cs"/>
                <a:sym typeface="Wingdings"/>
              </a:rPr>
              <a:t> „Kdo se moc ptá…“, „Nebuď zvědavá…“ „Na to seš ještě </a:t>
            </a:r>
            <a:r>
              <a:rPr lang="cs-CZ" altLang="cs-CZ" dirty="0" err="1" smtClean="0">
                <a:ea typeface="+mn-ea"/>
                <a:cs typeface="+mn-cs"/>
                <a:sym typeface="Wingdings"/>
              </a:rPr>
              <a:t>malej</a:t>
            </a:r>
            <a:r>
              <a:rPr lang="cs-CZ" altLang="cs-CZ" dirty="0" smtClean="0">
                <a:ea typeface="+mn-ea"/>
                <a:cs typeface="+mn-cs"/>
                <a:sym typeface="Wingdings"/>
              </a:rPr>
              <a:t>…“</a:t>
            </a:r>
            <a:endParaRPr lang="cs-CZ" altLang="cs-CZ" dirty="0">
              <a:ea typeface="+mn-ea"/>
              <a:cs typeface="+mn-cs"/>
            </a:endParaRPr>
          </a:p>
        </p:txBody>
      </p:sp>
    </p:spTree>
    <p:extLst>
      <p:ext uri="{BB962C8B-B14F-4D97-AF65-F5344CB8AC3E}">
        <p14:creationId xmlns:p14="http://schemas.microsoft.com/office/powerpoint/2010/main" val="232440107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79512" y="89758"/>
            <a:ext cx="8694827" cy="1145918"/>
          </a:xfrm>
        </p:spPr>
        <p:txBody>
          <a:bodyPr/>
          <a:lstStyle/>
          <a:p>
            <a:pPr algn="ctr" eaLnBrk="1" hangingPunct="1"/>
            <a:r>
              <a:rPr lang="cs-CZ" altLang="cs-CZ" sz="4000" dirty="0" smtClean="0">
                <a:solidFill>
                  <a:srgbClr val="0070C0"/>
                </a:solidFill>
              </a:rPr>
              <a:t/>
            </a:r>
            <a:br>
              <a:rPr lang="cs-CZ" altLang="cs-CZ" sz="4000" dirty="0" smtClean="0">
                <a:solidFill>
                  <a:srgbClr val="0070C0"/>
                </a:solidFill>
              </a:rPr>
            </a:br>
            <a:r>
              <a:rPr lang="cs-CZ" altLang="cs-CZ" sz="4000" b="1" dirty="0" smtClean="0">
                <a:solidFill>
                  <a:srgbClr val="0070C0"/>
                </a:solidFill>
              </a:rPr>
              <a:t>Kognitivní oblast</a:t>
            </a:r>
            <a:br>
              <a:rPr lang="cs-CZ" altLang="cs-CZ" sz="4000" b="1" dirty="0" smtClean="0">
                <a:solidFill>
                  <a:srgbClr val="0070C0"/>
                </a:solidFill>
              </a:rPr>
            </a:br>
            <a:endParaRPr lang="en-US" altLang="cs-CZ" sz="4000" b="1" dirty="0" smtClean="0">
              <a:solidFill>
                <a:srgbClr val="0070C0"/>
              </a:solidFill>
            </a:endParaRPr>
          </a:p>
        </p:txBody>
      </p:sp>
      <p:sp>
        <p:nvSpPr>
          <p:cNvPr id="4" name="Rectangle 3"/>
          <p:cNvSpPr txBox="1">
            <a:spLocks noChangeArrowheads="1"/>
          </p:cNvSpPr>
          <p:nvPr/>
        </p:nvSpPr>
        <p:spPr bwMode="auto">
          <a:xfrm>
            <a:off x="179513" y="836712"/>
            <a:ext cx="9137482"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rgbClr val="0066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6600"/>
                </a:solidFill>
                <a:latin typeface="+mn-lt"/>
              </a:defRPr>
            </a:lvl2pPr>
            <a:lvl3pPr marL="1143000" indent="-228600" algn="l" rtl="0" eaLnBrk="0" fontAlgn="base" hangingPunct="0">
              <a:spcBef>
                <a:spcPct val="20000"/>
              </a:spcBef>
              <a:spcAft>
                <a:spcPct val="0"/>
              </a:spcAft>
              <a:buChar char="•"/>
              <a:defRPr sz="24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rgbClr val="0066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cs-CZ" altLang="cs-CZ" sz="3200" b="1" kern="0" dirty="0" smtClean="0">
                <a:solidFill>
                  <a:schemeClr val="tx1"/>
                </a:solidFill>
              </a:rPr>
              <a:t>Originálnost</a:t>
            </a:r>
            <a:r>
              <a:rPr lang="cs-CZ" altLang="cs-CZ" sz="3200" kern="0" dirty="0" smtClean="0">
                <a:solidFill>
                  <a:schemeClr val="tx1"/>
                </a:solidFill>
              </a:rPr>
              <a:t> myšlení</a:t>
            </a:r>
            <a:endParaRPr lang="en-US" altLang="cs-CZ" sz="3200" kern="0" dirty="0" smtClean="0">
              <a:solidFill>
                <a:schemeClr val="tx1"/>
              </a:solidFill>
            </a:endParaRPr>
          </a:p>
          <a:p>
            <a:pPr lvl="1" eaLnBrk="1" hangingPunct="1"/>
            <a:r>
              <a:rPr lang="cs-CZ" altLang="cs-CZ" sz="3200" kern="0" dirty="0" smtClean="0">
                <a:solidFill>
                  <a:schemeClr val="tx1"/>
                </a:solidFill>
              </a:rPr>
              <a:t> </a:t>
            </a:r>
            <a:r>
              <a:rPr lang="cs-CZ" altLang="cs-CZ" sz="2400" kern="0" dirty="0" smtClean="0">
                <a:solidFill>
                  <a:schemeClr val="tx1"/>
                </a:solidFill>
              </a:rPr>
              <a:t>nové nápady, myšlenky</a:t>
            </a:r>
          </a:p>
          <a:p>
            <a:pPr lvl="1" eaLnBrk="1" hangingPunct="1"/>
            <a:r>
              <a:rPr lang="cs-CZ" altLang="cs-CZ" sz="2400" kern="0" dirty="0" smtClean="0">
                <a:solidFill>
                  <a:schemeClr val="tx1"/>
                </a:solidFill>
              </a:rPr>
              <a:t> nekonvenční řešení (učitelky: pozor při hodnocení)</a:t>
            </a:r>
          </a:p>
          <a:p>
            <a:pPr lvl="1" eaLnBrk="1" hangingPunct="1"/>
            <a:r>
              <a:rPr lang="cs-CZ" altLang="cs-CZ" sz="2400" kern="0" dirty="0" smtClean="0">
                <a:solidFill>
                  <a:schemeClr val="tx1"/>
                </a:solidFill>
              </a:rPr>
              <a:t>otázky typu „co kdyby</a:t>
            </a:r>
          </a:p>
          <a:p>
            <a:pPr marL="457200" lvl="1" indent="0" eaLnBrk="1" hangingPunct="1">
              <a:buNone/>
            </a:pPr>
            <a:r>
              <a:rPr lang="cs-CZ" altLang="cs-CZ" sz="3200" b="1" u="sng" kern="0" dirty="0" smtClean="0">
                <a:solidFill>
                  <a:schemeClr val="tx1"/>
                </a:solidFill>
              </a:rPr>
              <a:t>D</a:t>
            </a:r>
            <a:r>
              <a:rPr lang="cs-CZ" altLang="cs-CZ" b="1" u="sng" kern="0" dirty="0" smtClean="0">
                <a:solidFill>
                  <a:schemeClr val="tx1"/>
                </a:solidFill>
              </a:rPr>
              <a:t>oporučení</a:t>
            </a:r>
            <a:r>
              <a:rPr lang="cs-CZ" altLang="cs-CZ" kern="0" dirty="0" smtClean="0">
                <a:solidFill>
                  <a:schemeClr val="tx1"/>
                </a:solidFill>
              </a:rPr>
              <a:t>:  nikdy se nespokojte s první odpovědí, doptávejte se (co tím myslíš, co ještě), hrajte hry „co kdyby“)</a:t>
            </a:r>
            <a:endParaRPr lang="en-US" altLang="cs-CZ" kern="0" dirty="0" smtClean="0">
              <a:solidFill>
                <a:schemeClr val="tx1"/>
              </a:solidFill>
            </a:endParaRPr>
          </a:p>
        </p:txBody>
      </p:sp>
      <p:sp>
        <p:nvSpPr>
          <p:cNvPr id="6" name="Rectangle 3"/>
          <p:cNvSpPr txBox="1">
            <a:spLocks noChangeArrowheads="1"/>
          </p:cNvSpPr>
          <p:nvPr/>
        </p:nvSpPr>
        <p:spPr bwMode="auto">
          <a:xfrm>
            <a:off x="179514" y="3484606"/>
            <a:ext cx="8853276" cy="3373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rgbClr val="0066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6600"/>
                </a:solidFill>
                <a:latin typeface="+mn-lt"/>
              </a:defRPr>
            </a:lvl2pPr>
            <a:lvl3pPr marL="1143000" indent="-228600" algn="l" rtl="0" eaLnBrk="0" fontAlgn="base" hangingPunct="0">
              <a:spcBef>
                <a:spcPct val="20000"/>
              </a:spcBef>
              <a:spcAft>
                <a:spcPct val="0"/>
              </a:spcAft>
              <a:buChar char="•"/>
              <a:defRPr sz="24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rgbClr val="0066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endParaRPr lang="cs-CZ" altLang="cs-CZ" sz="3200" b="1" kern="0" dirty="0" smtClean="0"/>
          </a:p>
          <a:p>
            <a:pPr marL="0" indent="0" eaLnBrk="1" hangingPunct="1">
              <a:buNone/>
            </a:pPr>
            <a:endParaRPr lang="cs-CZ" altLang="cs-CZ" sz="3200" b="1" kern="0" dirty="0"/>
          </a:p>
          <a:p>
            <a:pPr marL="0" indent="0" eaLnBrk="1" hangingPunct="1">
              <a:buNone/>
            </a:pPr>
            <a:r>
              <a:rPr lang="cs-CZ" altLang="cs-CZ" sz="3200" b="1" kern="0" dirty="0" smtClean="0">
                <a:solidFill>
                  <a:schemeClr val="tx1"/>
                </a:solidFill>
              </a:rPr>
              <a:t>Perfekcionismus v </a:t>
            </a:r>
            <a:r>
              <a:rPr lang="cs-CZ" altLang="cs-CZ" sz="3200" kern="0" dirty="0" smtClean="0">
                <a:solidFill>
                  <a:schemeClr val="tx1"/>
                </a:solidFill>
              </a:rPr>
              <a:t>myšlení</a:t>
            </a:r>
            <a:endParaRPr lang="en-US" altLang="cs-CZ" sz="3200" kern="0" dirty="0" smtClean="0">
              <a:solidFill>
                <a:schemeClr val="tx1"/>
              </a:solidFill>
            </a:endParaRPr>
          </a:p>
          <a:p>
            <a:pPr lvl="1" eaLnBrk="1" hangingPunct="1"/>
            <a:r>
              <a:rPr lang="cs-CZ" altLang="cs-CZ" sz="3200" kern="0" dirty="0" smtClean="0">
                <a:solidFill>
                  <a:schemeClr val="tx1"/>
                </a:solidFill>
              </a:rPr>
              <a:t> </a:t>
            </a:r>
            <a:r>
              <a:rPr lang="cs-CZ" altLang="cs-CZ" sz="2400" kern="0" dirty="0" smtClean="0">
                <a:solidFill>
                  <a:schemeClr val="tx1"/>
                </a:solidFill>
              </a:rPr>
              <a:t>bere v úvahu podrobnosti a detaily</a:t>
            </a:r>
          </a:p>
          <a:p>
            <a:pPr lvl="1" eaLnBrk="1" hangingPunct="1"/>
            <a:r>
              <a:rPr lang="cs-CZ" altLang="cs-CZ" sz="2400" kern="0" dirty="0" smtClean="0">
                <a:solidFill>
                  <a:schemeClr val="tx1"/>
                </a:solidFill>
              </a:rPr>
              <a:t> myslí v několika rovinách, domýšlí daleko (</a:t>
            </a:r>
            <a:r>
              <a:rPr lang="cs-CZ" altLang="cs-CZ" sz="2400" i="1" kern="0" dirty="0" smtClean="0">
                <a:solidFill>
                  <a:schemeClr val="tx1"/>
                </a:solidFill>
              </a:rPr>
              <a:t>myslí za roh</a:t>
            </a:r>
            <a:r>
              <a:rPr lang="cs-CZ" altLang="cs-CZ" sz="2400" kern="0" dirty="0" smtClean="0">
                <a:solidFill>
                  <a:schemeClr val="tx1"/>
                </a:solidFill>
              </a:rPr>
              <a:t>)</a:t>
            </a:r>
          </a:p>
        </p:txBody>
      </p:sp>
    </p:spTree>
    <p:extLst>
      <p:ext uri="{BB962C8B-B14F-4D97-AF65-F5344CB8AC3E}">
        <p14:creationId xmlns:p14="http://schemas.microsoft.com/office/powerpoint/2010/main" val="353443221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5536" y="404664"/>
            <a:ext cx="8478803" cy="1440160"/>
          </a:xfrm>
        </p:spPr>
        <p:txBody>
          <a:bodyPr/>
          <a:lstStyle/>
          <a:p>
            <a:pPr algn="ctr" eaLnBrk="1" hangingPunct="1"/>
            <a:r>
              <a:rPr lang="cs-CZ" altLang="cs-CZ" sz="4000" dirty="0" smtClean="0">
                <a:solidFill>
                  <a:srgbClr val="0070C0"/>
                </a:solidFill>
              </a:rPr>
              <a:t/>
            </a:r>
            <a:br>
              <a:rPr lang="cs-CZ" altLang="cs-CZ" sz="4000" dirty="0" smtClean="0">
                <a:solidFill>
                  <a:srgbClr val="0070C0"/>
                </a:solidFill>
              </a:rPr>
            </a:br>
            <a:r>
              <a:rPr lang="cs-CZ" altLang="cs-CZ" sz="4000" dirty="0">
                <a:solidFill>
                  <a:srgbClr val="0070C0"/>
                </a:solidFill>
              </a:rPr>
              <a:t/>
            </a:r>
            <a:br>
              <a:rPr lang="cs-CZ" altLang="cs-CZ" sz="4000" dirty="0">
                <a:solidFill>
                  <a:srgbClr val="0070C0"/>
                </a:solidFill>
              </a:rPr>
            </a:br>
            <a:r>
              <a:rPr lang="cs-CZ" altLang="cs-CZ" sz="4000" dirty="0" smtClean="0">
                <a:solidFill>
                  <a:srgbClr val="0070C0"/>
                </a:solidFill>
              </a:rPr>
              <a:t/>
            </a:r>
            <a:br>
              <a:rPr lang="cs-CZ" altLang="cs-CZ" sz="4000" dirty="0" smtClean="0">
                <a:solidFill>
                  <a:srgbClr val="0070C0"/>
                </a:solidFill>
              </a:rPr>
            </a:br>
            <a:r>
              <a:rPr lang="cs-CZ" altLang="cs-CZ" sz="4000" dirty="0">
                <a:solidFill>
                  <a:srgbClr val="0070C0"/>
                </a:solidFill>
              </a:rPr>
              <a:t/>
            </a:r>
            <a:br>
              <a:rPr lang="cs-CZ" altLang="cs-CZ" sz="4000" dirty="0">
                <a:solidFill>
                  <a:srgbClr val="0070C0"/>
                </a:solidFill>
              </a:rPr>
            </a:br>
            <a:r>
              <a:rPr lang="cs-CZ" altLang="cs-CZ" sz="4000" dirty="0" smtClean="0">
                <a:solidFill>
                  <a:srgbClr val="0070C0"/>
                </a:solidFill>
              </a:rPr>
              <a:t/>
            </a:r>
            <a:br>
              <a:rPr lang="cs-CZ" altLang="cs-CZ" sz="4000" dirty="0" smtClean="0">
                <a:solidFill>
                  <a:srgbClr val="0070C0"/>
                </a:solidFill>
              </a:rPr>
            </a:br>
            <a:r>
              <a:rPr lang="cs-CZ" altLang="cs-CZ" sz="4000" dirty="0" smtClean="0">
                <a:solidFill>
                  <a:srgbClr val="0070C0"/>
                </a:solidFill>
              </a:rPr>
              <a:t/>
            </a:r>
            <a:br>
              <a:rPr lang="cs-CZ" altLang="cs-CZ" sz="4000" dirty="0" smtClean="0">
                <a:solidFill>
                  <a:srgbClr val="0070C0"/>
                </a:solidFill>
              </a:rPr>
            </a:br>
            <a:r>
              <a:rPr lang="cs-CZ" altLang="cs-CZ" sz="4000" dirty="0">
                <a:solidFill>
                  <a:srgbClr val="0070C0"/>
                </a:solidFill>
              </a:rPr>
              <a:t/>
            </a:r>
            <a:br>
              <a:rPr lang="cs-CZ" altLang="cs-CZ" sz="4000" dirty="0">
                <a:solidFill>
                  <a:srgbClr val="0070C0"/>
                </a:solidFill>
              </a:rPr>
            </a:br>
            <a:r>
              <a:rPr lang="cs-CZ" altLang="cs-CZ" sz="4000" dirty="0" smtClean="0">
                <a:solidFill>
                  <a:srgbClr val="0070C0"/>
                </a:solidFill>
              </a:rPr>
              <a:t/>
            </a:r>
            <a:br>
              <a:rPr lang="cs-CZ" altLang="cs-CZ" sz="4000" dirty="0" smtClean="0">
                <a:solidFill>
                  <a:srgbClr val="0070C0"/>
                </a:solidFill>
              </a:rPr>
            </a:br>
            <a:r>
              <a:rPr lang="cs-CZ" altLang="cs-CZ" sz="4000" b="1" dirty="0" smtClean="0">
                <a:solidFill>
                  <a:srgbClr val="0070C0"/>
                </a:solidFill>
              </a:rPr>
              <a:t>Kognitivní oblast</a:t>
            </a:r>
            <a:br>
              <a:rPr lang="cs-CZ" altLang="cs-CZ" sz="4000" b="1" dirty="0" smtClean="0">
                <a:solidFill>
                  <a:srgbClr val="0070C0"/>
                </a:solidFill>
              </a:rPr>
            </a:br>
            <a:endParaRPr lang="en-US" altLang="cs-CZ" sz="4000" b="1" dirty="0" smtClean="0">
              <a:solidFill>
                <a:srgbClr val="0070C0"/>
              </a:solidFill>
            </a:endParaRPr>
          </a:p>
        </p:txBody>
      </p:sp>
      <p:sp>
        <p:nvSpPr>
          <p:cNvPr id="4" name="Rectangle 3"/>
          <p:cNvSpPr txBox="1">
            <a:spLocks noChangeArrowheads="1"/>
          </p:cNvSpPr>
          <p:nvPr/>
        </p:nvSpPr>
        <p:spPr bwMode="auto">
          <a:xfrm>
            <a:off x="123569" y="1700808"/>
            <a:ext cx="9292280" cy="1845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rgbClr val="0066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6600"/>
                </a:solidFill>
                <a:latin typeface="+mn-lt"/>
              </a:defRPr>
            </a:lvl2pPr>
            <a:lvl3pPr marL="1143000" indent="-228600" algn="l" rtl="0" eaLnBrk="0" fontAlgn="base" hangingPunct="0">
              <a:spcBef>
                <a:spcPct val="20000"/>
              </a:spcBef>
              <a:spcAft>
                <a:spcPct val="0"/>
              </a:spcAft>
              <a:buChar char="•"/>
              <a:defRPr sz="24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rgbClr val="0066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cs-CZ" altLang="cs-CZ" sz="3200" b="1" kern="0" dirty="0" smtClean="0">
                <a:solidFill>
                  <a:schemeClr val="tx1"/>
                </a:solidFill>
              </a:rPr>
              <a:t>schopnost koncentrace a vytrvalost</a:t>
            </a:r>
          </a:p>
          <a:p>
            <a:pPr lvl="1" eaLnBrk="1" hangingPunct="1"/>
            <a:r>
              <a:rPr lang="cs-CZ" altLang="cs-CZ" kern="0" dirty="0" smtClean="0">
                <a:solidFill>
                  <a:schemeClr val="tx1"/>
                </a:solidFill>
              </a:rPr>
              <a:t>neodpovídá danému věku</a:t>
            </a:r>
          </a:p>
          <a:p>
            <a:pPr lvl="1" eaLnBrk="1" hangingPunct="1"/>
            <a:r>
              <a:rPr lang="cs-CZ" altLang="cs-CZ" kern="0" dirty="0" smtClean="0">
                <a:solidFill>
                  <a:schemeClr val="tx1"/>
                </a:solidFill>
              </a:rPr>
              <a:t>týká se však především toho, co jej baví</a:t>
            </a:r>
            <a:endParaRPr lang="en-US" altLang="cs-CZ" kern="0" dirty="0" smtClean="0">
              <a:solidFill>
                <a:schemeClr val="tx1"/>
              </a:solidFill>
            </a:endParaRPr>
          </a:p>
        </p:txBody>
      </p:sp>
      <p:sp>
        <p:nvSpPr>
          <p:cNvPr id="8" name="Rectangle 3"/>
          <p:cNvSpPr txBox="1">
            <a:spLocks noChangeArrowheads="1"/>
          </p:cNvSpPr>
          <p:nvPr/>
        </p:nvSpPr>
        <p:spPr bwMode="auto">
          <a:xfrm>
            <a:off x="251520" y="3717032"/>
            <a:ext cx="8422923" cy="16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rgbClr val="0066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6600"/>
                </a:solidFill>
                <a:latin typeface="+mn-lt"/>
              </a:defRPr>
            </a:lvl2pPr>
            <a:lvl3pPr marL="1143000" indent="-228600" algn="l" rtl="0" eaLnBrk="0" fontAlgn="base" hangingPunct="0">
              <a:spcBef>
                <a:spcPct val="20000"/>
              </a:spcBef>
              <a:spcAft>
                <a:spcPct val="0"/>
              </a:spcAft>
              <a:buChar char="•"/>
              <a:defRPr sz="24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rgbClr val="0066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cs-CZ" altLang="cs-CZ" sz="3200" b="1" kern="0" dirty="0" smtClean="0">
                <a:solidFill>
                  <a:schemeClr val="tx1"/>
                </a:solidFill>
              </a:rPr>
              <a:t>paměť</a:t>
            </a:r>
          </a:p>
          <a:p>
            <a:pPr lvl="1" eaLnBrk="1" hangingPunct="1"/>
            <a:r>
              <a:rPr lang="cs-CZ" altLang="cs-CZ" kern="0" dirty="0" smtClean="0">
                <a:solidFill>
                  <a:schemeClr val="tx1"/>
                </a:solidFill>
              </a:rPr>
              <a:t>často mimořádná</a:t>
            </a:r>
            <a:endParaRPr lang="en-US" altLang="cs-CZ" kern="0" dirty="0" smtClean="0">
              <a:solidFill>
                <a:schemeClr val="tx1"/>
              </a:solidFill>
            </a:endParaRPr>
          </a:p>
        </p:txBody>
      </p:sp>
    </p:spTree>
    <p:extLst>
      <p:ext uri="{BB962C8B-B14F-4D97-AF65-F5344CB8AC3E}">
        <p14:creationId xmlns:p14="http://schemas.microsoft.com/office/powerpoint/2010/main" val="177034316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3528" y="89758"/>
            <a:ext cx="8550811" cy="639291"/>
          </a:xfrm>
        </p:spPr>
        <p:txBody>
          <a:bodyPr/>
          <a:lstStyle/>
          <a:p>
            <a:pPr algn="ctr" eaLnBrk="1" hangingPunct="1"/>
            <a:r>
              <a:rPr lang="cs-CZ" altLang="cs-CZ" sz="4000" b="1" dirty="0" smtClean="0">
                <a:solidFill>
                  <a:srgbClr val="0070C0"/>
                </a:solidFill>
              </a:rPr>
              <a:t>Kognitivní oblast</a:t>
            </a:r>
            <a:endParaRPr lang="en-US" altLang="cs-CZ" sz="4000" b="1" dirty="0" smtClean="0">
              <a:solidFill>
                <a:srgbClr val="0070C0"/>
              </a:solidFill>
            </a:endParaRPr>
          </a:p>
        </p:txBody>
      </p:sp>
      <p:sp>
        <p:nvSpPr>
          <p:cNvPr id="4099" name="Rectangle 3"/>
          <p:cNvSpPr>
            <a:spLocks noGrp="1" noChangeArrowheads="1"/>
          </p:cNvSpPr>
          <p:nvPr>
            <p:ph type="body" idx="1"/>
          </p:nvPr>
        </p:nvSpPr>
        <p:spPr>
          <a:xfrm>
            <a:off x="222422" y="617839"/>
            <a:ext cx="8699156" cy="6153664"/>
          </a:xfrm>
        </p:spPr>
        <p:txBody>
          <a:bodyPr/>
          <a:lstStyle/>
          <a:p>
            <a:pPr marL="342900" lvl="1" indent="-342900" eaLnBrk="1" hangingPunct="1">
              <a:buFontTx/>
              <a:buChar char="•"/>
            </a:pPr>
            <a:r>
              <a:rPr lang="cs-CZ" altLang="cs-CZ" b="1" dirty="0" smtClean="0"/>
              <a:t>zájmy</a:t>
            </a:r>
            <a:endParaRPr lang="en-US" altLang="cs-CZ" b="1" dirty="0">
              <a:solidFill>
                <a:srgbClr val="92D050"/>
              </a:solidFill>
            </a:endParaRPr>
          </a:p>
          <a:p>
            <a:pPr lvl="1" eaLnBrk="1" hangingPunct="1"/>
            <a:r>
              <a:rPr lang="cs-CZ" altLang="cs-CZ" dirty="0" smtClean="0">
                <a:ea typeface="+mn-ea"/>
                <a:cs typeface="+mn-cs"/>
              </a:rPr>
              <a:t>široké </a:t>
            </a:r>
            <a:r>
              <a:rPr lang="cs-CZ" altLang="cs-CZ" b="1" dirty="0" smtClean="0">
                <a:ea typeface="+mn-ea"/>
                <a:cs typeface="+mn-cs"/>
              </a:rPr>
              <a:t>spektrum</a:t>
            </a:r>
            <a:r>
              <a:rPr lang="cs-CZ" altLang="cs-CZ" dirty="0" smtClean="0">
                <a:ea typeface="+mn-ea"/>
                <a:cs typeface="+mn-cs"/>
              </a:rPr>
              <a:t> zájmů </a:t>
            </a:r>
            <a:r>
              <a:rPr lang="cs-CZ" altLang="cs-CZ" sz="2400" dirty="0" smtClean="0">
                <a:ea typeface="+mn-ea"/>
                <a:cs typeface="+mn-cs"/>
              </a:rPr>
              <a:t>(</a:t>
            </a:r>
            <a:r>
              <a:rPr lang="cs-CZ" altLang="cs-CZ" sz="2000" i="1" dirty="0" smtClean="0">
                <a:ea typeface="+mn-ea"/>
                <a:cs typeface="+mn-cs"/>
              </a:rPr>
              <a:t>může nastat stres z rozhodnutí</a:t>
            </a:r>
            <a:r>
              <a:rPr lang="cs-CZ" altLang="cs-CZ" sz="2400" dirty="0" smtClean="0">
                <a:ea typeface="+mn-ea"/>
                <a:cs typeface="+mn-cs"/>
              </a:rPr>
              <a:t>), někdy se záhy ustálí na jednom (</a:t>
            </a:r>
            <a:r>
              <a:rPr lang="cs-CZ" altLang="cs-CZ" sz="2000" i="1" dirty="0" smtClean="0">
                <a:ea typeface="+mn-ea"/>
                <a:cs typeface="+mn-cs"/>
              </a:rPr>
              <a:t>může změnit)</a:t>
            </a:r>
            <a:endParaRPr lang="cs-CZ" altLang="cs-CZ" sz="2000" i="1" dirty="0">
              <a:ea typeface="+mn-ea"/>
              <a:cs typeface="+mn-cs"/>
            </a:endParaRPr>
          </a:p>
          <a:p>
            <a:pPr lvl="1" eaLnBrk="1" hangingPunct="1"/>
            <a:r>
              <a:rPr lang="cs-CZ" altLang="cs-CZ" b="1" dirty="0">
                <a:ea typeface="+mn-ea"/>
                <a:cs typeface="+mn-cs"/>
              </a:rPr>
              <a:t>i</a:t>
            </a:r>
            <a:r>
              <a:rPr lang="cs-CZ" altLang="cs-CZ" b="1" dirty="0" smtClean="0">
                <a:ea typeface="+mn-ea"/>
                <a:cs typeface="+mn-cs"/>
              </a:rPr>
              <a:t>ntenzita</a:t>
            </a:r>
            <a:r>
              <a:rPr lang="cs-CZ" altLang="cs-CZ" dirty="0" smtClean="0">
                <a:ea typeface="+mn-ea"/>
                <a:cs typeface="+mn-cs"/>
              </a:rPr>
              <a:t> zájmů </a:t>
            </a:r>
            <a:r>
              <a:rPr lang="cs-CZ" altLang="cs-CZ" sz="2400" dirty="0" smtClean="0">
                <a:ea typeface="+mn-ea"/>
                <a:cs typeface="+mn-cs"/>
              </a:rPr>
              <a:t>(hloubka, vášeň)</a:t>
            </a:r>
            <a:endParaRPr lang="cs-CZ" altLang="cs-CZ" sz="2400" dirty="0">
              <a:ea typeface="+mn-ea"/>
              <a:cs typeface="+mn-cs"/>
            </a:endParaRPr>
          </a:p>
          <a:p>
            <a:pPr lvl="1" eaLnBrk="1" hangingPunct="1"/>
            <a:r>
              <a:rPr lang="cs-CZ" altLang="cs-CZ" dirty="0">
                <a:ea typeface="+mn-ea"/>
                <a:cs typeface="+mn-cs"/>
              </a:rPr>
              <a:t>z</a:t>
            </a:r>
            <a:r>
              <a:rPr lang="cs-CZ" altLang="cs-CZ" dirty="0" smtClean="0">
                <a:ea typeface="+mn-ea"/>
                <a:cs typeface="+mn-cs"/>
              </a:rPr>
              <a:t>ájmy </a:t>
            </a:r>
            <a:r>
              <a:rPr lang="cs-CZ" altLang="cs-CZ" b="1" dirty="0" smtClean="0">
                <a:ea typeface="+mn-ea"/>
                <a:cs typeface="+mn-cs"/>
              </a:rPr>
              <a:t>netypické</a:t>
            </a:r>
            <a:r>
              <a:rPr lang="cs-CZ" altLang="cs-CZ" dirty="0" smtClean="0">
                <a:ea typeface="+mn-ea"/>
                <a:cs typeface="+mn-cs"/>
              </a:rPr>
              <a:t> pro daný věk (např. astronomie…)</a:t>
            </a:r>
          </a:p>
          <a:p>
            <a:pPr marL="393700" lvl="1" indent="0" eaLnBrk="1" hangingPunct="1">
              <a:buNone/>
            </a:pPr>
            <a:r>
              <a:rPr lang="cs-CZ" altLang="cs-CZ" b="1" u="sng" dirty="0" smtClean="0"/>
              <a:t>D</a:t>
            </a:r>
            <a:r>
              <a:rPr lang="cs-CZ" altLang="cs-CZ" b="1" u="sng" dirty="0" smtClean="0">
                <a:ea typeface="+mn-ea"/>
                <a:cs typeface="+mn-cs"/>
              </a:rPr>
              <a:t>oporučení</a:t>
            </a:r>
            <a:r>
              <a:rPr lang="cs-CZ" altLang="cs-CZ" dirty="0" smtClean="0">
                <a:ea typeface="+mn-ea"/>
                <a:cs typeface="+mn-cs"/>
              </a:rPr>
              <a:t> rodičům/učitelům zkoušet a hledat, najde-li, udržovat a podporovat</a:t>
            </a:r>
          </a:p>
          <a:p>
            <a:pPr marL="393700" lvl="1" indent="0" eaLnBrk="1" hangingPunct="1">
              <a:buNone/>
            </a:pPr>
            <a:r>
              <a:rPr lang="cs-CZ" altLang="cs-CZ" b="1" u="sng" dirty="0" smtClean="0"/>
              <a:t>D</a:t>
            </a:r>
            <a:r>
              <a:rPr lang="cs-CZ" altLang="cs-CZ" b="1" u="sng" dirty="0" smtClean="0">
                <a:ea typeface="+mn-ea"/>
                <a:cs typeface="+mn-cs"/>
              </a:rPr>
              <a:t>oporučení</a:t>
            </a:r>
            <a:r>
              <a:rPr lang="cs-CZ" altLang="cs-CZ" dirty="0" smtClean="0">
                <a:ea typeface="+mn-ea"/>
                <a:cs typeface="+mn-cs"/>
              </a:rPr>
              <a:t> učitelům: tvořivě využívat k všeobecným vzdělávacím aktivitám, neboť zájem je jako návnada na udici </a:t>
            </a:r>
            <a:r>
              <a:rPr lang="cs-CZ" altLang="cs-CZ" sz="2000" dirty="0" smtClean="0">
                <a:sym typeface="Wingdings"/>
              </a:rPr>
              <a:t> zakazovat, devalvovat (K čemu to je dobré?), označovat za úchylku…</a:t>
            </a:r>
          </a:p>
          <a:p>
            <a:pPr marL="393700" lvl="1" indent="0" eaLnBrk="1" hangingPunct="1">
              <a:buNone/>
            </a:pPr>
            <a:r>
              <a:rPr lang="cs-CZ" altLang="cs-CZ" sz="2000" dirty="0" smtClean="0">
                <a:sym typeface="Wingdings"/>
              </a:rPr>
              <a:t> „nesmíš se učit napřed</a:t>
            </a:r>
            <a:r>
              <a:rPr lang="cs-CZ" altLang="cs-CZ" sz="2000" dirty="0">
                <a:sym typeface="Wingdings"/>
              </a:rPr>
              <a:t>“ (učitelky !!!)</a:t>
            </a:r>
          </a:p>
          <a:p>
            <a:pPr marL="3200400" lvl="7" indent="0">
              <a:buNone/>
            </a:pPr>
            <a:endParaRPr lang="cs-CZ" altLang="cs-CZ" sz="1800" dirty="0">
              <a:solidFill>
                <a:srgbClr val="92D050"/>
              </a:solidFill>
              <a:ea typeface="+mn-ea"/>
              <a:cs typeface="+mn-cs"/>
            </a:endParaRPr>
          </a:p>
        </p:txBody>
      </p:sp>
    </p:spTree>
    <p:extLst>
      <p:ext uri="{BB962C8B-B14F-4D97-AF65-F5344CB8AC3E}">
        <p14:creationId xmlns:p14="http://schemas.microsoft.com/office/powerpoint/2010/main" val="79830456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9184" y="1313379"/>
            <a:ext cx="8503920" cy="6247864"/>
          </a:xfrm>
          <a:prstGeom prst="rect">
            <a:avLst/>
          </a:prstGeom>
        </p:spPr>
        <p:txBody>
          <a:bodyPr wrap="square">
            <a:spAutoFit/>
          </a:bodyPr>
          <a:lstStyle/>
          <a:p>
            <a:pPr algn="ctr"/>
            <a:r>
              <a:rPr lang="cs-CZ" altLang="cs-CZ" sz="6600" dirty="0" smtClean="0">
                <a:solidFill>
                  <a:schemeClr val="accent1"/>
                </a:solidFill>
              </a:rPr>
              <a:t>Koho jste si představili?</a:t>
            </a:r>
          </a:p>
          <a:p>
            <a:pPr algn="ctr"/>
            <a:r>
              <a:rPr lang="cs-CZ" altLang="cs-CZ" sz="5400" dirty="0" smtClean="0">
                <a:solidFill>
                  <a:srgbClr val="7030A0"/>
                </a:solidFill>
              </a:rPr>
              <a:t>Porovnejte své představy  s teorií a dosavadními výzkumy</a:t>
            </a:r>
          </a:p>
          <a:p>
            <a:pPr algn="ctr"/>
            <a:r>
              <a:rPr lang="en-GB" altLang="cs-CZ" sz="8800" dirty="0"/>
              <a:t/>
            </a:r>
            <a:br>
              <a:rPr lang="en-GB" altLang="cs-CZ" sz="8800" dirty="0"/>
            </a:br>
            <a:endParaRPr lang="cs-CZ" dirty="0"/>
          </a:p>
        </p:txBody>
      </p:sp>
    </p:spTree>
    <p:extLst>
      <p:ext uri="{BB962C8B-B14F-4D97-AF65-F5344CB8AC3E}">
        <p14:creationId xmlns:p14="http://schemas.microsoft.com/office/powerpoint/2010/main" val="2063878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7544" y="89758"/>
            <a:ext cx="8406795" cy="890970"/>
          </a:xfrm>
        </p:spPr>
        <p:txBody>
          <a:bodyPr/>
          <a:lstStyle/>
          <a:p>
            <a:pPr algn="ctr" eaLnBrk="1" hangingPunct="1"/>
            <a:r>
              <a:rPr lang="cs-CZ" altLang="cs-CZ" sz="4000" b="1" dirty="0" smtClean="0">
                <a:solidFill>
                  <a:srgbClr val="0070C0"/>
                </a:solidFill>
              </a:rPr>
              <a:t>Kognitivní oblast</a:t>
            </a:r>
            <a:endParaRPr lang="en-US" altLang="cs-CZ" sz="4000" b="1" dirty="0" smtClean="0">
              <a:solidFill>
                <a:srgbClr val="0070C0"/>
              </a:solidFill>
            </a:endParaRPr>
          </a:p>
        </p:txBody>
      </p:sp>
      <p:sp>
        <p:nvSpPr>
          <p:cNvPr id="4099" name="Rectangle 3"/>
          <p:cNvSpPr>
            <a:spLocks noGrp="1" noChangeArrowheads="1"/>
          </p:cNvSpPr>
          <p:nvPr>
            <p:ph type="body" idx="1"/>
          </p:nvPr>
        </p:nvSpPr>
        <p:spPr>
          <a:xfrm>
            <a:off x="222422" y="1052735"/>
            <a:ext cx="8699156" cy="5718767"/>
          </a:xfrm>
        </p:spPr>
        <p:txBody>
          <a:bodyPr/>
          <a:lstStyle/>
          <a:p>
            <a:pPr marL="0" lvl="1" indent="0" eaLnBrk="1" hangingPunct="1">
              <a:buNone/>
            </a:pPr>
            <a:r>
              <a:rPr lang="cs-CZ" altLang="cs-CZ" sz="2800" b="1" dirty="0" smtClean="0"/>
              <a:t>raný zájem o písmena, čísla</a:t>
            </a:r>
            <a:endParaRPr lang="en-US" altLang="cs-CZ" sz="2800" b="1" dirty="0">
              <a:solidFill>
                <a:srgbClr val="92D050"/>
              </a:solidFill>
            </a:endParaRPr>
          </a:p>
          <a:p>
            <a:pPr lvl="1" eaLnBrk="1" hangingPunct="1"/>
            <a:r>
              <a:rPr lang="cs-CZ" altLang="cs-CZ" dirty="0" smtClean="0">
                <a:hlinkClick r:id="rId3" action="ppaction://hlinkfile"/>
              </a:rPr>
              <a:t>raná </a:t>
            </a:r>
            <a:r>
              <a:rPr lang="cs-CZ" altLang="cs-CZ" b="1" dirty="0" smtClean="0">
                <a:hlinkClick r:id="rId3" action="ppaction://hlinkfile"/>
              </a:rPr>
              <a:t>čtenářská</a:t>
            </a:r>
            <a:r>
              <a:rPr lang="cs-CZ" altLang="cs-CZ" dirty="0" smtClean="0">
                <a:hlinkClick r:id="rId3" action="ppaction://hlinkfile"/>
              </a:rPr>
              <a:t> schopnost </a:t>
            </a:r>
            <a:r>
              <a:rPr lang="cs-CZ" altLang="cs-CZ" dirty="0"/>
              <a:t> </a:t>
            </a:r>
            <a:r>
              <a:rPr lang="cs-CZ" altLang="cs-CZ" dirty="0" smtClean="0"/>
              <a:t> </a:t>
            </a:r>
            <a:r>
              <a:rPr lang="cs-CZ" altLang="cs-CZ" sz="2000" dirty="0" smtClean="0"/>
              <a:t>(3.-4. rok, spontaneita)</a:t>
            </a:r>
            <a:endParaRPr lang="cs-CZ" altLang="cs-CZ" sz="2000" dirty="0"/>
          </a:p>
          <a:p>
            <a:pPr lvl="1" eaLnBrk="1" hangingPunct="1"/>
            <a:r>
              <a:rPr lang="cs-CZ" altLang="cs-CZ" dirty="0"/>
              <a:t>z</a:t>
            </a:r>
            <a:r>
              <a:rPr lang="cs-CZ" altLang="cs-CZ" dirty="0" smtClean="0"/>
              <a:t>ájem o </a:t>
            </a:r>
            <a:r>
              <a:rPr lang="cs-CZ" altLang="cs-CZ" b="1" dirty="0" smtClean="0"/>
              <a:t>čísla a číselné operace</a:t>
            </a:r>
            <a:r>
              <a:rPr lang="cs-CZ" altLang="cs-CZ" b="1" dirty="0"/>
              <a:t> </a:t>
            </a:r>
            <a:r>
              <a:rPr lang="cs-CZ" altLang="cs-CZ" sz="2000" dirty="0" smtClean="0"/>
              <a:t>(nejen vyjmenovat čís. řadu)</a:t>
            </a:r>
          </a:p>
          <a:p>
            <a:pPr marL="393700" lvl="1" indent="0" eaLnBrk="1" hangingPunct="1">
              <a:buNone/>
            </a:pPr>
            <a:r>
              <a:rPr lang="cs-CZ" altLang="cs-CZ" sz="2400" b="1" u="sng" dirty="0" smtClean="0"/>
              <a:t>Všeobecné doporučení</a:t>
            </a:r>
            <a:r>
              <a:rPr lang="cs-CZ" altLang="cs-CZ" sz="2400" dirty="0" smtClean="0"/>
              <a:t> rodičům/učitelům: vizualizace a motorizace (viz kroky vpřed a vzad, abakus</a:t>
            </a:r>
            <a:r>
              <a:rPr lang="cs-CZ" altLang="cs-CZ" sz="2400" dirty="0"/>
              <a:t>) </a:t>
            </a:r>
            <a:endParaRPr lang="cs-CZ" altLang="cs-CZ" sz="2400" dirty="0" smtClean="0"/>
          </a:p>
          <a:p>
            <a:pPr lvl="1" eaLnBrk="1" hangingPunct="1">
              <a:buFont typeface="Wingdings"/>
              <a:buChar char="N"/>
            </a:pPr>
            <a:r>
              <a:rPr lang="cs-CZ" altLang="cs-CZ" sz="2400" dirty="0" smtClean="0">
                <a:sym typeface="Wingdings"/>
              </a:rPr>
              <a:t>užívání prstů, rukou</a:t>
            </a:r>
          </a:p>
          <a:p>
            <a:pPr marL="0" lvl="1" indent="0" eaLnBrk="1" hangingPunct="1">
              <a:buNone/>
            </a:pPr>
            <a:r>
              <a:rPr lang="cs-CZ" altLang="cs-CZ" sz="2800" b="1" dirty="0"/>
              <a:t>řeč</a:t>
            </a:r>
            <a:endParaRPr lang="en-US" altLang="cs-CZ" sz="2800" b="1" dirty="0">
              <a:solidFill>
                <a:srgbClr val="92D050"/>
              </a:solidFill>
            </a:endParaRPr>
          </a:p>
          <a:p>
            <a:pPr lvl="1" eaLnBrk="1" hangingPunct="1"/>
            <a:r>
              <a:rPr lang="cs-CZ" altLang="cs-CZ" b="1" dirty="0"/>
              <a:t>plynulá</a:t>
            </a:r>
            <a:r>
              <a:rPr lang="cs-CZ" altLang="cs-CZ" dirty="0"/>
              <a:t> řeč již v předškolním věku (avšak i pozdní mluvčí)</a:t>
            </a:r>
          </a:p>
          <a:p>
            <a:pPr lvl="1" eaLnBrk="1" hangingPunct="1"/>
            <a:r>
              <a:rPr lang="cs-CZ" altLang="cs-CZ" dirty="0"/>
              <a:t>bohatý</a:t>
            </a:r>
            <a:r>
              <a:rPr lang="cs-CZ" altLang="cs-CZ" b="1" dirty="0"/>
              <a:t> slovník</a:t>
            </a:r>
          </a:p>
          <a:p>
            <a:pPr lvl="3" eaLnBrk="1" hangingPunct="1"/>
            <a:r>
              <a:rPr lang="cs-CZ" altLang="cs-CZ" b="1" dirty="0"/>
              <a:t> </a:t>
            </a:r>
            <a:r>
              <a:rPr lang="cs-CZ" altLang="cs-CZ" dirty="0"/>
              <a:t>obsahuje výrazy typické pro starší věk</a:t>
            </a:r>
          </a:p>
          <a:p>
            <a:pPr lvl="4" eaLnBrk="1" hangingPunct="1"/>
            <a:r>
              <a:rPr lang="cs-CZ" altLang="cs-CZ" dirty="0"/>
              <a:t>obsahuje i </a:t>
            </a:r>
            <a:r>
              <a:rPr lang="cs-CZ" altLang="cs-CZ" b="1" dirty="0"/>
              <a:t>abstraktní</a:t>
            </a:r>
            <a:r>
              <a:rPr lang="cs-CZ" altLang="cs-CZ" dirty="0"/>
              <a:t> pojmy a </a:t>
            </a:r>
            <a:r>
              <a:rPr lang="cs-CZ" altLang="cs-CZ" b="1" dirty="0"/>
              <a:t>cizí</a:t>
            </a:r>
            <a:r>
              <a:rPr lang="cs-CZ" altLang="cs-CZ" dirty="0"/>
              <a:t> výrazy </a:t>
            </a:r>
          </a:p>
          <a:p>
            <a:pPr lvl="1" eaLnBrk="1" hangingPunct="1">
              <a:buFont typeface="Wingdings"/>
              <a:buChar char="N"/>
            </a:pPr>
            <a:endParaRPr lang="cs-CZ" altLang="cs-CZ" sz="2400" dirty="0"/>
          </a:p>
        </p:txBody>
      </p:sp>
    </p:spTree>
    <p:extLst>
      <p:ext uri="{BB962C8B-B14F-4D97-AF65-F5344CB8AC3E}">
        <p14:creationId xmlns:p14="http://schemas.microsoft.com/office/powerpoint/2010/main" val="70626469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7544" y="89758"/>
            <a:ext cx="8406795" cy="639291"/>
          </a:xfrm>
        </p:spPr>
        <p:txBody>
          <a:bodyPr/>
          <a:lstStyle/>
          <a:p>
            <a:pPr algn="ctr" eaLnBrk="1" hangingPunct="1"/>
            <a:r>
              <a:rPr lang="cs-CZ" altLang="cs-CZ" sz="4000" b="1" dirty="0" smtClean="0">
                <a:solidFill>
                  <a:schemeClr val="accent1"/>
                </a:solidFill>
              </a:rPr>
              <a:t>Afektivní oblast</a:t>
            </a:r>
            <a:endParaRPr lang="en-US" altLang="cs-CZ" sz="4000" b="1" dirty="0" smtClean="0">
              <a:solidFill>
                <a:schemeClr val="accent1"/>
              </a:solidFill>
            </a:endParaRPr>
          </a:p>
        </p:txBody>
      </p:sp>
      <p:sp>
        <p:nvSpPr>
          <p:cNvPr id="4099" name="Rectangle 3"/>
          <p:cNvSpPr>
            <a:spLocks noGrp="1" noChangeArrowheads="1"/>
          </p:cNvSpPr>
          <p:nvPr>
            <p:ph type="body" idx="1"/>
          </p:nvPr>
        </p:nvSpPr>
        <p:spPr>
          <a:xfrm>
            <a:off x="222422" y="617839"/>
            <a:ext cx="8699156" cy="2027825"/>
          </a:xfrm>
        </p:spPr>
        <p:txBody>
          <a:bodyPr/>
          <a:lstStyle/>
          <a:p>
            <a:pPr marL="342900" lvl="1" indent="-342900" eaLnBrk="1" hangingPunct="1">
              <a:buFontTx/>
              <a:buChar char="•"/>
            </a:pPr>
            <a:r>
              <a:rPr lang="cs-CZ" altLang="cs-CZ" b="1" dirty="0"/>
              <a:t>v</a:t>
            </a:r>
            <a:r>
              <a:rPr lang="cs-CZ" altLang="cs-CZ" b="1" dirty="0" smtClean="0"/>
              <a:t>nitřní motivace</a:t>
            </a:r>
          </a:p>
          <a:p>
            <a:pPr lvl="1" eaLnBrk="1" hangingPunct="1"/>
            <a:r>
              <a:rPr lang="cs-CZ" altLang="cs-CZ" dirty="0">
                <a:sym typeface="Wingdings"/>
              </a:rPr>
              <a:t> </a:t>
            </a:r>
            <a:r>
              <a:rPr lang="cs-CZ" altLang="cs-CZ" b="1" dirty="0" smtClean="0">
                <a:ea typeface="+mn-ea"/>
                <a:cs typeface="+mn-cs"/>
              </a:rPr>
              <a:t>nekazit vnější motivací </a:t>
            </a:r>
            <a:endParaRPr lang="cs-CZ" altLang="cs-CZ" dirty="0" smtClean="0"/>
          </a:p>
        </p:txBody>
      </p:sp>
      <p:sp>
        <p:nvSpPr>
          <p:cNvPr id="5" name="Rectangle 3"/>
          <p:cNvSpPr txBox="1">
            <a:spLocks noChangeArrowheads="1"/>
          </p:cNvSpPr>
          <p:nvPr/>
        </p:nvSpPr>
        <p:spPr bwMode="auto">
          <a:xfrm>
            <a:off x="3621024" y="2036064"/>
            <a:ext cx="4904314" cy="440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rgbClr val="0066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6600"/>
                </a:solidFill>
                <a:latin typeface="+mn-lt"/>
              </a:defRPr>
            </a:lvl2pPr>
            <a:lvl3pPr marL="1143000" indent="-228600" algn="l" rtl="0" eaLnBrk="0" fontAlgn="base" hangingPunct="0">
              <a:spcBef>
                <a:spcPct val="20000"/>
              </a:spcBef>
              <a:spcAft>
                <a:spcPct val="0"/>
              </a:spcAft>
              <a:buChar char="•"/>
              <a:defRPr sz="24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rgbClr val="0066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lvl="1" indent="-342900" eaLnBrk="1" hangingPunct="1">
              <a:buFontTx/>
              <a:buChar char="•"/>
            </a:pPr>
            <a:r>
              <a:rPr lang="cs-CZ" altLang="cs-CZ" b="1" kern="0" dirty="0">
                <a:solidFill>
                  <a:schemeClr val="tx1"/>
                </a:solidFill>
              </a:rPr>
              <a:t>e</a:t>
            </a:r>
            <a:r>
              <a:rPr lang="cs-CZ" altLang="cs-CZ" b="1" kern="0" dirty="0" smtClean="0">
                <a:solidFill>
                  <a:schemeClr val="tx1"/>
                </a:solidFill>
              </a:rPr>
              <a:t>stetické cítění</a:t>
            </a:r>
          </a:p>
          <a:p>
            <a:pPr lvl="1" eaLnBrk="1" hangingPunct="1"/>
            <a:r>
              <a:rPr lang="cs-CZ" altLang="cs-CZ" b="1" kern="0" dirty="0" smtClean="0">
                <a:solidFill>
                  <a:schemeClr val="tx1"/>
                </a:solidFill>
                <a:ea typeface="+mn-ea"/>
                <a:cs typeface="+mn-cs"/>
              </a:rPr>
              <a:t>nekazit vnější motivací </a:t>
            </a:r>
            <a:br>
              <a:rPr lang="cs-CZ" altLang="cs-CZ" b="1" kern="0" dirty="0" smtClean="0">
                <a:solidFill>
                  <a:schemeClr val="tx1"/>
                </a:solidFill>
                <a:ea typeface="+mn-ea"/>
                <a:cs typeface="+mn-cs"/>
              </a:rPr>
            </a:br>
            <a:endParaRPr lang="cs-CZ" altLang="cs-CZ" sz="2400" kern="0" dirty="0" smtClean="0">
              <a:solidFill>
                <a:schemeClr val="tx1"/>
              </a:solidFill>
            </a:endParaRPr>
          </a:p>
          <a:p>
            <a:pPr eaLnBrk="1" hangingPunct="1"/>
            <a:r>
              <a:rPr lang="cs-CZ" altLang="cs-CZ" b="1" kern="0" dirty="0" smtClean="0">
                <a:solidFill>
                  <a:schemeClr val="tx1"/>
                </a:solidFill>
              </a:rPr>
              <a:t>smysl pro humor</a:t>
            </a:r>
          </a:p>
          <a:p>
            <a:pPr lvl="1" eaLnBrk="1" hangingPunct="1"/>
            <a:r>
              <a:rPr lang="cs-CZ" altLang="cs-CZ" sz="2000" kern="0" dirty="0" smtClean="0">
                <a:solidFill>
                  <a:schemeClr val="tx1"/>
                </a:solidFill>
              </a:rPr>
              <a:t>smějí se situacím, které vrstevníci ještě nechápou</a:t>
            </a:r>
          </a:p>
          <a:p>
            <a:pPr lvl="1" eaLnBrk="1" hangingPunct="1"/>
            <a:r>
              <a:rPr lang="cs-CZ" altLang="cs-CZ" sz="2000" kern="0" dirty="0">
                <a:solidFill>
                  <a:schemeClr val="tx1"/>
                </a:solidFill>
              </a:rPr>
              <a:t>s</a:t>
            </a:r>
            <a:r>
              <a:rPr lang="cs-CZ" altLang="cs-CZ" sz="2000" kern="0" dirty="0" smtClean="0">
                <a:solidFill>
                  <a:schemeClr val="tx1"/>
                </a:solidFill>
              </a:rPr>
              <a:t>mějí se dříve</a:t>
            </a:r>
          </a:p>
          <a:p>
            <a:pPr lvl="1" eaLnBrk="1" hangingPunct="1"/>
            <a:r>
              <a:rPr lang="cs-CZ" altLang="cs-CZ" sz="2000" kern="0" dirty="0" smtClean="0">
                <a:solidFill>
                  <a:schemeClr val="tx1"/>
                </a:solidFill>
              </a:rPr>
              <a:t>smějí se jevům, které ostatní nechápou (Cimrmanovo H</a:t>
            </a:r>
            <a:r>
              <a:rPr lang="cs-CZ" altLang="cs-CZ" sz="2400" kern="0" baseline="-25000" dirty="0" smtClean="0">
                <a:solidFill>
                  <a:schemeClr val="tx1"/>
                </a:solidFill>
              </a:rPr>
              <a:t>2</a:t>
            </a:r>
            <a:r>
              <a:rPr lang="cs-CZ" altLang="cs-CZ" sz="2000" kern="0" dirty="0" smtClean="0">
                <a:solidFill>
                  <a:schemeClr val="tx1"/>
                </a:solidFill>
              </a:rPr>
              <a:t>SO</a:t>
            </a:r>
            <a:r>
              <a:rPr lang="cs-CZ" altLang="cs-CZ" sz="2400" kern="0" baseline="-25000" dirty="0">
                <a:solidFill>
                  <a:schemeClr val="tx1"/>
                </a:solidFill>
              </a:rPr>
              <a:t>5</a:t>
            </a:r>
            <a:r>
              <a:rPr lang="cs-CZ" altLang="cs-CZ" sz="2000" kern="0" dirty="0" smtClean="0">
                <a:solidFill>
                  <a:schemeClr val="tx1"/>
                </a:solidFill>
              </a:rPr>
              <a:t>)</a:t>
            </a:r>
          </a:p>
          <a:p>
            <a:pPr eaLnBrk="1" hangingPunct="1"/>
            <a:endParaRPr lang="cs-CZ" altLang="cs-CZ" kern="0" dirty="0" smtClean="0"/>
          </a:p>
        </p:txBody>
      </p:sp>
    </p:spTree>
    <p:extLst>
      <p:ext uri="{BB962C8B-B14F-4D97-AF65-F5344CB8AC3E}">
        <p14:creationId xmlns:p14="http://schemas.microsoft.com/office/powerpoint/2010/main" val="226372451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7544" y="89758"/>
            <a:ext cx="8406795" cy="639291"/>
          </a:xfrm>
        </p:spPr>
        <p:txBody>
          <a:bodyPr/>
          <a:lstStyle/>
          <a:p>
            <a:pPr algn="ctr" eaLnBrk="1" hangingPunct="1"/>
            <a:r>
              <a:rPr lang="cs-CZ" altLang="cs-CZ" sz="4000" b="1" dirty="0" smtClean="0">
                <a:solidFill>
                  <a:schemeClr val="accent1"/>
                </a:solidFill>
              </a:rPr>
              <a:t>Afektivní oblast</a:t>
            </a:r>
            <a:endParaRPr lang="en-US" altLang="cs-CZ" sz="4000" b="1" dirty="0" smtClean="0">
              <a:solidFill>
                <a:schemeClr val="accent1"/>
              </a:solidFill>
            </a:endParaRPr>
          </a:p>
        </p:txBody>
      </p:sp>
      <p:sp>
        <p:nvSpPr>
          <p:cNvPr id="4099" name="Rectangle 3"/>
          <p:cNvSpPr>
            <a:spLocks noGrp="1" noChangeArrowheads="1"/>
          </p:cNvSpPr>
          <p:nvPr>
            <p:ph type="body" idx="1"/>
          </p:nvPr>
        </p:nvSpPr>
        <p:spPr>
          <a:xfrm>
            <a:off x="222422" y="617839"/>
            <a:ext cx="8699156" cy="3442097"/>
          </a:xfrm>
        </p:spPr>
        <p:txBody>
          <a:bodyPr/>
          <a:lstStyle/>
          <a:p>
            <a:pPr eaLnBrk="1" hangingPunct="1"/>
            <a:r>
              <a:rPr lang="cs-CZ" altLang="cs-CZ" dirty="0" smtClean="0"/>
              <a:t>emocionální </a:t>
            </a:r>
            <a:r>
              <a:rPr lang="cs-CZ" altLang="cs-CZ" b="1" dirty="0"/>
              <a:t>citlivost</a:t>
            </a:r>
            <a:r>
              <a:rPr lang="cs-CZ" altLang="cs-CZ" dirty="0"/>
              <a:t> a náchylnost ke vzniku emočních </a:t>
            </a:r>
            <a:r>
              <a:rPr lang="cs-CZ" altLang="cs-CZ" dirty="0" smtClean="0"/>
              <a:t>problémů </a:t>
            </a:r>
          </a:p>
          <a:p>
            <a:pPr lvl="1" eaLnBrk="1" hangingPunct="1"/>
            <a:r>
              <a:rPr lang="cs-CZ" altLang="cs-CZ" sz="1800" dirty="0" smtClean="0"/>
              <a:t>souvislost s domýšlením, váhavost (např. benzínový zapalovač a mýdlo)</a:t>
            </a:r>
          </a:p>
          <a:p>
            <a:pPr lvl="1" eaLnBrk="1" hangingPunct="1"/>
            <a:r>
              <a:rPr lang="cs-CZ" altLang="cs-CZ" sz="1800" dirty="0"/>
              <a:t>s</a:t>
            </a:r>
            <a:r>
              <a:rPr lang="cs-CZ" altLang="cs-CZ" sz="1800" dirty="0" smtClean="0"/>
              <a:t>ouvislost s pocitem odlišnosti, odmítání komunitou atp.</a:t>
            </a:r>
          </a:p>
          <a:p>
            <a:pPr eaLnBrk="1" hangingPunct="1"/>
            <a:r>
              <a:rPr lang="cs-CZ" altLang="cs-CZ" dirty="0" smtClean="0"/>
              <a:t>zájem o otázky pravidel, </a:t>
            </a:r>
            <a:r>
              <a:rPr lang="cs-CZ" altLang="cs-CZ" b="1" dirty="0" smtClean="0"/>
              <a:t>morálky</a:t>
            </a:r>
            <a:r>
              <a:rPr lang="cs-CZ" altLang="cs-CZ" dirty="0" smtClean="0"/>
              <a:t> a spravedlnosti</a:t>
            </a:r>
          </a:p>
          <a:p>
            <a:pPr lvl="4" eaLnBrk="1" hangingPunct="1"/>
            <a:r>
              <a:rPr lang="cs-CZ" altLang="cs-CZ" dirty="0" smtClean="0"/>
              <a:t>viz maminka – děvčátko </a:t>
            </a:r>
            <a:r>
              <a:rPr lang="cs-CZ" altLang="cs-CZ" dirty="0" err="1" smtClean="0"/>
              <a:t>norm</a:t>
            </a:r>
            <a:r>
              <a:rPr lang="cs-CZ" altLang="cs-CZ" dirty="0" smtClean="0"/>
              <a:t> IQ, ale extrémně těžce snáší nespravedlnost</a:t>
            </a:r>
          </a:p>
          <a:p>
            <a:pPr lvl="4" eaLnBrk="1" hangingPunct="1"/>
            <a:r>
              <a:rPr lang="cs-CZ" altLang="cs-CZ" dirty="0" smtClean="0"/>
              <a:t>viz R2 - Kolik je na světě lidí? Proč se ptáš? No, přemýšlím, kolik budu potřebovat lodí a semínek stromů, kdyby se na nás řítil meteor, aby měl každý člověk možnost záchrany</a:t>
            </a:r>
          </a:p>
          <a:p>
            <a:pPr lvl="4" eaLnBrk="1" hangingPunct="1"/>
            <a:r>
              <a:rPr lang="cs-CZ" altLang="cs-CZ" b="1" u="sng" dirty="0" smtClean="0"/>
              <a:t>Doporučení</a:t>
            </a:r>
            <a:r>
              <a:rPr lang="cs-CZ" altLang="cs-CZ" dirty="0" smtClean="0"/>
              <a:t>: stanovujte společně pravidla, odvolávejte se na ně; střežte se nesplněných slibů</a:t>
            </a:r>
          </a:p>
        </p:txBody>
      </p:sp>
      <p:sp>
        <p:nvSpPr>
          <p:cNvPr id="2" name="TextovéPole 1"/>
          <p:cNvSpPr txBox="1"/>
          <p:nvPr/>
        </p:nvSpPr>
        <p:spPr>
          <a:xfrm>
            <a:off x="395536" y="5218176"/>
            <a:ext cx="8748464" cy="1200329"/>
          </a:xfrm>
          <a:prstGeom prst="rect">
            <a:avLst/>
          </a:prstGeom>
          <a:noFill/>
        </p:spPr>
        <p:txBody>
          <a:bodyPr wrap="square" rtlCol="0">
            <a:spAutoFit/>
          </a:bodyPr>
          <a:lstStyle/>
          <a:p>
            <a:pPr marL="342900" lvl="0" indent="-342900">
              <a:spcBef>
                <a:spcPct val="20000"/>
              </a:spcBef>
              <a:buFontTx/>
              <a:buChar char="•"/>
            </a:pPr>
            <a:r>
              <a:rPr lang="cs-CZ" altLang="cs-CZ" sz="2800" kern="0" dirty="0">
                <a:latin typeface="Arial"/>
              </a:rPr>
              <a:t>až existenciální </a:t>
            </a:r>
            <a:r>
              <a:rPr lang="cs-CZ" altLang="cs-CZ" sz="2800" b="1" kern="0" dirty="0">
                <a:latin typeface="Arial"/>
              </a:rPr>
              <a:t>deprese</a:t>
            </a:r>
            <a:r>
              <a:rPr lang="cs-CZ" altLang="cs-CZ" sz="2800" kern="0" dirty="0">
                <a:latin typeface="Arial"/>
              </a:rPr>
              <a:t> </a:t>
            </a:r>
            <a:r>
              <a:rPr lang="cs-CZ" altLang="cs-CZ" sz="2000" kern="0" dirty="0">
                <a:latin typeface="Arial"/>
              </a:rPr>
              <a:t>(plyne z toho, že si neumí samy zodpovědět otázky o smyslu </a:t>
            </a:r>
            <a:r>
              <a:rPr lang="cs-CZ" altLang="cs-CZ" sz="2000" kern="0" dirty="0" smtClean="0">
                <a:latin typeface="Arial"/>
              </a:rPr>
              <a:t>života)</a:t>
            </a:r>
          </a:p>
          <a:p>
            <a:pPr marL="342900" lvl="0" indent="-342900">
              <a:spcBef>
                <a:spcPct val="20000"/>
              </a:spcBef>
              <a:buFontTx/>
              <a:buChar char="•"/>
            </a:pPr>
            <a:r>
              <a:rPr lang="cs-CZ" altLang="cs-CZ" sz="2000" b="1" u="sng" kern="0" dirty="0" smtClean="0">
                <a:latin typeface="Arial"/>
              </a:rPr>
              <a:t>Doporučení</a:t>
            </a:r>
            <a:r>
              <a:rPr lang="cs-CZ" altLang="cs-CZ" sz="2000" kern="0" dirty="0" smtClean="0">
                <a:latin typeface="Arial"/>
              </a:rPr>
              <a:t>: slyšet varovné ticho</a:t>
            </a:r>
            <a:endParaRPr lang="cs-CZ" altLang="cs-CZ" sz="2000" kern="0" dirty="0">
              <a:latin typeface="Arial"/>
            </a:endParaRPr>
          </a:p>
        </p:txBody>
      </p:sp>
    </p:spTree>
    <p:extLst>
      <p:ext uri="{BB962C8B-B14F-4D97-AF65-F5344CB8AC3E}">
        <p14:creationId xmlns:p14="http://schemas.microsoft.com/office/powerpoint/2010/main" val="53487497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5536" y="89758"/>
            <a:ext cx="8478803" cy="639291"/>
          </a:xfrm>
        </p:spPr>
        <p:txBody>
          <a:bodyPr/>
          <a:lstStyle/>
          <a:p>
            <a:pPr algn="ctr" eaLnBrk="1" hangingPunct="1"/>
            <a:r>
              <a:rPr lang="cs-CZ" altLang="cs-CZ" sz="4000" b="1" dirty="0" smtClean="0">
                <a:solidFill>
                  <a:schemeClr val="accent1"/>
                </a:solidFill>
              </a:rPr>
              <a:t>Afektivní oblast</a:t>
            </a:r>
            <a:endParaRPr lang="en-US" altLang="cs-CZ" sz="4000" b="1" dirty="0" smtClean="0">
              <a:solidFill>
                <a:schemeClr val="accent1"/>
              </a:solidFill>
            </a:endParaRPr>
          </a:p>
        </p:txBody>
      </p:sp>
      <p:pic>
        <p:nvPicPr>
          <p:cNvPr id="4" name="Obrázek 3"/>
          <p:cNvPicPr>
            <a:picLocks noChangeAspect="1"/>
          </p:cNvPicPr>
          <p:nvPr/>
        </p:nvPicPr>
        <p:blipFill>
          <a:blip r:embed="rId3"/>
          <a:stretch>
            <a:fillRect/>
          </a:stretch>
        </p:blipFill>
        <p:spPr>
          <a:xfrm>
            <a:off x="4856366" y="1054608"/>
            <a:ext cx="3918337" cy="5541264"/>
          </a:xfrm>
          <a:prstGeom prst="rect">
            <a:avLst/>
          </a:prstGeom>
        </p:spPr>
      </p:pic>
      <p:cxnSp>
        <p:nvCxnSpPr>
          <p:cNvPr id="6" name="Přímá spojnice se šipkou 5"/>
          <p:cNvCxnSpPr/>
          <p:nvPr/>
        </p:nvCxnSpPr>
        <p:spPr>
          <a:xfrm flipH="1">
            <a:off x="6849949" y="3068960"/>
            <a:ext cx="2978635" cy="1990720"/>
          </a:xfrm>
          <a:prstGeom prst="straightConnector1">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cxnSp>
        <p:nvCxnSpPr>
          <p:cNvPr id="13" name="Přímá spojnice se šipkou 12"/>
          <p:cNvCxnSpPr/>
          <p:nvPr/>
        </p:nvCxnSpPr>
        <p:spPr>
          <a:xfrm flipH="1">
            <a:off x="7620000" y="2255520"/>
            <a:ext cx="1154703" cy="1011936"/>
          </a:xfrm>
          <a:prstGeom prst="straightConnector1">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cxnSp>
        <p:nvCxnSpPr>
          <p:cNvPr id="15" name="Přímá spojnice se šipkou 14"/>
          <p:cNvCxnSpPr/>
          <p:nvPr/>
        </p:nvCxnSpPr>
        <p:spPr>
          <a:xfrm>
            <a:off x="7705344" y="1054608"/>
            <a:ext cx="60960" cy="737616"/>
          </a:xfrm>
          <a:prstGeom prst="straightConnector1">
            <a:avLst/>
          </a:prstGeom>
          <a:ln>
            <a:solidFill>
              <a:srgbClr val="FFC000"/>
            </a:solidFill>
            <a:tailEnd type="triangle"/>
          </a:ln>
        </p:spPr>
        <p:style>
          <a:lnRef idx="3">
            <a:schemeClr val="accent2"/>
          </a:lnRef>
          <a:fillRef idx="0">
            <a:schemeClr val="accent2"/>
          </a:fillRef>
          <a:effectRef idx="2">
            <a:schemeClr val="accent2"/>
          </a:effectRef>
          <a:fontRef idx="minor">
            <a:schemeClr val="tx1"/>
          </a:fontRef>
        </p:style>
      </p:cxnSp>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693282"/>
            <a:ext cx="3952058" cy="5902590"/>
          </a:xfrm>
          <a:prstGeom prst="rect">
            <a:avLst/>
          </a:prstGeom>
        </p:spPr>
      </p:pic>
    </p:spTree>
    <p:extLst>
      <p:ext uri="{BB962C8B-B14F-4D97-AF65-F5344CB8AC3E}">
        <p14:creationId xmlns:p14="http://schemas.microsoft.com/office/powerpoint/2010/main" val="222238640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1520" y="89758"/>
            <a:ext cx="8622819" cy="639291"/>
          </a:xfrm>
        </p:spPr>
        <p:txBody>
          <a:bodyPr/>
          <a:lstStyle/>
          <a:p>
            <a:pPr algn="ctr" eaLnBrk="1" hangingPunct="1"/>
            <a:r>
              <a:rPr lang="cs-CZ" altLang="cs-CZ" sz="4000" b="1" dirty="0" smtClean="0">
                <a:solidFill>
                  <a:schemeClr val="accent1"/>
                </a:solidFill>
              </a:rPr>
              <a:t>Afektivní oblast</a:t>
            </a:r>
            <a:endParaRPr lang="en-US" altLang="cs-CZ" sz="4000" b="1" dirty="0" smtClean="0">
              <a:solidFill>
                <a:schemeClr val="accent1"/>
              </a:solidFill>
            </a:endParaRPr>
          </a:p>
        </p:txBody>
      </p:sp>
      <p:sp>
        <p:nvSpPr>
          <p:cNvPr id="4099" name="Rectangle 3"/>
          <p:cNvSpPr>
            <a:spLocks noGrp="1" noChangeArrowheads="1"/>
          </p:cNvSpPr>
          <p:nvPr>
            <p:ph type="body" idx="1"/>
          </p:nvPr>
        </p:nvSpPr>
        <p:spPr>
          <a:xfrm>
            <a:off x="395536" y="995791"/>
            <a:ext cx="8748464" cy="3442097"/>
          </a:xfrm>
        </p:spPr>
        <p:txBody>
          <a:bodyPr/>
          <a:lstStyle/>
          <a:p>
            <a:pPr eaLnBrk="1" hangingPunct="1"/>
            <a:r>
              <a:rPr lang="cs-CZ" altLang="cs-CZ" dirty="0"/>
              <a:t>p</a:t>
            </a:r>
            <a:r>
              <a:rPr lang="cs-CZ" altLang="cs-CZ" dirty="0" smtClean="0"/>
              <a:t>oruchy </a:t>
            </a:r>
            <a:r>
              <a:rPr lang="cs-CZ" altLang="cs-CZ" b="1" dirty="0"/>
              <a:t>spánku</a:t>
            </a:r>
            <a:r>
              <a:rPr lang="cs-CZ" altLang="cs-CZ" dirty="0"/>
              <a:t> spojené s nadměrnou vzrušivostí nervové soustavy</a:t>
            </a:r>
            <a:endParaRPr lang="cs-CZ" altLang="cs-CZ" dirty="0" smtClean="0"/>
          </a:p>
          <a:p>
            <a:pPr lvl="1" eaLnBrk="1" hangingPunct="1"/>
            <a:r>
              <a:rPr lang="cs-CZ" altLang="cs-CZ" sz="2400" dirty="0"/>
              <a:t>o</a:t>
            </a:r>
            <a:r>
              <a:rPr lang="cs-CZ" altLang="cs-CZ" sz="2400" dirty="0" smtClean="0"/>
              <a:t>becně menší </a:t>
            </a:r>
            <a:r>
              <a:rPr lang="cs-CZ" altLang="cs-CZ" sz="2400" b="1" dirty="0" smtClean="0"/>
              <a:t>potřeba</a:t>
            </a:r>
            <a:r>
              <a:rPr lang="cs-CZ" altLang="cs-CZ" sz="2400" dirty="0" smtClean="0"/>
              <a:t> spánku</a:t>
            </a:r>
          </a:p>
          <a:p>
            <a:pPr lvl="1" eaLnBrk="1" hangingPunct="1"/>
            <a:r>
              <a:rPr lang="cs-CZ" altLang="cs-CZ" sz="2400" b="1" dirty="0" smtClean="0"/>
              <a:t>strach</a:t>
            </a:r>
            <a:r>
              <a:rPr lang="cs-CZ" altLang="cs-CZ" sz="2400" dirty="0" smtClean="0"/>
              <a:t> usnout (co když o něco přijdu?, co by se mohlo všechno stát?)</a:t>
            </a:r>
          </a:p>
          <a:p>
            <a:pPr lvl="1" eaLnBrk="1" hangingPunct="1"/>
            <a:endParaRPr lang="cs-CZ" altLang="cs-CZ" b="1" u="sng" dirty="0"/>
          </a:p>
          <a:p>
            <a:pPr marL="393700" lvl="1" indent="0" eaLnBrk="1" hangingPunct="1">
              <a:buNone/>
            </a:pPr>
            <a:r>
              <a:rPr lang="cs-CZ" altLang="cs-CZ" sz="2800" b="1" u="sng" dirty="0" smtClean="0"/>
              <a:t>Doporučení</a:t>
            </a:r>
            <a:r>
              <a:rPr lang="cs-CZ" altLang="cs-CZ" sz="2800" dirty="0" smtClean="0"/>
              <a:t>:</a:t>
            </a:r>
            <a:r>
              <a:rPr lang="cs-CZ" altLang="cs-CZ" sz="1800" dirty="0" smtClean="0"/>
              <a:t> </a:t>
            </a:r>
            <a:r>
              <a:rPr lang="cs-CZ" altLang="cs-CZ" dirty="0" smtClean="0"/>
              <a:t>večerní rituály, usínání „s doprovodem“ (MŠ-  čtená pohádka, starší - rozhovor)</a:t>
            </a:r>
          </a:p>
        </p:txBody>
      </p:sp>
    </p:spTree>
    <p:extLst>
      <p:ext uri="{BB962C8B-B14F-4D97-AF65-F5344CB8AC3E}">
        <p14:creationId xmlns:p14="http://schemas.microsoft.com/office/powerpoint/2010/main" val="214803154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3528" y="89758"/>
            <a:ext cx="8550811" cy="639291"/>
          </a:xfrm>
        </p:spPr>
        <p:txBody>
          <a:bodyPr/>
          <a:lstStyle/>
          <a:p>
            <a:pPr algn="ctr" eaLnBrk="1" hangingPunct="1"/>
            <a:r>
              <a:rPr lang="cs-CZ" altLang="cs-CZ" sz="4000" b="1" dirty="0" smtClean="0">
                <a:solidFill>
                  <a:schemeClr val="accent1"/>
                </a:solidFill>
              </a:rPr>
              <a:t>Sociální oblast</a:t>
            </a:r>
            <a:endParaRPr lang="en-US" altLang="cs-CZ" sz="4000" b="1" dirty="0" smtClean="0">
              <a:solidFill>
                <a:schemeClr val="accent1"/>
              </a:solidFill>
            </a:endParaRPr>
          </a:p>
        </p:txBody>
      </p:sp>
      <p:sp>
        <p:nvSpPr>
          <p:cNvPr id="4099" name="Rectangle 3"/>
          <p:cNvSpPr>
            <a:spLocks noGrp="1" noChangeArrowheads="1"/>
          </p:cNvSpPr>
          <p:nvPr>
            <p:ph type="body" idx="1"/>
          </p:nvPr>
        </p:nvSpPr>
        <p:spPr>
          <a:xfrm>
            <a:off x="395536" y="995791"/>
            <a:ext cx="8748464" cy="4929521"/>
          </a:xfrm>
        </p:spPr>
        <p:txBody>
          <a:bodyPr/>
          <a:lstStyle/>
          <a:p>
            <a:pPr eaLnBrk="1" hangingPunct="1"/>
            <a:r>
              <a:rPr lang="cs-CZ" altLang="cs-CZ" b="1" dirty="0"/>
              <a:t>n</a:t>
            </a:r>
            <a:r>
              <a:rPr lang="cs-CZ" altLang="cs-CZ" b="1" dirty="0" smtClean="0"/>
              <a:t>ezapadá mezi vrstevníky </a:t>
            </a:r>
          </a:p>
          <a:p>
            <a:pPr lvl="1" eaLnBrk="1" hangingPunct="1"/>
            <a:r>
              <a:rPr lang="cs-CZ" altLang="cs-CZ" dirty="0"/>
              <a:t>v</a:t>
            </a:r>
            <a:r>
              <a:rPr lang="cs-CZ" altLang="cs-CZ" dirty="0" smtClean="0"/>
              <a:t>iz odlišné zájmy…</a:t>
            </a:r>
          </a:p>
          <a:p>
            <a:pPr eaLnBrk="1" hangingPunct="1"/>
            <a:r>
              <a:rPr lang="cs-CZ" altLang="cs-CZ" b="1" dirty="0"/>
              <a:t>n</a:t>
            </a:r>
            <a:r>
              <a:rPr lang="cs-CZ" altLang="cs-CZ" b="1" dirty="0" smtClean="0"/>
              <a:t>avazuje vztahy se staršími a dospělými</a:t>
            </a:r>
          </a:p>
          <a:p>
            <a:pPr lvl="1" eaLnBrk="1" hangingPunct="1"/>
            <a:r>
              <a:rPr lang="cs-CZ" altLang="cs-CZ" sz="2400" dirty="0"/>
              <a:t>m</a:t>
            </a:r>
            <a:r>
              <a:rPr lang="cs-CZ" altLang="cs-CZ" sz="2400" dirty="0" smtClean="0"/>
              <a:t>otivem společné zájmy…</a:t>
            </a:r>
          </a:p>
          <a:p>
            <a:pPr marL="393700" lvl="1" indent="0" eaLnBrk="1" hangingPunct="1">
              <a:buNone/>
            </a:pPr>
            <a:r>
              <a:rPr lang="cs-CZ" altLang="cs-CZ" b="1" u="sng" dirty="0" smtClean="0"/>
              <a:t>Doporučení:</a:t>
            </a:r>
            <a:r>
              <a:rPr lang="cs-CZ" altLang="cs-CZ" sz="1800" b="1" u="sng" dirty="0" smtClean="0"/>
              <a:t> </a:t>
            </a:r>
            <a:r>
              <a:rPr lang="cs-CZ" altLang="cs-CZ" sz="2000" dirty="0" smtClean="0"/>
              <a:t>vyhledat stejně „ulítlého“ vrstevníka, organizovat skupinky pro nadané (Menza kluby a různé tábory; </a:t>
            </a:r>
            <a:r>
              <a:rPr lang="cs-CZ" altLang="cs-CZ" sz="2000" dirty="0" err="1" smtClean="0"/>
              <a:t>Talnet</a:t>
            </a:r>
            <a:r>
              <a:rPr lang="cs-CZ" altLang="cs-CZ" sz="2000" dirty="0" smtClean="0"/>
              <a:t>…)</a:t>
            </a:r>
          </a:p>
          <a:p>
            <a:pPr marL="393700" lvl="1" indent="0" eaLnBrk="1" hangingPunct="1">
              <a:buNone/>
            </a:pPr>
            <a:endParaRPr lang="cs-CZ" altLang="cs-CZ" sz="2000" dirty="0"/>
          </a:p>
          <a:p>
            <a:pPr marL="393700" lvl="1" indent="0" eaLnBrk="1" hangingPunct="1">
              <a:buNone/>
            </a:pPr>
            <a:r>
              <a:rPr lang="cs-CZ" altLang="cs-CZ" b="1" dirty="0" smtClean="0"/>
              <a:t>Nebezpečí:</a:t>
            </a:r>
            <a:r>
              <a:rPr lang="cs-CZ" altLang="cs-CZ" sz="2000" dirty="0" smtClean="0"/>
              <a:t> </a:t>
            </a:r>
            <a:r>
              <a:rPr lang="cs-CZ" altLang="cs-CZ" dirty="0" smtClean="0"/>
              <a:t>jsou-li vrstevníky odmítané, následují pocity izolace a neporozumění, někdy se promítnou do apatie nebo agrese</a:t>
            </a:r>
          </a:p>
        </p:txBody>
      </p:sp>
    </p:spTree>
    <p:extLst>
      <p:ext uri="{BB962C8B-B14F-4D97-AF65-F5344CB8AC3E}">
        <p14:creationId xmlns:p14="http://schemas.microsoft.com/office/powerpoint/2010/main" val="132687752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3528" y="89758"/>
            <a:ext cx="8550811" cy="639291"/>
          </a:xfrm>
        </p:spPr>
        <p:txBody>
          <a:bodyPr/>
          <a:lstStyle/>
          <a:p>
            <a:pPr algn="ctr" eaLnBrk="1" hangingPunct="1"/>
            <a:r>
              <a:rPr lang="cs-CZ" altLang="cs-CZ" sz="4000" b="1" dirty="0" smtClean="0">
                <a:solidFill>
                  <a:schemeClr val="accent1"/>
                </a:solidFill>
              </a:rPr>
              <a:t>Motorická oblast</a:t>
            </a:r>
            <a:endParaRPr lang="en-US" altLang="cs-CZ" sz="4000" b="1" dirty="0" smtClean="0">
              <a:solidFill>
                <a:schemeClr val="accent1"/>
              </a:solidFill>
            </a:endParaRPr>
          </a:p>
        </p:txBody>
      </p:sp>
      <p:sp>
        <p:nvSpPr>
          <p:cNvPr id="4099" name="Rectangle 3"/>
          <p:cNvSpPr>
            <a:spLocks noGrp="1" noChangeArrowheads="1"/>
          </p:cNvSpPr>
          <p:nvPr>
            <p:ph type="body" idx="1"/>
          </p:nvPr>
        </p:nvSpPr>
        <p:spPr>
          <a:xfrm>
            <a:off x="323528" y="764704"/>
            <a:ext cx="8820472" cy="5544615"/>
          </a:xfrm>
        </p:spPr>
        <p:txBody>
          <a:bodyPr/>
          <a:lstStyle/>
          <a:p>
            <a:pPr eaLnBrk="1" hangingPunct="1"/>
            <a:r>
              <a:rPr lang="cs-CZ" altLang="cs-CZ" dirty="0" smtClean="0"/>
              <a:t>problémy s jemnou motorikou</a:t>
            </a:r>
          </a:p>
          <a:p>
            <a:pPr eaLnBrk="1" hangingPunct="1"/>
            <a:r>
              <a:rPr lang="cs-CZ" altLang="cs-CZ" dirty="0" smtClean="0"/>
              <a:t>nedostatečně rozvinutá </a:t>
            </a:r>
            <a:r>
              <a:rPr lang="cs-CZ" altLang="cs-CZ" dirty="0" err="1" smtClean="0"/>
              <a:t>grafomotorika</a:t>
            </a:r>
            <a:endParaRPr lang="cs-CZ" altLang="cs-CZ" dirty="0" smtClean="0"/>
          </a:p>
          <a:p>
            <a:pPr lvl="1" eaLnBrk="1" hangingPunct="1"/>
            <a:r>
              <a:rPr lang="cs-CZ" altLang="cs-CZ" sz="2400" dirty="0"/>
              <a:t>v</a:t>
            </a:r>
            <a:r>
              <a:rPr lang="cs-CZ" altLang="cs-CZ" sz="2400" dirty="0" smtClean="0"/>
              <a:t>iz u Juráškové píší hůlkovým…</a:t>
            </a:r>
            <a:endParaRPr lang="cs-CZ" altLang="cs-CZ" dirty="0"/>
          </a:p>
          <a:p>
            <a:pPr marL="393700" lvl="1" indent="0" eaLnBrk="1" hangingPunct="1">
              <a:buNone/>
            </a:pPr>
            <a:r>
              <a:rPr lang="cs-CZ" altLang="cs-CZ" b="1" u="sng" dirty="0" smtClean="0"/>
              <a:t>Doporučení:</a:t>
            </a:r>
            <a:r>
              <a:rPr lang="cs-CZ" altLang="cs-CZ" sz="1800" b="1" u="sng" dirty="0" smtClean="0"/>
              <a:t> </a:t>
            </a:r>
            <a:r>
              <a:rPr lang="cs-CZ" altLang="cs-CZ" sz="1800" dirty="0" smtClean="0"/>
              <a:t>místo na krasopis se soustředit na myšlení</a:t>
            </a:r>
            <a:endParaRPr lang="cs-CZ" altLang="cs-CZ" dirty="0" smtClean="0"/>
          </a:p>
          <a:p>
            <a:pPr eaLnBrk="1" hangingPunct="1"/>
            <a:r>
              <a:rPr lang="cs-CZ" altLang="cs-CZ" sz="2400" dirty="0" smtClean="0"/>
              <a:t>celková pohybová neobratnost</a:t>
            </a:r>
            <a:endParaRPr lang="cs-CZ" altLang="cs-CZ" sz="2400" dirty="0"/>
          </a:p>
          <a:p>
            <a:pPr lvl="1" eaLnBrk="1" hangingPunct="1"/>
            <a:r>
              <a:rPr lang="cs-CZ" altLang="cs-CZ" sz="2400" dirty="0" smtClean="0"/>
              <a:t>Viz neudělá kotoul</a:t>
            </a:r>
          </a:p>
          <a:p>
            <a:pPr marL="393700" lvl="1" indent="0" eaLnBrk="1" hangingPunct="1">
              <a:buNone/>
            </a:pPr>
            <a:r>
              <a:rPr lang="cs-CZ" altLang="cs-CZ" b="1" u="sng" dirty="0" smtClean="0"/>
              <a:t>Doporučení</a:t>
            </a:r>
            <a:r>
              <a:rPr lang="cs-CZ" altLang="cs-CZ" dirty="0" smtClean="0"/>
              <a:t>:</a:t>
            </a:r>
            <a:r>
              <a:rPr lang="cs-CZ" altLang="cs-CZ" sz="1800" dirty="0" smtClean="0"/>
              <a:t> cvičení (dobře namotivovat), posilování sebedůvěry a sebevědomí (neumím kotoul a o co jde?)</a:t>
            </a:r>
          </a:p>
          <a:p>
            <a:pPr lvl="4" eaLnBrk="1" hangingPunct="1"/>
            <a:r>
              <a:rPr lang="cs-CZ" altLang="cs-CZ" sz="1800" dirty="0" smtClean="0"/>
              <a:t>Někdy se spolupodílí vztah k ICT („věčně u počítače)</a:t>
            </a:r>
          </a:p>
          <a:p>
            <a:pPr marL="1252538" lvl="4" indent="0" eaLnBrk="1" hangingPunct="1">
              <a:buNone/>
            </a:pPr>
            <a:r>
              <a:rPr lang="cs-CZ" altLang="cs-CZ" sz="1800" b="1" u="sng" dirty="0" smtClean="0"/>
              <a:t>Doporučení</a:t>
            </a:r>
            <a:r>
              <a:rPr lang="cs-CZ" altLang="cs-CZ" sz="1800" dirty="0" smtClean="0"/>
              <a:t>: nezakazovat, ale čas trávený u ICT vymezit, nabízet </a:t>
            </a:r>
            <a:r>
              <a:rPr lang="cs-CZ" altLang="cs-CZ" sz="1800" b="1" dirty="0" smtClean="0"/>
              <a:t>alternativy</a:t>
            </a:r>
            <a:r>
              <a:rPr lang="cs-CZ" altLang="cs-CZ" sz="1800" dirty="0" smtClean="0"/>
              <a:t> (knihovna, kroužek, tutor…)</a:t>
            </a:r>
          </a:p>
          <a:p>
            <a:pPr marL="1252538" lvl="4" indent="0" eaLnBrk="1" hangingPunct="1">
              <a:buNone/>
            </a:pPr>
            <a:r>
              <a:rPr lang="cs-CZ" altLang="cs-CZ" sz="1800" i="1" dirty="0" smtClean="0"/>
              <a:t>Myšlenka k diskusi: intelektově nadané děti často rodiče od útlého věku zapisovali do ZUŠ nebo jinak vedli k hudbě, umění a ke kognitivním činnostem, ale málokdy ke sportu</a:t>
            </a:r>
          </a:p>
        </p:txBody>
      </p:sp>
    </p:spTree>
    <p:extLst>
      <p:ext uri="{BB962C8B-B14F-4D97-AF65-F5344CB8AC3E}">
        <p14:creationId xmlns:p14="http://schemas.microsoft.com/office/powerpoint/2010/main" val="158645811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504056"/>
          </a:xfrm>
        </p:spPr>
        <p:txBody>
          <a:bodyPr/>
          <a:lstStyle/>
          <a:p>
            <a:r>
              <a:rPr lang="cs-CZ" sz="3600" b="1" dirty="0" smtClean="0"/>
              <a:t>Charakteristika nadaných </a:t>
            </a:r>
            <a:r>
              <a:rPr lang="cs-CZ" sz="2800" b="1" dirty="0" smtClean="0"/>
              <a:t>(podle </a:t>
            </a:r>
            <a:r>
              <a:rPr lang="cs-CZ" sz="2800" b="1" dirty="0" err="1" smtClean="0"/>
              <a:t>Silverman</a:t>
            </a:r>
            <a:r>
              <a:rPr lang="cs-CZ" sz="2800" b="1" dirty="0" smtClean="0"/>
              <a:t>)</a:t>
            </a:r>
            <a:endParaRPr lang="cs-CZ" sz="2800"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267681982"/>
              </p:ext>
            </p:extLst>
          </p:nvPr>
        </p:nvGraphicFramePr>
        <p:xfrm>
          <a:off x="457200" y="989437"/>
          <a:ext cx="8229600" cy="5639492"/>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12422">
                <a:tc>
                  <a:txBody>
                    <a:bodyPr/>
                    <a:lstStyle/>
                    <a:p>
                      <a:pPr algn="ctr">
                        <a:lnSpc>
                          <a:spcPct val="107000"/>
                        </a:lnSpc>
                        <a:spcAft>
                          <a:spcPts val="0"/>
                        </a:spcAft>
                      </a:pPr>
                      <a:r>
                        <a:rPr lang="en-GB" sz="2000" b="1" dirty="0" err="1">
                          <a:effectLst/>
                          <a:latin typeface="Arial" panose="020B0604020202020204" pitchFamily="34" charset="0"/>
                          <a:ea typeface="Calibri"/>
                          <a:cs typeface="Arial" panose="020B0604020202020204" pitchFamily="34" charset="0"/>
                        </a:rPr>
                        <a:t>Charakteristiky</a:t>
                      </a:r>
                      <a:endParaRPr lang="en-GB"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07000"/>
                        </a:lnSpc>
                        <a:spcAft>
                          <a:spcPts val="0"/>
                        </a:spcAft>
                      </a:pPr>
                      <a:r>
                        <a:rPr lang="en-GB" sz="2000" b="1" dirty="0" err="1">
                          <a:effectLst/>
                          <a:latin typeface="Arial" panose="020B0604020202020204" pitchFamily="34" charset="0"/>
                          <a:ea typeface="Calibri"/>
                          <a:cs typeface="Arial" panose="020B0604020202020204" pitchFamily="34" charset="0"/>
                        </a:rPr>
                        <a:t>Nadané</a:t>
                      </a:r>
                      <a:r>
                        <a:rPr lang="en-GB" sz="2000" b="1" dirty="0">
                          <a:effectLst/>
                          <a:latin typeface="Arial" panose="020B0604020202020204" pitchFamily="34" charset="0"/>
                          <a:ea typeface="Calibri"/>
                          <a:cs typeface="Arial" panose="020B0604020202020204" pitchFamily="34" charset="0"/>
                        </a:rPr>
                        <a:t> </a:t>
                      </a:r>
                      <a:r>
                        <a:rPr lang="en-GB" sz="2000" b="1" dirty="0" err="1">
                          <a:effectLst/>
                          <a:latin typeface="Arial" panose="020B0604020202020204" pitchFamily="34" charset="0"/>
                          <a:ea typeface="Calibri"/>
                          <a:cs typeface="Arial" panose="020B0604020202020204" pitchFamily="34" charset="0"/>
                        </a:rPr>
                        <a:t>děti</a:t>
                      </a:r>
                      <a:endParaRPr lang="en-GB"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07000"/>
                        </a:lnSpc>
                        <a:spcAft>
                          <a:spcPts val="0"/>
                        </a:spcAft>
                      </a:pPr>
                      <a:r>
                        <a:rPr lang="en-GB" sz="2000" b="1" dirty="0">
                          <a:effectLst/>
                          <a:latin typeface="Arial" panose="020B0604020202020204" pitchFamily="34" charset="0"/>
                          <a:ea typeface="Calibri"/>
                          <a:cs typeface="Arial" panose="020B0604020202020204" pitchFamily="34" charset="0"/>
                        </a:rPr>
                        <a:t>"</a:t>
                      </a:r>
                      <a:r>
                        <a:rPr lang="en-GB" sz="2000" b="1" dirty="0" err="1">
                          <a:effectLst/>
                          <a:latin typeface="Arial" panose="020B0604020202020204" pitchFamily="34" charset="0"/>
                          <a:ea typeface="Calibri"/>
                          <a:cs typeface="Arial" panose="020B0604020202020204" pitchFamily="34" charset="0"/>
                        </a:rPr>
                        <a:t>Průměrné</a:t>
                      </a:r>
                      <a:r>
                        <a:rPr lang="en-GB" sz="2000" b="1" dirty="0">
                          <a:effectLst/>
                          <a:latin typeface="Arial" panose="020B0604020202020204" pitchFamily="34" charset="0"/>
                          <a:ea typeface="Calibri"/>
                          <a:cs typeface="Arial" panose="020B0604020202020204" pitchFamily="34" charset="0"/>
                        </a:rPr>
                        <a:t>" </a:t>
                      </a:r>
                      <a:r>
                        <a:rPr lang="en-GB" sz="2000" b="1" dirty="0" err="1" smtClean="0">
                          <a:effectLst/>
                          <a:latin typeface="Arial" panose="020B0604020202020204" pitchFamily="34" charset="0"/>
                          <a:ea typeface="Calibri"/>
                          <a:cs typeface="Arial" panose="020B0604020202020204" pitchFamily="34" charset="0"/>
                        </a:rPr>
                        <a:t>děti</a:t>
                      </a:r>
                      <a:r>
                        <a:rPr lang="en-GB" sz="2000" b="1" dirty="0">
                          <a:effectLst/>
                          <a:latin typeface="Arial" panose="020B0604020202020204" pitchFamily="34" charset="0"/>
                          <a:ea typeface="Calibri"/>
                          <a:cs typeface="Arial" panose="020B0604020202020204" pitchFamily="34" charset="0"/>
                        </a:rPr>
                        <a:t> </a:t>
                      </a:r>
                      <a:endParaRPr lang="en-GB" sz="20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0"/>
                  </a:ext>
                </a:extLst>
              </a:tr>
              <a:tr h="522803">
                <a:tc>
                  <a:txBody>
                    <a:bodyPr/>
                    <a:lstStyle/>
                    <a:p>
                      <a:pPr algn="ctr">
                        <a:lnSpc>
                          <a:spcPct val="107000"/>
                        </a:lnSpc>
                        <a:spcAft>
                          <a:spcPts val="0"/>
                        </a:spcAft>
                      </a:pPr>
                      <a:r>
                        <a:rPr lang="en-GB" sz="1600" dirty="0" err="1">
                          <a:effectLst/>
                          <a:latin typeface="Arial" panose="020B0604020202020204" pitchFamily="34" charset="0"/>
                          <a:ea typeface="Calibri"/>
                          <a:cs typeface="Arial" panose="020B0604020202020204" pitchFamily="34" charset="0"/>
                        </a:rPr>
                        <a:t>Velká</a:t>
                      </a:r>
                      <a:r>
                        <a:rPr lang="en-GB" sz="1600" dirty="0">
                          <a:effectLst/>
                          <a:latin typeface="Arial" panose="020B0604020202020204" pitchFamily="34" charset="0"/>
                          <a:ea typeface="Calibri"/>
                          <a:cs typeface="Arial" panose="020B0604020202020204" pitchFamily="34" charset="0"/>
                        </a:rPr>
                        <a:t> </a:t>
                      </a:r>
                      <a:r>
                        <a:rPr lang="en-GB" sz="1600" dirty="0" err="1">
                          <a:effectLst/>
                          <a:latin typeface="Arial" panose="020B0604020202020204" pitchFamily="34" charset="0"/>
                          <a:ea typeface="Calibri"/>
                          <a:cs typeface="Arial" panose="020B0604020202020204" pitchFamily="34" charset="0"/>
                        </a:rPr>
                        <a:t>bdělost</a:t>
                      </a:r>
                      <a:endParaRPr lang="en-GB" sz="16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07000"/>
                        </a:lnSpc>
                        <a:spcAft>
                          <a:spcPts val="0"/>
                        </a:spcAft>
                      </a:pPr>
                      <a:r>
                        <a:rPr lang="en-GB" sz="1600">
                          <a:effectLst/>
                          <a:latin typeface="Arial" panose="020B0604020202020204" pitchFamily="34" charset="0"/>
                          <a:ea typeface="Calibri"/>
                          <a:cs typeface="Arial" panose="020B0604020202020204" pitchFamily="34" charset="0"/>
                        </a:rPr>
                        <a:t>67%</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42%</a:t>
                      </a:r>
                    </a:p>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 </a:t>
                      </a:r>
                    </a:p>
                  </a:txBody>
                  <a:tcPr marL="68580" marR="68580" marT="0" marB="0"/>
                </a:tc>
                <a:extLst>
                  <a:ext uri="{0D108BD9-81ED-4DB2-BD59-A6C34878D82A}">
                    <a16:rowId xmlns:a16="http://schemas.microsoft.com/office/drawing/2014/main" val="10001"/>
                  </a:ext>
                </a:extLst>
              </a:tr>
              <a:tr h="522803">
                <a:tc>
                  <a:txBody>
                    <a:bodyPr/>
                    <a:lstStyle/>
                    <a:p>
                      <a:pPr algn="ctr">
                        <a:lnSpc>
                          <a:spcPct val="107000"/>
                        </a:lnSpc>
                        <a:spcAft>
                          <a:spcPts val="0"/>
                        </a:spcAft>
                      </a:pPr>
                      <a:r>
                        <a:rPr lang="en-GB" sz="1600" dirty="0" err="1">
                          <a:effectLst/>
                          <a:latin typeface="Arial" panose="020B0604020202020204" pitchFamily="34" charset="0"/>
                          <a:ea typeface="Calibri"/>
                          <a:cs typeface="Arial" panose="020B0604020202020204" pitchFamily="34" charset="0"/>
                        </a:rPr>
                        <a:t>Velký</a:t>
                      </a:r>
                      <a:r>
                        <a:rPr lang="en-GB" sz="1600" dirty="0">
                          <a:effectLst/>
                          <a:latin typeface="Arial" panose="020B0604020202020204" pitchFamily="34" charset="0"/>
                          <a:ea typeface="Calibri"/>
                          <a:cs typeface="Arial" panose="020B0604020202020204" pitchFamily="34" charset="0"/>
                        </a:rPr>
                        <a:t> </a:t>
                      </a:r>
                      <a:r>
                        <a:rPr lang="en-GB" sz="1600" dirty="0" err="1">
                          <a:effectLst/>
                          <a:latin typeface="Arial" panose="020B0604020202020204" pitchFamily="34" charset="0"/>
                          <a:ea typeface="Calibri"/>
                          <a:cs typeface="Arial" panose="020B0604020202020204" pitchFamily="34" charset="0"/>
                        </a:rPr>
                        <a:t>rozsah</a:t>
                      </a:r>
                      <a:r>
                        <a:rPr lang="en-GB" sz="1600" dirty="0">
                          <a:effectLst/>
                          <a:latin typeface="Arial" panose="020B0604020202020204" pitchFamily="34" charset="0"/>
                          <a:ea typeface="Calibri"/>
                          <a:cs typeface="Arial" panose="020B0604020202020204" pitchFamily="34" charset="0"/>
                        </a:rPr>
                        <a:t> </a:t>
                      </a:r>
                      <a:r>
                        <a:rPr lang="en-GB" sz="1600" dirty="0" err="1">
                          <a:effectLst/>
                          <a:latin typeface="Arial" panose="020B0604020202020204" pitchFamily="34" charset="0"/>
                          <a:ea typeface="Calibri"/>
                          <a:cs typeface="Arial" panose="020B0604020202020204" pitchFamily="34" charset="0"/>
                        </a:rPr>
                        <a:t>paměti</a:t>
                      </a:r>
                      <a:endParaRPr lang="en-GB" sz="16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07000"/>
                        </a:lnSpc>
                        <a:spcAft>
                          <a:spcPts val="0"/>
                        </a:spcAft>
                      </a:pPr>
                      <a:r>
                        <a:rPr lang="en-GB" sz="1600">
                          <a:effectLst/>
                          <a:latin typeface="Arial" panose="020B0604020202020204" pitchFamily="34" charset="0"/>
                          <a:ea typeface="Calibri"/>
                          <a:cs typeface="Arial" panose="020B0604020202020204" pitchFamily="34" charset="0"/>
                        </a:rPr>
                        <a:t>31%</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3%</a:t>
                      </a:r>
                    </a:p>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 </a:t>
                      </a:r>
                    </a:p>
                  </a:txBody>
                  <a:tcPr marL="68580" marR="68580" marT="0" marB="0"/>
                </a:tc>
                <a:extLst>
                  <a:ext uri="{0D108BD9-81ED-4DB2-BD59-A6C34878D82A}">
                    <a16:rowId xmlns:a16="http://schemas.microsoft.com/office/drawing/2014/main" val="10002"/>
                  </a:ext>
                </a:extLst>
              </a:tr>
              <a:tr h="522803">
                <a:tc>
                  <a:txBody>
                    <a:bodyPr/>
                    <a:lstStyle/>
                    <a:p>
                      <a:pPr algn="ctr">
                        <a:lnSpc>
                          <a:spcPct val="107000"/>
                        </a:lnSpc>
                        <a:spcAft>
                          <a:spcPts val="0"/>
                        </a:spcAft>
                      </a:pPr>
                      <a:r>
                        <a:rPr lang="en-GB" sz="1600" dirty="0" err="1">
                          <a:effectLst/>
                          <a:latin typeface="Arial" panose="020B0604020202020204" pitchFamily="34" charset="0"/>
                          <a:ea typeface="Calibri"/>
                          <a:cs typeface="Arial" panose="020B0604020202020204" pitchFamily="34" charset="0"/>
                        </a:rPr>
                        <a:t>Výborná</a:t>
                      </a:r>
                      <a:r>
                        <a:rPr lang="en-GB" sz="1600" dirty="0">
                          <a:effectLst/>
                          <a:latin typeface="Arial" panose="020B0604020202020204" pitchFamily="34" charset="0"/>
                          <a:ea typeface="Calibri"/>
                          <a:cs typeface="Arial" panose="020B0604020202020204" pitchFamily="34" charset="0"/>
                        </a:rPr>
                        <a:t> </a:t>
                      </a:r>
                      <a:r>
                        <a:rPr lang="en-GB" sz="1600" dirty="0" err="1">
                          <a:effectLst/>
                          <a:latin typeface="Arial" panose="020B0604020202020204" pitchFamily="34" charset="0"/>
                          <a:ea typeface="Calibri"/>
                          <a:cs typeface="Arial" panose="020B0604020202020204" pitchFamily="34" charset="0"/>
                        </a:rPr>
                        <a:t>paměť</a:t>
                      </a:r>
                      <a:endParaRPr lang="en-GB" sz="16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07000"/>
                        </a:lnSpc>
                        <a:spcAft>
                          <a:spcPts val="0"/>
                        </a:spcAft>
                      </a:pPr>
                      <a:r>
                        <a:rPr lang="en-GB" sz="1600">
                          <a:effectLst/>
                          <a:latin typeface="Arial" panose="020B0604020202020204" pitchFamily="34" charset="0"/>
                          <a:ea typeface="Calibri"/>
                          <a:cs typeface="Arial" panose="020B0604020202020204" pitchFamily="34" charset="0"/>
                        </a:rPr>
                        <a:t>67%</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27%</a:t>
                      </a:r>
                    </a:p>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 </a:t>
                      </a:r>
                    </a:p>
                  </a:txBody>
                  <a:tcPr marL="68580" marR="68580" marT="0" marB="0"/>
                </a:tc>
                <a:extLst>
                  <a:ext uri="{0D108BD9-81ED-4DB2-BD59-A6C34878D82A}">
                    <a16:rowId xmlns:a16="http://schemas.microsoft.com/office/drawing/2014/main" val="10003"/>
                  </a:ext>
                </a:extLst>
              </a:tr>
              <a:tr h="522803">
                <a:tc>
                  <a:txBody>
                    <a:bodyPr/>
                    <a:lstStyle/>
                    <a:p>
                      <a:pPr algn="ctr">
                        <a:lnSpc>
                          <a:spcPct val="107000"/>
                        </a:lnSpc>
                        <a:spcAft>
                          <a:spcPts val="0"/>
                        </a:spcAft>
                      </a:pPr>
                      <a:r>
                        <a:rPr lang="en-GB" sz="1600" dirty="0" err="1">
                          <a:effectLst/>
                          <a:latin typeface="Arial" panose="020B0604020202020204" pitchFamily="34" charset="0"/>
                          <a:ea typeface="Calibri"/>
                          <a:cs typeface="Arial" panose="020B0604020202020204" pitchFamily="34" charset="0"/>
                        </a:rPr>
                        <a:t>Rozvoj</a:t>
                      </a:r>
                      <a:r>
                        <a:rPr lang="en-GB" sz="1600" dirty="0">
                          <a:effectLst/>
                          <a:latin typeface="Arial" panose="020B0604020202020204" pitchFamily="34" charset="0"/>
                          <a:ea typeface="Calibri"/>
                          <a:cs typeface="Arial" panose="020B0604020202020204" pitchFamily="34" charset="0"/>
                        </a:rPr>
                        <a:t> </a:t>
                      </a:r>
                      <a:r>
                        <a:rPr lang="en-GB" sz="1600" dirty="0" err="1">
                          <a:effectLst/>
                          <a:latin typeface="Arial" panose="020B0604020202020204" pitchFamily="34" charset="0"/>
                          <a:ea typeface="Calibri"/>
                          <a:cs typeface="Arial" panose="020B0604020202020204" pitchFamily="34" charset="0"/>
                        </a:rPr>
                        <a:t>čtení</a:t>
                      </a:r>
                      <a:endParaRPr lang="en-GB" sz="16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58%</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13%</a:t>
                      </a:r>
                    </a:p>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 </a:t>
                      </a:r>
                    </a:p>
                  </a:txBody>
                  <a:tcPr marL="68580" marR="68580" marT="0" marB="0"/>
                </a:tc>
                <a:extLst>
                  <a:ext uri="{0D108BD9-81ED-4DB2-BD59-A6C34878D82A}">
                    <a16:rowId xmlns:a16="http://schemas.microsoft.com/office/drawing/2014/main" val="10004"/>
                  </a:ext>
                </a:extLst>
              </a:tr>
              <a:tr h="522803">
                <a:tc>
                  <a:txBody>
                    <a:bodyPr/>
                    <a:lstStyle/>
                    <a:p>
                      <a:pPr algn="ctr">
                        <a:lnSpc>
                          <a:spcPct val="107000"/>
                        </a:lnSpc>
                        <a:spcAft>
                          <a:spcPts val="0"/>
                        </a:spcAft>
                      </a:pPr>
                      <a:r>
                        <a:rPr lang="en-GB" sz="1600" dirty="0" err="1">
                          <a:effectLst/>
                          <a:latin typeface="Arial" panose="020B0604020202020204" pitchFamily="34" charset="0"/>
                          <a:ea typeface="Calibri"/>
                          <a:cs typeface="Arial" panose="020B0604020202020204" pitchFamily="34" charset="0"/>
                        </a:rPr>
                        <a:t>Rozšířená</a:t>
                      </a:r>
                      <a:r>
                        <a:rPr lang="en-GB" sz="1600" dirty="0">
                          <a:effectLst/>
                          <a:latin typeface="Arial" panose="020B0604020202020204" pitchFamily="34" charset="0"/>
                          <a:ea typeface="Calibri"/>
                          <a:cs typeface="Arial" panose="020B0604020202020204" pitchFamily="34" charset="0"/>
                        </a:rPr>
                        <a:t> </a:t>
                      </a:r>
                      <a:r>
                        <a:rPr lang="en-GB" sz="1600" dirty="0" err="1">
                          <a:effectLst/>
                          <a:latin typeface="Arial" panose="020B0604020202020204" pitchFamily="34" charset="0"/>
                          <a:ea typeface="Calibri"/>
                          <a:cs typeface="Arial" panose="020B0604020202020204" pitchFamily="34" charset="0"/>
                        </a:rPr>
                        <a:t>slovní</a:t>
                      </a:r>
                      <a:r>
                        <a:rPr lang="en-GB" sz="1600" dirty="0">
                          <a:effectLst/>
                          <a:latin typeface="Arial" panose="020B0604020202020204" pitchFamily="34" charset="0"/>
                          <a:ea typeface="Calibri"/>
                          <a:cs typeface="Arial" panose="020B0604020202020204" pitchFamily="34" charset="0"/>
                        </a:rPr>
                        <a:t> </a:t>
                      </a:r>
                      <a:r>
                        <a:rPr lang="en-GB" sz="1600" dirty="0" err="1">
                          <a:effectLst/>
                          <a:latin typeface="Arial" panose="020B0604020202020204" pitchFamily="34" charset="0"/>
                          <a:ea typeface="Calibri"/>
                          <a:cs typeface="Arial" panose="020B0604020202020204" pitchFamily="34" charset="0"/>
                        </a:rPr>
                        <a:t>zásoba</a:t>
                      </a:r>
                      <a:endParaRPr lang="en-GB" sz="1600" dirty="0">
                        <a:effectLst/>
                        <a:latin typeface="Arial" panose="020B0604020202020204" pitchFamily="34" charset="0"/>
                        <a:ea typeface="Calibri"/>
                        <a:cs typeface="Arial" panose="020B0604020202020204" pitchFamily="34" charset="0"/>
                      </a:endParaRPr>
                    </a:p>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 </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87%</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34%</a:t>
                      </a:r>
                    </a:p>
                  </a:txBody>
                  <a:tcPr marL="68580" marR="68580" marT="0" marB="0"/>
                </a:tc>
                <a:extLst>
                  <a:ext uri="{0D108BD9-81ED-4DB2-BD59-A6C34878D82A}">
                    <a16:rowId xmlns:a16="http://schemas.microsoft.com/office/drawing/2014/main" val="10005"/>
                  </a:ext>
                </a:extLst>
              </a:tr>
              <a:tr h="522803">
                <a:tc>
                  <a:txBody>
                    <a:bodyPr/>
                    <a:lstStyle/>
                    <a:p>
                      <a:pPr algn="ctr">
                        <a:lnSpc>
                          <a:spcPct val="107000"/>
                        </a:lnSpc>
                        <a:spcAft>
                          <a:spcPts val="0"/>
                        </a:spcAft>
                      </a:pPr>
                      <a:r>
                        <a:rPr lang="en-GB" sz="1600">
                          <a:effectLst/>
                          <a:latin typeface="Arial" panose="020B0604020202020204" pitchFamily="34" charset="0"/>
                          <a:ea typeface="Calibri"/>
                          <a:cs typeface="Arial" panose="020B0604020202020204" pitchFamily="34" charset="0"/>
                        </a:rPr>
                        <a:t>Pozorovací schopnosti</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64%</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34%</a:t>
                      </a:r>
                    </a:p>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 </a:t>
                      </a:r>
                    </a:p>
                  </a:txBody>
                  <a:tcPr marL="68580" marR="68580" marT="0" marB="0"/>
                </a:tc>
                <a:extLst>
                  <a:ext uri="{0D108BD9-81ED-4DB2-BD59-A6C34878D82A}">
                    <a16:rowId xmlns:a16="http://schemas.microsoft.com/office/drawing/2014/main" val="10006"/>
                  </a:ext>
                </a:extLst>
              </a:tr>
              <a:tr h="522803">
                <a:tc>
                  <a:txBody>
                    <a:bodyPr/>
                    <a:lstStyle/>
                    <a:p>
                      <a:pPr algn="ctr">
                        <a:lnSpc>
                          <a:spcPct val="107000"/>
                        </a:lnSpc>
                        <a:spcAft>
                          <a:spcPts val="0"/>
                        </a:spcAft>
                      </a:pPr>
                      <a:r>
                        <a:rPr lang="en-GB" sz="1600">
                          <a:effectLst/>
                          <a:latin typeface="Arial" panose="020B0604020202020204" pitchFamily="34" charset="0"/>
                          <a:ea typeface="Calibri"/>
                          <a:cs typeface="Arial" panose="020B0604020202020204" pitchFamily="34" charset="0"/>
                        </a:rPr>
                        <a:t>Velká zvídavost</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58%</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40%</a:t>
                      </a:r>
                    </a:p>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 </a:t>
                      </a:r>
                    </a:p>
                  </a:txBody>
                  <a:tcPr marL="68580" marR="68580" marT="0" marB="0"/>
                </a:tc>
                <a:extLst>
                  <a:ext uri="{0D108BD9-81ED-4DB2-BD59-A6C34878D82A}">
                    <a16:rowId xmlns:a16="http://schemas.microsoft.com/office/drawing/2014/main" val="10007"/>
                  </a:ext>
                </a:extLst>
              </a:tr>
              <a:tr h="522803">
                <a:tc>
                  <a:txBody>
                    <a:bodyPr/>
                    <a:lstStyle/>
                    <a:p>
                      <a:pPr algn="ctr">
                        <a:lnSpc>
                          <a:spcPct val="107000"/>
                        </a:lnSpc>
                        <a:spcAft>
                          <a:spcPts val="0"/>
                        </a:spcAft>
                      </a:pPr>
                      <a:r>
                        <a:rPr lang="en-GB" sz="1600">
                          <a:effectLst/>
                          <a:latin typeface="Arial" panose="020B0604020202020204" pitchFamily="34" charset="0"/>
                          <a:ea typeface="Calibri"/>
                          <a:cs typeface="Arial" panose="020B0604020202020204" pitchFamily="34" charset="0"/>
                        </a:rPr>
                        <a:t>Více než 1 imaginární kamarád</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50%</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9%</a:t>
                      </a:r>
                    </a:p>
                  </a:txBody>
                  <a:tcPr marL="68580" marR="68580" marT="0" marB="0"/>
                </a:tc>
                <a:extLst>
                  <a:ext uri="{0D108BD9-81ED-4DB2-BD59-A6C34878D82A}">
                    <a16:rowId xmlns:a16="http://schemas.microsoft.com/office/drawing/2014/main" val="10008"/>
                  </a:ext>
                </a:extLst>
              </a:tr>
              <a:tr h="522803">
                <a:tc>
                  <a:txBody>
                    <a:bodyPr/>
                    <a:lstStyle/>
                    <a:p>
                      <a:pPr algn="ctr">
                        <a:lnSpc>
                          <a:spcPct val="107000"/>
                        </a:lnSpc>
                        <a:spcAft>
                          <a:spcPts val="0"/>
                        </a:spcAft>
                      </a:pPr>
                      <a:r>
                        <a:rPr lang="en-GB" sz="1600">
                          <a:effectLst/>
                          <a:latin typeface="Arial" panose="020B0604020202020204" pitchFamily="34" charset="0"/>
                          <a:ea typeface="Calibri"/>
                          <a:cs typeface="Arial" panose="020B0604020202020204" pitchFamily="34" charset="0"/>
                        </a:rPr>
                        <a:t>Živá představivost</a:t>
                      </a:r>
                    </a:p>
                    <a:p>
                      <a:pPr algn="ctr">
                        <a:lnSpc>
                          <a:spcPct val="107000"/>
                        </a:lnSpc>
                        <a:spcAft>
                          <a:spcPts val="0"/>
                        </a:spcAft>
                      </a:pPr>
                      <a:r>
                        <a:rPr lang="en-GB" sz="1600">
                          <a:effectLst/>
                          <a:latin typeface="Arial" panose="020B0604020202020204" pitchFamily="34" charset="0"/>
                          <a:ea typeface="Calibri"/>
                          <a:cs typeface="Arial" panose="020B0604020202020204" pitchFamily="34" charset="0"/>
                        </a:rPr>
                        <a:t> </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46%</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22%</a:t>
                      </a:r>
                    </a:p>
                  </a:txBody>
                  <a:tcPr marL="68580" marR="68580" marT="0" marB="0"/>
                </a:tc>
                <a:extLst>
                  <a:ext uri="{0D108BD9-81ED-4DB2-BD59-A6C34878D82A}">
                    <a16:rowId xmlns:a16="http://schemas.microsoft.com/office/drawing/2014/main" val="10009"/>
                  </a:ext>
                </a:extLst>
              </a:tr>
              <a:tr h="490267">
                <a:tc>
                  <a:txBody>
                    <a:bodyPr/>
                    <a:lstStyle/>
                    <a:p>
                      <a:pPr algn="ctr">
                        <a:lnSpc>
                          <a:spcPct val="107000"/>
                        </a:lnSpc>
                        <a:spcAft>
                          <a:spcPts val="0"/>
                        </a:spcAft>
                      </a:pPr>
                      <a:r>
                        <a:rPr lang="en-GB" sz="1600">
                          <a:effectLst/>
                          <a:latin typeface="Arial" panose="020B0604020202020204" pitchFamily="34" charset="0"/>
                          <a:ea typeface="Calibri"/>
                          <a:cs typeface="Arial" panose="020B0604020202020204" pitchFamily="34" charset="0"/>
                        </a:rPr>
                        <a:t>Vysoký stupeň kreativity</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66%</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8%</a:t>
                      </a:r>
                    </a:p>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 </a:t>
                      </a: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5759210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32656"/>
            <a:ext cx="8229600" cy="648072"/>
          </a:xfrm>
        </p:spPr>
        <p:txBody>
          <a:bodyPr/>
          <a:lstStyle/>
          <a:p>
            <a:r>
              <a:rPr lang="cs-CZ" dirty="0" smtClean="0"/>
              <a:t>Nadaní a vrstevníci 1</a:t>
            </a:r>
            <a:endParaRPr lang="cs-CZ" dirty="0"/>
          </a:p>
        </p:txBody>
      </p:sp>
      <p:sp>
        <p:nvSpPr>
          <p:cNvPr id="3" name="Zástupný symbol pro obsah 2"/>
          <p:cNvSpPr>
            <a:spLocks noGrp="1"/>
          </p:cNvSpPr>
          <p:nvPr>
            <p:ph idx="1"/>
          </p:nvPr>
        </p:nvSpPr>
        <p:spPr>
          <a:xfrm>
            <a:off x="179512" y="980728"/>
            <a:ext cx="8507288" cy="5343873"/>
          </a:xfrm>
        </p:spPr>
        <p:txBody>
          <a:bodyPr/>
          <a:lstStyle/>
          <a:p>
            <a:r>
              <a:rPr lang="cs-CZ" b="1" dirty="0"/>
              <a:t>Učitel, zejména v nižších ročnících, je nositelem postoje, který k nadanému dítěti zaujmou ostatní děti ve třídě</a:t>
            </a:r>
            <a:r>
              <a:rPr lang="cs-CZ" b="1" dirty="0" smtClean="0"/>
              <a:t>.</a:t>
            </a:r>
            <a:endParaRPr lang="cs-CZ" dirty="0"/>
          </a:p>
          <a:p>
            <a:r>
              <a:rPr lang="cs-CZ" dirty="0" err="1"/>
              <a:t>Clasenovi</a:t>
            </a:r>
            <a:r>
              <a:rPr lang="cs-CZ" dirty="0"/>
              <a:t> (1985, cit. dle Vondráková, 2005) uvádějí pět variant vztahu mezi úspěšností nadaných a jejich přijetím skupinou vrstevníků:</a:t>
            </a:r>
          </a:p>
          <a:p>
            <a:r>
              <a:rPr lang="cs-CZ" sz="2400" b="1" dirty="0"/>
              <a:t>1. popření schopností</a:t>
            </a:r>
            <a:r>
              <a:rPr lang="cs-CZ" sz="2400" dirty="0"/>
              <a:t> – aby byl přijat vrstevníky, žák popře nebo odmítne své nadání,</a:t>
            </a:r>
          </a:p>
          <a:p>
            <a:r>
              <a:rPr lang="cs-CZ" sz="2400" b="1" dirty="0"/>
              <a:t>2. ponoření se do schopností</a:t>
            </a:r>
            <a:r>
              <a:rPr lang="cs-CZ" sz="2400" dirty="0"/>
              <a:t> – aby zmírnili bolest z odmítnutí vrstevníky, ponoří se do svého oboru a vyloučí všechno a všechny ostatní,</a:t>
            </a:r>
          </a:p>
          <a:p>
            <a:r>
              <a:rPr lang="cs-CZ" sz="2400" b="1" dirty="0"/>
              <a:t>3. ambivalence</a:t>
            </a:r>
            <a:r>
              <a:rPr lang="cs-CZ" sz="2400" dirty="0"/>
              <a:t> – nemohou se rozhodnout mezi přijetím a popřením svých schopností, jejich výkon kolísá</a:t>
            </a:r>
            <a:r>
              <a:rPr lang="cs-CZ" sz="2400" dirty="0" smtClean="0"/>
              <a:t>,</a:t>
            </a:r>
            <a:endParaRPr lang="cs-CZ" sz="2400" dirty="0"/>
          </a:p>
        </p:txBody>
      </p:sp>
    </p:spTree>
    <p:extLst>
      <p:ext uri="{BB962C8B-B14F-4D97-AF65-F5344CB8AC3E}">
        <p14:creationId xmlns:p14="http://schemas.microsoft.com/office/powerpoint/2010/main" val="219900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32656"/>
            <a:ext cx="8229600" cy="1008112"/>
          </a:xfrm>
        </p:spPr>
        <p:txBody>
          <a:bodyPr/>
          <a:lstStyle/>
          <a:p>
            <a:r>
              <a:rPr lang="cs-CZ" dirty="0" smtClean="0"/>
              <a:t>Nadaní a vrstevníci 2</a:t>
            </a:r>
            <a:endParaRPr lang="cs-CZ" dirty="0"/>
          </a:p>
        </p:txBody>
      </p:sp>
      <p:sp>
        <p:nvSpPr>
          <p:cNvPr id="3" name="Zástupný symbol pro obsah 2"/>
          <p:cNvSpPr>
            <a:spLocks noGrp="1"/>
          </p:cNvSpPr>
          <p:nvPr>
            <p:ph idx="1"/>
          </p:nvPr>
        </p:nvSpPr>
        <p:spPr>
          <a:xfrm>
            <a:off x="457200" y="1412777"/>
            <a:ext cx="8229600" cy="4911824"/>
          </a:xfrm>
        </p:spPr>
        <p:txBody>
          <a:bodyPr/>
          <a:lstStyle/>
          <a:p>
            <a:r>
              <a:rPr lang="cs-CZ" sz="2400" b="1" dirty="0" smtClean="0"/>
              <a:t>4</a:t>
            </a:r>
            <a:r>
              <a:rPr lang="cs-CZ" sz="2400" b="1" dirty="0"/>
              <a:t>. odcizení</a:t>
            </a:r>
            <a:r>
              <a:rPr lang="cs-CZ" sz="2400" dirty="0"/>
              <a:t> – nechtějí být úspěšní ani se připojit ke skupině. Někteří jsou tak odcizeni, že opustí školu, buď doslova, nebo alespoň psychicky,</a:t>
            </a:r>
          </a:p>
          <a:p>
            <a:r>
              <a:rPr lang="cs-CZ" sz="2400" b="1" dirty="0"/>
              <a:t>5. rozhodnost</a:t>
            </a:r>
            <a:r>
              <a:rPr lang="cs-CZ" sz="2400" dirty="0"/>
              <a:t> – žáci, kteří úspěšně zvládnou tento konflikt, jsou nezávislí, mají svůj okruh přátel a často se aktivně zúčastňují školních činností. Obvykle mají vysoké sebehodnocení, důvěru ve své schopnosti a jejich vztahy s vrstevníky jsou bez problémů</a:t>
            </a:r>
            <a:r>
              <a:rPr lang="cs-CZ" sz="2400" dirty="0" smtClean="0"/>
              <a:t>.</a:t>
            </a:r>
            <a:r>
              <a:rPr lang="cs-CZ" b="1" dirty="0"/>
              <a:t> </a:t>
            </a:r>
            <a:endParaRPr lang="cs-CZ" dirty="0"/>
          </a:p>
          <a:p>
            <a:r>
              <a:rPr lang="cs-CZ" dirty="0"/>
              <a:t>Pozitivní vrstevnické vztahy podporují kognitivní vývoj dítěte, zlepšují jeho sociální dovednosti, podílejí se na vývoji zdravého sebepojetí a utvářejí morální a sociální hodnoty (Hříbková, 2009).</a:t>
            </a:r>
          </a:p>
          <a:p>
            <a:endParaRPr lang="cs-CZ" dirty="0"/>
          </a:p>
        </p:txBody>
      </p:sp>
    </p:spTree>
    <p:extLst>
      <p:ext uri="{BB962C8B-B14F-4D97-AF65-F5344CB8AC3E}">
        <p14:creationId xmlns:p14="http://schemas.microsoft.com/office/powerpoint/2010/main" val="4243706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9184" y="1313379"/>
            <a:ext cx="8814816" cy="1477328"/>
          </a:xfrm>
          <a:prstGeom prst="rect">
            <a:avLst/>
          </a:prstGeom>
        </p:spPr>
        <p:txBody>
          <a:bodyPr wrap="square">
            <a:spAutoFit/>
          </a:bodyPr>
          <a:lstStyle/>
          <a:p>
            <a:pPr algn="ctr"/>
            <a:r>
              <a:rPr lang="cs-CZ" altLang="cs-CZ" sz="7200" dirty="0" smtClean="0">
                <a:solidFill>
                  <a:schemeClr val="accent1"/>
                </a:solidFill>
              </a:rPr>
              <a:t>Chlapec nebo </a:t>
            </a:r>
            <a:r>
              <a:rPr lang="cs-CZ" altLang="cs-CZ" sz="7200" dirty="0" smtClean="0">
                <a:solidFill>
                  <a:srgbClr val="FF0000"/>
                </a:solidFill>
              </a:rPr>
              <a:t>dívka</a:t>
            </a:r>
            <a:r>
              <a:rPr lang="cs-CZ" altLang="cs-CZ" sz="7200" dirty="0" smtClean="0">
                <a:solidFill>
                  <a:srgbClr val="7030A0"/>
                </a:solidFill>
              </a:rPr>
              <a:t>?</a:t>
            </a:r>
            <a:r>
              <a:rPr lang="en-GB" altLang="cs-CZ" sz="8800" dirty="0">
                <a:solidFill>
                  <a:schemeClr val="accent1"/>
                </a:solidFill>
              </a:rPr>
              <a:t/>
            </a:r>
            <a:br>
              <a:rPr lang="en-GB" altLang="cs-CZ" sz="8800" dirty="0">
                <a:solidFill>
                  <a:schemeClr val="accent1"/>
                </a:solidFill>
              </a:rPr>
            </a:br>
            <a:endParaRPr lang="cs-CZ" dirty="0">
              <a:solidFill>
                <a:schemeClr val="accent1"/>
              </a:solidFill>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3645023"/>
            <a:ext cx="4247326" cy="2825993"/>
          </a:xfrm>
          <a:prstGeom prst="rect">
            <a:avLst/>
          </a:prstGeom>
        </p:spPr>
      </p:pic>
    </p:spTree>
    <p:extLst>
      <p:ext uri="{BB962C8B-B14F-4D97-AF65-F5344CB8AC3E}">
        <p14:creationId xmlns:p14="http://schemas.microsoft.com/office/powerpoint/2010/main" val="6837407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76672"/>
            <a:ext cx="8229600" cy="1080120"/>
          </a:xfrm>
        </p:spPr>
        <p:txBody>
          <a:bodyPr/>
          <a:lstStyle/>
          <a:p>
            <a:r>
              <a:rPr lang="cs-CZ" dirty="0" smtClean="0">
                <a:hlinkClick r:id="rId2" action="ppaction://hlinkfile"/>
              </a:rPr>
              <a:t>Mýty o nadaných</a:t>
            </a:r>
            <a:endParaRPr lang="cs-CZ" dirty="0"/>
          </a:p>
        </p:txBody>
      </p:sp>
      <p:sp>
        <p:nvSpPr>
          <p:cNvPr id="3" name="Zástupný symbol pro obsah 2"/>
          <p:cNvSpPr>
            <a:spLocks noGrp="1"/>
          </p:cNvSpPr>
          <p:nvPr>
            <p:ph idx="1"/>
          </p:nvPr>
        </p:nvSpPr>
        <p:spPr>
          <a:xfrm>
            <a:off x="457200" y="2060847"/>
            <a:ext cx="8229600" cy="4263753"/>
          </a:xfrm>
        </p:spPr>
        <p:txBody>
          <a:bodyPr/>
          <a:lstStyle/>
          <a:p>
            <a:r>
              <a:rPr lang="cs-CZ" b="1" dirty="0" smtClean="0"/>
              <a:t>Přečtěte si list s mýty a poznačte si, které </a:t>
            </a:r>
            <a:r>
              <a:rPr lang="cs-CZ" b="1" dirty="0"/>
              <a:t>z uvedených výroků </a:t>
            </a:r>
            <a:r>
              <a:rPr lang="cs-CZ" b="1" dirty="0" smtClean="0"/>
              <a:t>považujete za </a:t>
            </a:r>
            <a:r>
              <a:rPr lang="cs-CZ" b="1" dirty="0"/>
              <a:t>pravdivé a které </a:t>
            </a:r>
            <a:r>
              <a:rPr lang="cs-CZ" b="1" dirty="0" smtClean="0"/>
              <a:t>za </a:t>
            </a:r>
            <a:r>
              <a:rPr lang="cs-CZ" b="1" dirty="0"/>
              <a:t>mýty a předsudky o nadaných a </a:t>
            </a:r>
            <a:r>
              <a:rPr lang="cs-CZ" b="1" dirty="0" smtClean="0"/>
              <a:t>nadání.</a:t>
            </a:r>
            <a:endParaRPr lang="cs-CZ" dirty="0"/>
          </a:p>
        </p:txBody>
      </p:sp>
    </p:spTree>
    <p:extLst>
      <p:ext uri="{BB962C8B-B14F-4D97-AF65-F5344CB8AC3E}">
        <p14:creationId xmlns:p14="http://schemas.microsoft.com/office/powerpoint/2010/main" val="2589686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6032" y="106371"/>
            <a:ext cx="8503920" cy="6278642"/>
          </a:xfrm>
          <a:prstGeom prst="rect">
            <a:avLst/>
          </a:prstGeom>
        </p:spPr>
        <p:txBody>
          <a:bodyPr wrap="square">
            <a:spAutoFit/>
          </a:bodyPr>
          <a:lstStyle/>
          <a:p>
            <a:pPr algn="ctr"/>
            <a:r>
              <a:rPr lang="cs-CZ" altLang="cs-CZ" sz="6600" dirty="0" smtClean="0">
                <a:solidFill>
                  <a:srgbClr val="006600"/>
                </a:solidFill>
              </a:rPr>
              <a:t>Mýty</a:t>
            </a:r>
            <a:endParaRPr lang="cs-CZ" altLang="cs-CZ" sz="8000" dirty="0" smtClean="0">
              <a:solidFill>
                <a:srgbClr val="0E2FAD"/>
              </a:solidFill>
            </a:endParaRPr>
          </a:p>
          <a:p>
            <a:pPr indent="-180000">
              <a:buFont typeface="Arial" panose="020B0604020202020204" pitchFamily="34" charset="0"/>
              <a:buChar char="•"/>
            </a:pPr>
            <a:r>
              <a:rPr lang="cs-CZ" altLang="cs-CZ" sz="2800" dirty="0" smtClean="0">
                <a:solidFill>
                  <a:srgbClr val="92D050"/>
                </a:solidFill>
              </a:rPr>
              <a:t>Nadání je vrozené, nedá se ztratit </a:t>
            </a:r>
          </a:p>
          <a:p>
            <a:r>
              <a:rPr lang="cs-CZ" altLang="cs-CZ" sz="2800" dirty="0">
                <a:solidFill>
                  <a:srgbClr val="92D050"/>
                </a:solidFill>
              </a:rPr>
              <a:t> </a:t>
            </a:r>
          </a:p>
          <a:p>
            <a:pPr indent="-180000">
              <a:buFont typeface="Arial" panose="020B0604020202020204" pitchFamily="34" charset="0"/>
              <a:buChar char="•"/>
            </a:pPr>
            <a:r>
              <a:rPr lang="cs-CZ" altLang="cs-CZ" sz="2800" dirty="0" smtClean="0">
                <a:solidFill>
                  <a:srgbClr val="92D050"/>
                </a:solidFill>
              </a:rPr>
              <a:t>Nepotřebují pomoc, přeci jsou nadaní - probijí </a:t>
            </a:r>
            <a:r>
              <a:rPr lang="cs-CZ" altLang="cs-CZ" sz="2800" dirty="0">
                <a:solidFill>
                  <a:srgbClr val="92D050"/>
                </a:solidFill>
              </a:rPr>
              <a:t>se a uplatní i bez pomoci </a:t>
            </a:r>
            <a:r>
              <a:rPr lang="cs-CZ" altLang="cs-CZ" sz="2800" dirty="0" smtClean="0">
                <a:solidFill>
                  <a:srgbClr val="92D050"/>
                </a:solidFill>
              </a:rPr>
              <a:t>jiných</a:t>
            </a:r>
            <a:endParaRPr lang="cs-CZ" altLang="cs-CZ" sz="2800" dirty="0">
              <a:solidFill>
                <a:srgbClr val="92D050"/>
              </a:solidFill>
            </a:endParaRPr>
          </a:p>
          <a:p>
            <a:pPr indent="-180000">
              <a:buFont typeface="Arial" panose="020B0604020202020204" pitchFamily="34" charset="0"/>
              <a:buChar char="•"/>
            </a:pPr>
            <a:endParaRPr lang="cs-CZ" altLang="cs-CZ" sz="2800" dirty="0">
              <a:solidFill>
                <a:srgbClr val="92D050"/>
              </a:solidFill>
            </a:endParaRPr>
          </a:p>
          <a:p>
            <a:pPr indent="-180000">
              <a:buFont typeface="Arial" panose="020B0604020202020204" pitchFamily="34" charset="0"/>
              <a:buChar char="•"/>
            </a:pPr>
            <a:r>
              <a:rPr lang="cs-CZ" altLang="cs-CZ" sz="2800" dirty="0">
                <a:solidFill>
                  <a:srgbClr val="92D050"/>
                </a:solidFill>
              </a:rPr>
              <a:t>Jejich mimořádné schopnosti </a:t>
            </a:r>
            <a:r>
              <a:rPr lang="cs-CZ" altLang="cs-CZ" sz="2800" dirty="0" smtClean="0">
                <a:solidFill>
                  <a:srgbClr val="92D050"/>
                </a:solidFill>
              </a:rPr>
              <a:t>okolí </a:t>
            </a:r>
            <a:r>
              <a:rPr lang="cs-CZ" altLang="cs-CZ" sz="2800" dirty="0">
                <a:solidFill>
                  <a:srgbClr val="92D050"/>
                </a:solidFill>
              </a:rPr>
              <a:t>vždy </a:t>
            </a:r>
            <a:r>
              <a:rPr lang="cs-CZ" altLang="cs-CZ" sz="2800" dirty="0" smtClean="0">
                <a:solidFill>
                  <a:srgbClr val="92D050"/>
                </a:solidFill>
              </a:rPr>
              <a:t>uznává, oceňuje </a:t>
            </a:r>
            <a:r>
              <a:rPr lang="cs-CZ" altLang="cs-CZ" sz="2800" dirty="0">
                <a:solidFill>
                  <a:srgbClr val="92D050"/>
                </a:solidFill>
              </a:rPr>
              <a:t>a </a:t>
            </a:r>
            <a:r>
              <a:rPr lang="cs-CZ" altLang="cs-CZ" sz="2800" dirty="0" smtClean="0">
                <a:solidFill>
                  <a:srgbClr val="92D050"/>
                </a:solidFill>
              </a:rPr>
              <a:t>akceptuje (zvlášť rodina)</a:t>
            </a:r>
          </a:p>
          <a:p>
            <a:pPr indent="-180000">
              <a:buFont typeface="Arial" panose="020B0604020202020204" pitchFamily="34" charset="0"/>
              <a:buChar char="•"/>
            </a:pPr>
            <a:endParaRPr lang="cs-CZ" altLang="cs-CZ" sz="2800" dirty="0">
              <a:solidFill>
                <a:srgbClr val="92D050"/>
              </a:solidFill>
            </a:endParaRPr>
          </a:p>
          <a:p>
            <a:pPr indent="-180000">
              <a:buFont typeface="Arial" panose="020B0604020202020204" pitchFamily="34" charset="0"/>
              <a:buChar char="•"/>
            </a:pPr>
            <a:r>
              <a:rPr lang="cs-CZ" altLang="cs-CZ" sz="2800" dirty="0" smtClean="0">
                <a:solidFill>
                  <a:srgbClr val="92D050"/>
                </a:solidFill>
              </a:rPr>
              <a:t>Dostali </a:t>
            </a:r>
            <a:r>
              <a:rPr lang="cs-CZ" altLang="cs-CZ" sz="2800" dirty="0">
                <a:solidFill>
                  <a:srgbClr val="92D050"/>
                </a:solidFill>
              </a:rPr>
              <a:t>„to“ všechno bez námahy, zadarmo</a:t>
            </a:r>
          </a:p>
          <a:p>
            <a:pPr indent="-180000">
              <a:buFont typeface="Arial" panose="020B0604020202020204" pitchFamily="34" charset="0"/>
              <a:buChar char="•"/>
            </a:pPr>
            <a:endParaRPr lang="cs-CZ" altLang="cs-CZ" sz="2800" dirty="0" smtClean="0">
              <a:solidFill>
                <a:srgbClr val="92D050"/>
              </a:solidFill>
            </a:endParaRPr>
          </a:p>
          <a:p>
            <a:pPr indent="-180000">
              <a:buFont typeface="Arial" panose="020B0604020202020204" pitchFamily="34" charset="0"/>
              <a:buChar char="•"/>
            </a:pPr>
            <a:r>
              <a:rPr lang="cs-CZ" altLang="cs-CZ" sz="2800" dirty="0">
                <a:solidFill>
                  <a:srgbClr val="92D050"/>
                </a:solidFill>
              </a:rPr>
              <a:t> Vždy umí své </a:t>
            </a:r>
            <a:r>
              <a:rPr lang="cs-CZ" altLang="cs-CZ" sz="2800" dirty="0" smtClean="0">
                <a:solidFill>
                  <a:srgbClr val="92D050"/>
                </a:solidFill>
              </a:rPr>
              <a:t>schopnosti bez </a:t>
            </a:r>
            <a:r>
              <a:rPr lang="cs-CZ" altLang="cs-CZ" sz="2800" dirty="0">
                <a:solidFill>
                  <a:srgbClr val="92D050"/>
                </a:solidFill>
              </a:rPr>
              <a:t>problémů ukázat a </a:t>
            </a:r>
            <a:r>
              <a:rPr lang="cs-CZ" altLang="cs-CZ" sz="2800" dirty="0" smtClean="0">
                <a:solidFill>
                  <a:srgbClr val="92D050"/>
                </a:solidFill>
              </a:rPr>
              <a:t>projevit</a:t>
            </a:r>
            <a:endParaRPr lang="cs-CZ" altLang="cs-CZ" sz="2800" dirty="0">
              <a:solidFill>
                <a:srgbClr val="92D050"/>
              </a:solidFill>
            </a:endParaRPr>
          </a:p>
        </p:txBody>
      </p:sp>
    </p:spTree>
    <p:extLst>
      <p:ext uri="{BB962C8B-B14F-4D97-AF65-F5344CB8AC3E}">
        <p14:creationId xmlns:p14="http://schemas.microsoft.com/office/powerpoint/2010/main" val="21584803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rotWithShape="1">
          <a:blip r:embed="rId2"/>
          <a:srcRect b="10478"/>
          <a:stretch/>
        </p:blipFill>
        <p:spPr>
          <a:xfrm>
            <a:off x="4269118" y="950976"/>
            <a:ext cx="4490834" cy="5644896"/>
          </a:xfrm>
          <a:prstGeom prst="rect">
            <a:avLst/>
          </a:prstGeom>
        </p:spPr>
      </p:pic>
      <p:sp>
        <p:nvSpPr>
          <p:cNvPr id="2" name="Obdélník 1"/>
          <p:cNvSpPr/>
          <p:nvPr/>
        </p:nvSpPr>
        <p:spPr>
          <a:xfrm>
            <a:off x="256032" y="106371"/>
            <a:ext cx="8503920" cy="1200329"/>
          </a:xfrm>
          <a:prstGeom prst="rect">
            <a:avLst/>
          </a:prstGeom>
        </p:spPr>
        <p:txBody>
          <a:bodyPr wrap="square">
            <a:spAutoFit/>
          </a:bodyPr>
          <a:lstStyle/>
          <a:p>
            <a:pPr algn="ctr"/>
            <a:r>
              <a:rPr lang="cs-CZ" altLang="cs-CZ" sz="7200" dirty="0" smtClean="0">
                <a:solidFill>
                  <a:srgbClr val="006600"/>
                </a:solidFill>
              </a:rPr>
              <a:t>Mýty</a:t>
            </a:r>
            <a:endParaRPr lang="cs-CZ" altLang="cs-CZ" sz="8800" dirty="0" smtClean="0">
              <a:solidFill>
                <a:srgbClr val="0E2FAD"/>
              </a:solidFill>
            </a:endParaRPr>
          </a:p>
        </p:txBody>
      </p:sp>
      <p:sp>
        <p:nvSpPr>
          <p:cNvPr id="4" name="Obdélník 3"/>
          <p:cNvSpPr/>
          <p:nvPr/>
        </p:nvSpPr>
        <p:spPr>
          <a:xfrm>
            <a:off x="0" y="1306700"/>
            <a:ext cx="4181856" cy="4524315"/>
          </a:xfrm>
          <a:prstGeom prst="rect">
            <a:avLst/>
          </a:prstGeom>
        </p:spPr>
        <p:txBody>
          <a:bodyPr wrap="square">
            <a:spAutoFit/>
          </a:bodyPr>
          <a:lstStyle/>
          <a:p>
            <a:pPr indent="-180000">
              <a:buFont typeface="Arial" panose="020B0604020202020204" pitchFamily="34" charset="0"/>
              <a:buChar char="•"/>
            </a:pPr>
            <a:r>
              <a:rPr lang="cs-CZ" altLang="cs-CZ" sz="3200" dirty="0">
                <a:solidFill>
                  <a:srgbClr val="92D050"/>
                </a:solidFill>
              </a:rPr>
              <a:t>Jsou to děti šťastné, narozené v „neděli“, vše jim jde lehce, daří se jim</a:t>
            </a:r>
          </a:p>
          <a:p>
            <a:pPr indent="-180000">
              <a:buFont typeface="Arial" panose="020B0604020202020204" pitchFamily="34" charset="0"/>
              <a:buChar char="•"/>
            </a:pPr>
            <a:endParaRPr lang="cs-CZ" altLang="cs-CZ" sz="3200" dirty="0">
              <a:solidFill>
                <a:srgbClr val="92D050"/>
              </a:solidFill>
            </a:endParaRPr>
          </a:p>
          <a:p>
            <a:pPr marL="277200" indent="-180000">
              <a:buFont typeface="Arial" panose="020B0604020202020204" pitchFamily="34" charset="0"/>
              <a:buChar char="•"/>
            </a:pPr>
            <a:r>
              <a:rPr lang="cs-CZ" altLang="cs-CZ" sz="3200" dirty="0">
                <a:solidFill>
                  <a:srgbClr val="92D050"/>
                </a:solidFill>
              </a:rPr>
              <a:t>Musí být stejně dobří ve všech oblastech (zvláště ve škole)</a:t>
            </a:r>
          </a:p>
        </p:txBody>
      </p:sp>
    </p:spTree>
    <p:extLst>
      <p:ext uri="{BB962C8B-B14F-4D97-AF65-F5344CB8AC3E}">
        <p14:creationId xmlns:p14="http://schemas.microsoft.com/office/powerpoint/2010/main" val="37083793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0688" y="1191459"/>
            <a:ext cx="8503920" cy="5386090"/>
          </a:xfrm>
          <a:prstGeom prst="rect">
            <a:avLst/>
          </a:prstGeom>
        </p:spPr>
        <p:txBody>
          <a:bodyPr wrap="square">
            <a:spAutoFit/>
          </a:bodyPr>
          <a:lstStyle/>
          <a:p>
            <a:pPr marL="277200" lvl="0" indent="-180000">
              <a:buFont typeface="Arial" panose="020B0604020202020204" pitchFamily="34" charset="0"/>
              <a:buChar char="•"/>
            </a:pPr>
            <a:r>
              <a:rPr lang="cs-CZ" altLang="cs-CZ" sz="2800" dirty="0">
                <a:solidFill>
                  <a:srgbClr val="92D050"/>
                </a:solidFill>
              </a:rPr>
              <a:t>Jsou od přírody „individuálními běžci“, samotáři, kteří si vystačí a nikoho </a:t>
            </a:r>
            <a:r>
              <a:rPr lang="cs-CZ" altLang="cs-CZ" sz="2800" dirty="0" smtClean="0">
                <a:solidFill>
                  <a:srgbClr val="92D050"/>
                </a:solidFill>
              </a:rPr>
              <a:t>nepotřebují</a:t>
            </a:r>
            <a:r>
              <a:rPr lang="cs-CZ" altLang="cs-CZ" sz="2800" dirty="0">
                <a:solidFill>
                  <a:srgbClr val="92D050"/>
                </a:solidFill>
              </a:rPr>
              <a:t>.</a:t>
            </a:r>
            <a:endParaRPr lang="cs-CZ" altLang="cs-CZ" sz="2800" dirty="0" smtClean="0">
              <a:solidFill>
                <a:srgbClr val="92D050"/>
              </a:solidFill>
            </a:endParaRPr>
          </a:p>
          <a:p>
            <a:pPr marL="277200" lvl="0" indent="-180000">
              <a:buFont typeface="Arial" panose="020B0604020202020204" pitchFamily="34" charset="0"/>
              <a:buChar char="•"/>
            </a:pPr>
            <a:endParaRPr lang="cs-CZ" altLang="cs-CZ" sz="2800" dirty="0">
              <a:solidFill>
                <a:srgbClr val="92D050"/>
              </a:solidFill>
            </a:endParaRPr>
          </a:p>
          <a:p>
            <a:pPr marL="277200" indent="-180000">
              <a:buFont typeface="Arial" panose="020B0604020202020204" pitchFamily="34" charset="0"/>
              <a:buChar char="•"/>
            </a:pPr>
            <a:r>
              <a:rPr lang="cs-CZ" altLang="cs-CZ" sz="2800" dirty="0" smtClean="0">
                <a:solidFill>
                  <a:srgbClr val="92D050"/>
                </a:solidFill>
              </a:rPr>
              <a:t>Vychutnávají </a:t>
            </a:r>
            <a:r>
              <a:rPr lang="cs-CZ" altLang="cs-CZ" sz="2800" dirty="0">
                <a:solidFill>
                  <a:srgbClr val="92D050"/>
                </a:solidFill>
              </a:rPr>
              <a:t>si pocit, když si druzí z nich berou </a:t>
            </a:r>
            <a:r>
              <a:rPr lang="cs-CZ" altLang="cs-CZ" sz="2800" dirty="0" smtClean="0">
                <a:solidFill>
                  <a:srgbClr val="92D050"/>
                </a:solidFill>
              </a:rPr>
              <a:t>příklad</a:t>
            </a:r>
            <a:r>
              <a:rPr lang="cs-CZ" altLang="cs-CZ" sz="2800" dirty="0">
                <a:solidFill>
                  <a:srgbClr val="92D050"/>
                </a:solidFill>
              </a:rPr>
              <a:t>.</a:t>
            </a:r>
            <a:endParaRPr lang="cs-CZ" altLang="cs-CZ" sz="2800" dirty="0" smtClean="0">
              <a:solidFill>
                <a:srgbClr val="92D050"/>
              </a:solidFill>
            </a:endParaRPr>
          </a:p>
          <a:p>
            <a:pPr marL="277200" indent="-180000">
              <a:buFont typeface="Arial" panose="020B0604020202020204" pitchFamily="34" charset="0"/>
              <a:buChar char="•"/>
            </a:pPr>
            <a:endParaRPr lang="cs-CZ" altLang="cs-CZ" sz="2800" dirty="0">
              <a:solidFill>
                <a:srgbClr val="92D050"/>
              </a:solidFill>
            </a:endParaRPr>
          </a:p>
          <a:p>
            <a:pPr marL="277200" lvl="0" indent="-180000">
              <a:buFont typeface="Arial" panose="020B0604020202020204" pitchFamily="34" charset="0"/>
              <a:buChar char="•"/>
            </a:pPr>
            <a:r>
              <a:rPr lang="cs-CZ" altLang="cs-CZ" sz="2800" dirty="0" smtClean="0">
                <a:solidFill>
                  <a:srgbClr val="92D050"/>
                </a:solidFill>
              </a:rPr>
              <a:t>Musí </a:t>
            </a:r>
            <a:r>
              <a:rPr lang="cs-CZ" altLang="cs-CZ" sz="2800" dirty="0">
                <a:solidFill>
                  <a:srgbClr val="92D050"/>
                </a:solidFill>
              </a:rPr>
              <a:t>být zodpovědnější i za </a:t>
            </a:r>
            <a:r>
              <a:rPr lang="cs-CZ" altLang="cs-CZ" sz="2800" dirty="0" smtClean="0">
                <a:solidFill>
                  <a:srgbClr val="92D050"/>
                </a:solidFill>
              </a:rPr>
              <a:t>druhé</a:t>
            </a:r>
            <a:r>
              <a:rPr lang="cs-CZ" altLang="cs-CZ" sz="2800" dirty="0">
                <a:solidFill>
                  <a:srgbClr val="92D050"/>
                </a:solidFill>
              </a:rPr>
              <a:t>.</a:t>
            </a:r>
            <a:endParaRPr lang="cs-CZ" altLang="cs-CZ" sz="2800" dirty="0" smtClean="0">
              <a:solidFill>
                <a:srgbClr val="92D050"/>
              </a:solidFill>
            </a:endParaRPr>
          </a:p>
          <a:p>
            <a:pPr marL="277200" lvl="0" indent="-180000">
              <a:buFont typeface="Arial" panose="020B0604020202020204" pitchFamily="34" charset="0"/>
              <a:buChar char="•"/>
            </a:pPr>
            <a:endParaRPr lang="cs-CZ" altLang="cs-CZ" sz="2800" dirty="0">
              <a:solidFill>
                <a:srgbClr val="92D050"/>
              </a:solidFill>
            </a:endParaRPr>
          </a:p>
          <a:p>
            <a:pPr marL="277200" indent="-180000">
              <a:buFont typeface="Arial" panose="020B0604020202020204" pitchFamily="34" charset="0"/>
              <a:buChar char="•"/>
            </a:pPr>
            <a:r>
              <a:rPr lang="cs-CZ" altLang="cs-CZ" sz="2800" dirty="0">
                <a:solidFill>
                  <a:srgbClr val="92D050"/>
                </a:solidFill>
              </a:rPr>
              <a:t>Musí být přísněji hodnoceni než </a:t>
            </a:r>
            <a:r>
              <a:rPr lang="cs-CZ" altLang="cs-CZ" sz="2800" dirty="0" smtClean="0">
                <a:solidFill>
                  <a:srgbClr val="92D050"/>
                </a:solidFill>
              </a:rPr>
              <a:t>ostatní</a:t>
            </a:r>
            <a:r>
              <a:rPr lang="cs-CZ" altLang="cs-CZ" sz="2800" dirty="0">
                <a:solidFill>
                  <a:srgbClr val="92D050"/>
                </a:solidFill>
              </a:rPr>
              <a:t>?</a:t>
            </a:r>
            <a:endParaRPr lang="cs-CZ" altLang="cs-CZ" sz="2800" dirty="0" smtClean="0">
              <a:solidFill>
                <a:srgbClr val="92D050"/>
              </a:solidFill>
            </a:endParaRPr>
          </a:p>
          <a:p>
            <a:pPr marL="277200" indent="-180000">
              <a:buFont typeface="Arial" panose="020B0604020202020204" pitchFamily="34" charset="0"/>
              <a:buChar char="•"/>
            </a:pPr>
            <a:endParaRPr lang="cs-CZ" altLang="cs-CZ" sz="2800" dirty="0">
              <a:solidFill>
                <a:srgbClr val="92D050"/>
              </a:solidFill>
            </a:endParaRPr>
          </a:p>
          <a:p>
            <a:pPr marL="277200" lvl="0" indent="-180000">
              <a:buFont typeface="Arial" panose="020B0604020202020204" pitchFamily="34" charset="0"/>
              <a:buChar char="•"/>
            </a:pPr>
            <a:r>
              <a:rPr lang="cs-CZ" altLang="cs-CZ" sz="2800" dirty="0" smtClean="0">
                <a:solidFill>
                  <a:srgbClr val="92D050"/>
                </a:solidFill>
              </a:rPr>
              <a:t>Nejdůležitější </a:t>
            </a:r>
            <a:r>
              <a:rPr lang="cs-CZ" altLang="cs-CZ" sz="2800" dirty="0">
                <a:solidFill>
                  <a:srgbClr val="92D050"/>
                </a:solidFill>
              </a:rPr>
              <a:t>je pro ně jejich vysoké nadání</a:t>
            </a:r>
            <a:r>
              <a:rPr lang="cs-CZ" altLang="cs-CZ" sz="3200" dirty="0">
                <a:solidFill>
                  <a:srgbClr val="92D050"/>
                </a:solidFill>
              </a:rPr>
              <a:t>.</a:t>
            </a:r>
            <a:r>
              <a:rPr lang="en-GB" altLang="cs-CZ" sz="3200" dirty="0">
                <a:solidFill>
                  <a:srgbClr val="92D050"/>
                </a:solidFill>
              </a:rPr>
              <a:t/>
            </a:r>
            <a:br>
              <a:rPr lang="en-GB" altLang="cs-CZ" sz="3200" dirty="0">
                <a:solidFill>
                  <a:srgbClr val="92D050"/>
                </a:solidFill>
              </a:rPr>
            </a:br>
            <a:endParaRPr lang="cs-CZ" sz="3200" dirty="0">
              <a:solidFill>
                <a:srgbClr val="92D050"/>
              </a:solidFill>
            </a:endParaRPr>
          </a:p>
        </p:txBody>
      </p:sp>
      <p:sp>
        <p:nvSpPr>
          <p:cNvPr id="3" name="Obdélník 2"/>
          <p:cNvSpPr/>
          <p:nvPr/>
        </p:nvSpPr>
        <p:spPr>
          <a:xfrm>
            <a:off x="256032" y="106371"/>
            <a:ext cx="8503920" cy="1200329"/>
          </a:xfrm>
          <a:prstGeom prst="rect">
            <a:avLst/>
          </a:prstGeom>
        </p:spPr>
        <p:txBody>
          <a:bodyPr wrap="square">
            <a:spAutoFit/>
          </a:bodyPr>
          <a:lstStyle/>
          <a:p>
            <a:pPr algn="ctr"/>
            <a:r>
              <a:rPr lang="cs-CZ" altLang="cs-CZ" sz="7200" dirty="0" smtClean="0">
                <a:solidFill>
                  <a:srgbClr val="006600"/>
                </a:solidFill>
              </a:rPr>
              <a:t>Mýty</a:t>
            </a:r>
            <a:endParaRPr lang="cs-CZ" altLang="cs-CZ" sz="8800" dirty="0" smtClean="0">
              <a:solidFill>
                <a:srgbClr val="0E2FAD"/>
              </a:solidFill>
            </a:endParaRPr>
          </a:p>
        </p:txBody>
      </p:sp>
    </p:spTree>
    <p:extLst>
      <p:ext uri="{BB962C8B-B14F-4D97-AF65-F5344CB8AC3E}">
        <p14:creationId xmlns:p14="http://schemas.microsoft.com/office/powerpoint/2010/main" val="5958638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850"/>
            <a:ext cx="8229600" cy="707926"/>
          </a:xfrm>
        </p:spPr>
        <p:txBody>
          <a:bodyPr/>
          <a:lstStyle/>
          <a:p>
            <a:r>
              <a:rPr lang="cs-CZ" sz="3600" b="1" dirty="0" smtClean="0"/>
              <a:t/>
            </a:r>
            <a:br>
              <a:rPr lang="cs-CZ" sz="3600" b="1" dirty="0" smtClean="0"/>
            </a:br>
            <a:r>
              <a:rPr lang="en-GB" sz="2400" dirty="0"/>
              <a:t/>
            </a:r>
            <a:br>
              <a:rPr lang="en-GB" sz="2400" dirty="0"/>
            </a:br>
            <a:r>
              <a:rPr lang="cs-CZ" sz="3600" b="1" dirty="0" smtClean="0"/>
              <a:t>Rozdíl </a:t>
            </a:r>
            <a:r>
              <a:rPr lang="cs-CZ" sz="3600" b="1" dirty="0"/>
              <a:t>mezi bystrým a nadaným dítětem</a:t>
            </a:r>
            <a:r>
              <a:rPr lang="cs-CZ" sz="2400" b="1" dirty="0"/>
              <a:t> </a:t>
            </a:r>
            <a:r>
              <a:rPr lang="cs-CZ" sz="2400" b="1" dirty="0" smtClean="0"/>
              <a:t>(podle </a:t>
            </a:r>
            <a:r>
              <a:rPr lang="cs-CZ" sz="2400" b="1" dirty="0" err="1" smtClean="0"/>
              <a:t>Cvetkovič-Lay</a:t>
            </a:r>
            <a:r>
              <a:rPr lang="cs-CZ" sz="2400" b="1" dirty="0" smtClean="0"/>
              <a:t>) - 1</a:t>
            </a:r>
            <a:r>
              <a:rPr lang="en-GB" sz="2400" dirty="0"/>
              <a:t/>
            </a:r>
            <a:br>
              <a:rPr lang="en-GB" sz="2400" dirty="0"/>
            </a:br>
            <a:endParaRPr lang="cs-CZ" sz="2400"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153151720"/>
              </p:ext>
            </p:extLst>
          </p:nvPr>
        </p:nvGraphicFramePr>
        <p:xfrm>
          <a:off x="251520" y="1340765"/>
          <a:ext cx="8445624" cy="4920095"/>
        </p:xfrm>
        <a:graphic>
          <a:graphicData uri="http://schemas.openxmlformats.org/drawingml/2006/table">
            <a:tbl>
              <a:tblPr firstRow="1" bandRow="1">
                <a:tableStyleId>{5C22544A-7EE6-4342-B048-85BDC9FD1C3A}</a:tableStyleId>
              </a:tblPr>
              <a:tblGrid>
                <a:gridCol w="4222812">
                  <a:extLst>
                    <a:ext uri="{9D8B030D-6E8A-4147-A177-3AD203B41FA5}">
                      <a16:colId xmlns:a16="http://schemas.microsoft.com/office/drawing/2014/main" val="20000"/>
                    </a:ext>
                  </a:extLst>
                </a:gridCol>
                <a:gridCol w="4222812">
                  <a:extLst>
                    <a:ext uri="{9D8B030D-6E8A-4147-A177-3AD203B41FA5}">
                      <a16:colId xmlns:a16="http://schemas.microsoft.com/office/drawing/2014/main" val="20001"/>
                    </a:ext>
                  </a:extLst>
                </a:gridCol>
              </a:tblGrid>
              <a:tr h="397025">
                <a:tc>
                  <a:txBody>
                    <a:bodyPr/>
                    <a:lstStyle/>
                    <a:p>
                      <a:pPr>
                        <a:lnSpc>
                          <a:spcPct val="107000"/>
                        </a:lnSpc>
                        <a:spcAft>
                          <a:spcPts val="0"/>
                        </a:spcAft>
                      </a:pPr>
                      <a:r>
                        <a:rPr lang="cs-CZ" sz="2000" dirty="0" smtClean="0">
                          <a:latin typeface="Arial" panose="020B0604020202020204" pitchFamily="34" charset="0"/>
                          <a:cs typeface="Arial" panose="020B0604020202020204" pitchFamily="34" charset="0"/>
                        </a:rPr>
                        <a:t>Bystré dítě</a:t>
                      </a:r>
                      <a:endParaRPr lang="en-GB" sz="2000" dirty="0">
                        <a:latin typeface="Arial" panose="020B060402020202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2000" b="1" dirty="0" err="1">
                          <a:effectLst/>
                          <a:latin typeface="Arial"/>
                          <a:ea typeface="Calibri"/>
                          <a:cs typeface="Times New Roman"/>
                        </a:rPr>
                        <a:t>Nadané</a:t>
                      </a:r>
                      <a:r>
                        <a:rPr lang="en-GB" sz="2000" b="1" dirty="0">
                          <a:effectLst/>
                          <a:latin typeface="Arial"/>
                          <a:ea typeface="Calibri"/>
                          <a:cs typeface="Times New Roman"/>
                        </a:rPr>
                        <a:t> </a:t>
                      </a:r>
                      <a:r>
                        <a:rPr lang="en-GB" sz="2000" b="1" dirty="0" err="1">
                          <a:effectLst/>
                          <a:latin typeface="Arial"/>
                          <a:ea typeface="Calibri"/>
                          <a:cs typeface="Times New Roman"/>
                        </a:rPr>
                        <a:t>dítě</a:t>
                      </a:r>
                      <a:endParaRPr lang="en-GB"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97025">
                <a:tc>
                  <a:txBody>
                    <a:bodyPr/>
                    <a:lstStyle/>
                    <a:p>
                      <a:pPr>
                        <a:lnSpc>
                          <a:spcPct val="107000"/>
                        </a:lnSpc>
                        <a:spcAft>
                          <a:spcPts val="0"/>
                        </a:spcAft>
                      </a:pPr>
                      <a:r>
                        <a:rPr lang="en-GB" sz="1800" dirty="0" err="1">
                          <a:effectLst/>
                          <a:latin typeface="Arial" panose="020B0604020202020204" pitchFamily="34" charset="0"/>
                          <a:ea typeface="Calibri"/>
                          <a:cs typeface="Arial" panose="020B0604020202020204" pitchFamily="34" charset="0"/>
                        </a:rPr>
                        <a:t>Zná</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odpov</a:t>
                      </a:r>
                      <a:r>
                        <a:rPr lang="en-GB" sz="1800" dirty="0" err="1">
                          <a:effectLst/>
                          <a:latin typeface="Arial" panose="020B0604020202020204" pitchFamily="34" charset="0"/>
                          <a:ea typeface="TimesNewRoman"/>
                          <a:cs typeface="Arial" panose="020B0604020202020204" pitchFamily="34" charset="0"/>
                        </a:rPr>
                        <a:t>ě</a:t>
                      </a:r>
                      <a:r>
                        <a:rPr lang="en-GB" sz="1800" dirty="0" err="1">
                          <a:effectLst/>
                          <a:latin typeface="Arial" panose="020B0604020202020204" pitchFamily="34" charset="0"/>
                          <a:ea typeface="Calibri"/>
                          <a:cs typeface="Arial" panose="020B0604020202020204" pitchFamily="34" charset="0"/>
                        </a:rPr>
                        <a:t>di</a:t>
                      </a: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7000"/>
                        </a:lnSpc>
                        <a:spcAft>
                          <a:spcPts val="0"/>
                        </a:spcAft>
                      </a:pPr>
                      <a:r>
                        <a:rPr lang="en-GB" sz="1800">
                          <a:effectLst/>
                          <a:latin typeface="Arial" panose="020B0604020202020204" pitchFamily="34" charset="0"/>
                          <a:ea typeface="Calibri"/>
                          <a:cs typeface="Arial" panose="020B0604020202020204" pitchFamily="34" charset="0"/>
                        </a:rPr>
                        <a:t>Klade otázky</a:t>
                      </a:r>
                    </a:p>
                  </a:txBody>
                  <a:tcPr marL="68580" marR="68580" marT="0" marB="0"/>
                </a:tc>
                <a:extLst>
                  <a:ext uri="{0D108BD9-81ED-4DB2-BD59-A6C34878D82A}">
                    <a16:rowId xmlns:a16="http://schemas.microsoft.com/office/drawing/2014/main" val="10001"/>
                  </a:ext>
                </a:extLst>
              </a:tr>
              <a:tr h="397025">
                <a:tc>
                  <a:txBody>
                    <a:bodyPr/>
                    <a:lstStyle/>
                    <a:p>
                      <a:pPr>
                        <a:lnSpc>
                          <a:spcPct val="107000"/>
                        </a:lnSpc>
                        <a:spcAft>
                          <a:spcPts val="0"/>
                        </a:spcAft>
                      </a:pPr>
                      <a:r>
                        <a:rPr lang="en-GB" sz="1800" dirty="0" err="1">
                          <a:effectLst/>
                          <a:latin typeface="Arial" panose="020B0604020202020204" pitchFamily="34" charset="0"/>
                          <a:ea typeface="Calibri"/>
                          <a:cs typeface="Arial" panose="020B0604020202020204" pitchFamily="34" charset="0"/>
                        </a:rPr>
                        <a:t>Zajímá</a:t>
                      </a:r>
                      <a:r>
                        <a:rPr lang="en-GB" sz="1800" dirty="0">
                          <a:effectLst/>
                          <a:latin typeface="Arial" panose="020B0604020202020204" pitchFamily="34" charset="0"/>
                          <a:ea typeface="Calibri"/>
                          <a:cs typeface="Arial" panose="020B0604020202020204" pitchFamily="34" charset="0"/>
                        </a:rPr>
                        <a:t> se</a:t>
                      </a:r>
                    </a:p>
                  </a:txBody>
                  <a:tcPr marL="68580" marR="68580" marT="0" marB="0"/>
                </a:tc>
                <a:tc>
                  <a:txBody>
                    <a:bodyPr/>
                    <a:lstStyle/>
                    <a:p>
                      <a:pPr>
                        <a:lnSpc>
                          <a:spcPct val="107000"/>
                        </a:lnSpc>
                        <a:spcAft>
                          <a:spcPts val="0"/>
                        </a:spcAft>
                      </a:pPr>
                      <a:r>
                        <a:rPr lang="en-GB" sz="1800">
                          <a:effectLst/>
                          <a:latin typeface="Arial" panose="020B0604020202020204" pitchFamily="34" charset="0"/>
                          <a:ea typeface="Calibri"/>
                          <a:cs typeface="Arial" panose="020B0604020202020204" pitchFamily="34" charset="0"/>
                        </a:rPr>
                        <a:t>Je zv</a:t>
                      </a:r>
                      <a:r>
                        <a:rPr lang="en-GB" sz="1800">
                          <a:effectLst/>
                          <a:latin typeface="Arial" panose="020B0604020202020204" pitchFamily="34" charset="0"/>
                          <a:ea typeface="TimesNewRoman"/>
                          <a:cs typeface="Arial" panose="020B0604020202020204" pitchFamily="34" charset="0"/>
                        </a:rPr>
                        <a:t>ě</a:t>
                      </a:r>
                      <a:r>
                        <a:rPr lang="en-GB" sz="1800">
                          <a:effectLst/>
                          <a:latin typeface="Arial" panose="020B0604020202020204" pitchFamily="34" charset="0"/>
                          <a:ea typeface="Calibri"/>
                          <a:cs typeface="Arial" panose="020B0604020202020204" pitchFamily="34" charset="0"/>
                        </a:rPr>
                        <a:t>davé</a:t>
                      </a:r>
                    </a:p>
                  </a:txBody>
                  <a:tcPr marL="68580" marR="68580" marT="0" marB="0"/>
                </a:tc>
                <a:extLst>
                  <a:ext uri="{0D108BD9-81ED-4DB2-BD59-A6C34878D82A}">
                    <a16:rowId xmlns:a16="http://schemas.microsoft.com/office/drawing/2014/main" val="10002"/>
                  </a:ext>
                </a:extLst>
              </a:tr>
              <a:tr h="397025">
                <a:tc>
                  <a:txBody>
                    <a:bodyPr/>
                    <a:lstStyle/>
                    <a:p>
                      <a:pPr>
                        <a:lnSpc>
                          <a:spcPct val="107000"/>
                        </a:lnSpc>
                        <a:spcAft>
                          <a:spcPts val="0"/>
                        </a:spcAft>
                      </a:pPr>
                      <a:r>
                        <a:rPr lang="en-GB" sz="1800" dirty="0" err="1">
                          <a:effectLst/>
                          <a:latin typeface="Arial" panose="020B0604020202020204" pitchFamily="34" charset="0"/>
                          <a:ea typeface="Calibri"/>
                          <a:cs typeface="Arial" panose="020B0604020202020204" pitchFamily="34" charset="0"/>
                        </a:rPr>
                        <a:t>Má</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dobré</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nápady</a:t>
                      </a: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7000"/>
                        </a:lnSpc>
                        <a:spcAft>
                          <a:spcPts val="0"/>
                        </a:spcAft>
                      </a:pPr>
                      <a:r>
                        <a:rPr lang="en-GB" sz="1800">
                          <a:effectLst/>
                          <a:latin typeface="Arial" panose="020B0604020202020204" pitchFamily="34" charset="0"/>
                          <a:ea typeface="Calibri"/>
                          <a:cs typeface="Arial" panose="020B0604020202020204" pitchFamily="34" charset="0"/>
                        </a:rPr>
                        <a:t>Má neobvyklé nápady</a:t>
                      </a:r>
                    </a:p>
                  </a:txBody>
                  <a:tcPr marL="68580" marR="68580" marT="0" marB="0"/>
                </a:tc>
                <a:extLst>
                  <a:ext uri="{0D108BD9-81ED-4DB2-BD59-A6C34878D82A}">
                    <a16:rowId xmlns:a16="http://schemas.microsoft.com/office/drawing/2014/main" val="10003"/>
                  </a:ext>
                </a:extLst>
              </a:tr>
              <a:tr h="397025">
                <a:tc>
                  <a:txBody>
                    <a:bodyPr/>
                    <a:lstStyle/>
                    <a:p>
                      <a:pPr>
                        <a:lnSpc>
                          <a:spcPct val="107000"/>
                        </a:lnSpc>
                        <a:spcAft>
                          <a:spcPts val="0"/>
                        </a:spcAft>
                      </a:pPr>
                      <a:r>
                        <a:rPr lang="en-GB" sz="1800" dirty="0" err="1">
                          <a:effectLst/>
                          <a:latin typeface="Arial" panose="020B0604020202020204" pitchFamily="34" charset="0"/>
                          <a:ea typeface="Calibri"/>
                          <a:cs typeface="Arial" panose="020B0604020202020204" pitchFamily="34" charset="0"/>
                        </a:rPr>
                        <a:t>Odpovídá</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na</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otázky</a:t>
                      </a: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7000"/>
                        </a:lnSpc>
                        <a:spcAft>
                          <a:spcPts val="0"/>
                        </a:spcAft>
                      </a:pPr>
                      <a:r>
                        <a:rPr lang="en-GB" sz="1800">
                          <a:effectLst/>
                          <a:latin typeface="Arial" panose="020B0604020202020204" pitchFamily="34" charset="0"/>
                          <a:ea typeface="Calibri"/>
                          <a:cs typeface="Arial" panose="020B0604020202020204" pitchFamily="34" charset="0"/>
                        </a:rPr>
                        <a:t>Zajímá se o detaily,rozpracovává,dokončuje</a:t>
                      </a:r>
                    </a:p>
                  </a:txBody>
                  <a:tcPr marL="68580" marR="68580" marT="0" marB="0"/>
                </a:tc>
                <a:extLst>
                  <a:ext uri="{0D108BD9-81ED-4DB2-BD59-A6C34878D82A}">
                    <a16:rowId xmlns:a16="http://schemas.microsoft.com/office/drawing/2014/main" val="10004"/>
                  </a:ext>
                </a:extLst>
              </a:tr>
              <a:tr h="397025">
                <a:tc>
                  <a:txBody>
                    <a:bodyPr/>
                    <a:lstStyle/>
                    <a:p>
                      <a:pPr>
                        <a:lnSpc>
                          <a:spcPct val="107000"/>
                        </a:lnSpc>
                        <a:spcAft>
                          <a:spcPts val="0"/>
                        </a:spcAft>
                      </a:pPr>
                      <a:r>
                        <a:rPr lang="en-GB" sz="1800" dirty="0">
                          <a:effectLst/>
                          <a:latin typeface="Arial" panose="020B0604020202020204" pitchFamily="34" charset="0"/>
                          <a:ea typeface="Calibri"/>
                          <a:cs typeface="Arial" panose="020B0604020202020204" pitchFamily="34" charset="0"/>
                        </a:rPr>
                        <a:t>Je </a:t>
                      </a:r>
                      <a:r>
                        <a:rPr lang="en-GB" sz="1800" dirty="0" err="1">
                          <a:effectLst/>
                          <a:latin typeface="Arial" panose="020B0604020202020204" pitchFamily="34" charset="0"/>
                          <a:ea typeface="Calibri"/>
                          <a:cs typeface="Arial" panose="020B0604020202020204" pitchFamily="34" charset="0"/>
                        </a:rPr>
                        <a:t>v</a:t>
                      </a:r>
                      <a:r>
                        <a:rPr lang="en-GB" sz="1800" dirty="0" err="1">
                          <a:effectLst/>
                          <a:latin typeface="Arial" panose="020B0604020202020204" pitchFamily="34" charset="0"/>
                          <a:ea typeface="TimesNewRoman"/>
                          <a:cs typeface="Arial" panose="020B0604020202020204" pitchFamily="34" charset="0"/>
                        </a:rPr>
                        <a:t>ů</a:t>
                      </a:r>
                      <a:r>
                        <a:rPr lang="en-GB" sz="1800" dirty="0" err="1">
                          <a:effectLst/>
                          <a:latin typeface="Arial" panose="020B0604020202020204" pitchFamily="34" charset="0"/>
                          <a:ea typeface="Calibri"/>
                          <a:cs typeface="Arial" panose="020B0604020202020204" pitchFamily="34" charset="0"/>
                        </a:rPr>
                        <a:t>dcem</a:t>
                      </a:r>
                      <a:r>
                        <a:rPr lang="en-GB" sz="1800" dirty="0">
                          <a:effectLst/>
                          <a:latin typeface="Arial" panose="020B0604020202020204" pitchFamily="34" charset="0"/>
                          <a:ea typeface="Calibri"/>
                          <a:cs typeface="Arial" panose="020B0604020202020204" pitchFamily="34" charset="0"/>
                        </a:rPr>
                        <a:t> </a:t>
                      </a:r>
                      <a:r>
                        <a:rPr lang="en-GB" sz="1800" dirty="0" err="1" smtClean="0">
                          <a:effectLst/>
                          <a:latin typeface="Arial" panose="020B0604020202020204" pitchFamily="34" charset="0"/>
                          <a:ea typeface="Calibri"/>
                          <a:cs typeface="Arial" panose="020B0604020202020204" pitchFamily="34" charset="0"/>
                        </a:rPr>
                        <a:t>skupiny</a:t>
                      </a:r>
                      <a:endParaRPr lang="cs-CZ" sz="1800" dirty="0" smtClean="0">
                        <a:effectLst/>
                        <a:latin typeface="Arial" panose="020B0604020202020204" pitchFamily="34" charset="0"/>
                        <a:ea typeface="Calibri"/>
                        <a:cs typeface="Arial" panose="020B0604020202020204" pitchFamily="34" charset="0"/>
                      </a:endParaRPr>
                    </a:p>
                    <a:p>
                      <a:pPr>
                        <a:lnSpc>
                          <a:spcPct val="107000"/>
                        </a:lnSpc>
                        <a:spcAft>
                          <a:spcPts val="0"/>
                        </a:spcAft>
                      </a:pP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7000"/>
                        </a:lnSpc>
                        <a:spcAft>
                          <a:spcPts val="0"/>
                        </a:spcAft>
                      </a:pPr>
                      <a:r>
                        <a:rPr lang="en-GB" sz="1800" dirty="0">
                          <a:effectLst/>
                          <a:latin typeface="Arial" panose="020B0604020202020204" pitchFamily="34" charset="0"/>
                          <a:ea typeface="Calibri"/>
                          <a:cs typeface="Arial" panose="020B0604020202020204" pitchFamily="34" charset="0"/>
                        </a:rPr>
                        <a:t>Je </a:t>
                      </a:r>
                      <a:r>
                        <a:rPr lang="en-GB" sz="1800" dirty="0" err="1">
                          <a:effectLst/>
                          <a:latin typeface="Arial" panose="020B0604020202020204" pitchFamily="34" charset="0"/>
                          <a:ea typeface="Calibri"/>
                          <a:cs typeface="Arial" panose="020B0604020202020204" pitchFamily="34" charset="0"/>
                        </a:rPr>
                        <a:t>samostatné</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často</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pracuje</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samo</a:t>
                      </a:r>
                      <a:endParaRPr lang="en-GB" sz="18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5"/>
                  </a:ext>
                </a:extLst>
              </a:tr>
              <a:tr h="397025">
                <a:tc>
                  <a:txBody>
                    <a:bodyPr/>
                    <a:lstStyle/>
                    <a:p>
                      <a:pPr>
                        <a:lnSpc>
                          <a:spcPct val="107000"/>
                        </a:lnSpc>
                        <a:spcAft>
                          <a:spcPts val="0"/>
                        </a:spcAft>
                      </a:pPr>
                      <a:r>
                        <a:rPr lang="en-GB" sz="1800">
                          <a:effectLst/>
                          <a:latin typeface="Arial" panose="020B0604020202020204" pitchFamily="34" charset="0"/>
                          <a:ea typeface="Calibri"/>
                          <a:cs typeface="Arial" panose="020B0604020202020204" pitchFamily="34" charset="0"/>
                        </a:rPr>
                        <a:t>Se zájmem naslouchá</a:t>
                      </a:r>
                    </a:p>
                  </a:txBody>
                  <a:tcPr marL="68580" marR="68580" marT="0" marB="0"/>
                </a:tc>
                <a:tc>
                  <a:txBody>
                    <a:bodyPr/>
                    <a:lstStyle/>
                    <a:p>
                      <a:pPr>
                        <a:lnSpc>
                          <a:spcPct val="107000"/>
                        </a:lnSpc>
                        <a:spcAft>
                          <a:spcPts val="0"/>
                        </a:spcAft>
                      </a:pPr>
                      <a:r>
                        <a:rPr lang="en-GB" sz="1800" dirty="0" err="1">
                          <a:effectLst/>
                          <a:latin typeface="Arial" panose="020B0604020202020204" pitchFamily="34" charset="0"/>
                          <a:ea typeface="Calibri"/>
                          <a:cs typeface="Arial" panose="020B0604020202020204" pitchFamily="34" charset="0"/>
                        </a:rPr>
                        <a:t>Projevuje</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silné</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emoce</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p</a:t>
                      </a:r>
                      <a:r>
                        <a:rPr lang="en-GB" sz="1800" dirty="0" err="1">
                          <a:effectLst/>
                          <a:latin typeface="Arial" panose="020B0604020202020204" pitchFamily="34" charset="0"/>
                          <a:ea typeface="TimesNewRoman"/>
                          <a:cs typeface="Arial" panose="020B0604020202020204" pitchFamily="34" charset="0"/>
                        </a:rPr>
                        <a:t>ř</a:t>
                      </a:r>
                      <a:r>
                        <a:rPr lang="en-GB" sz="1800" dirty="0" err="1">
                          <a:effectLst/>
                          <a:latin typeface="Arial" panose="020B0604020202020204" pitchFamily="34" charset="0"/>
                          <a:ea typeface="Calibri"/>
                          <a:cs typeface="Arial" panose="020B0604020202020204" pitchFamily="34" charset="0"/>
                        </a:rPr>
                        <a:t>itom</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poslouchá</a:t>
                      </a:r>
                      <a:endParaRPr lang="en-GB" sz="18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6"/>
                  </a:ext>
                </a:extLst>
              </a:tr>
              <a:tr h="397025">
                <a:tc>
                  <a:txBody>
                    <a:bodyPr/>
                    <a:lstStyle/>
                    <a:p>
                      <a:pPr>
                        <a:lnSpc>
                          <a:spcPct val="107000"/>
                        </a:lnSpc>
                        <a:spcAft>
                          <a:spcPts val="0"/>
                        </a:spcAft>
                      </a:pPr>
                      <a:r>
                        <a:rPr lang="en-GB" sz="1800" dirty="0" err="1">
                          <a:effectLst/>
                          <a:latin typeface="Arial" panose="020B0604020202020204" pitchFamily="34" charset="0"/>
                          <a:ea typeface="Calibri"/>
                          <a:cs typeface="Arial" panose="020B0604020202020204" pitchFamily="34" charset="0"/>
                        </a:rPr>
                        <a:t>Lehce</a:t>
                      </a:r>
                      <a:r>
                        <a:rPr lang="en-GB" sz="1800" dirty="0">
                          <a:effectLst/>
                          <a:latin typeface="Arial" panose="020B0604020202020204" pitchFamily="34" charset="0"/>
                          <a:ea typeface="Calibri"/>
                          <a:cs typeface="Arial" panose="020B0604020202020204" pitchFamily="34" charset="0"/>
                        </a:rPr>
                        <a:t> se </a:t>
                      </a:r>
                      <a:r>
                        <a:rPr lang="en-GB" sz="1800" dirty="0" err="1" smtClean="0">
                          <a:effectLst/>
                          <a:latin typeface="Arial" panose="020B0604020202020204" pitchFamily="34" charset="0"/>
                          <a:ea typeface="Calibri"/>
                          <a:cs typeface="Arial" panose="020B0604020202020204" pitchFamily="34" charset="0"/>
                        </a:rPr>
                        <a:t>u</a:t>
                      </a:r>
                      <a:r>
                        <a:rPr lang="en-GB" sz="1800" dirty="0" err="1" smtClean="0">
                          <a:effectLst/>
                          <a:latin typeface="Arial" panose="020B0604020202020204" pitchFamily="34" charset="0"/>
                          <a:ea typeface="TimesNewRoman"/>
                          <a:cs typeface="Arial" panose="020B0604020202020204" pitchFamily="34" charset="0"/>
                        </a:rPr>
                        <a:t>č</a:t>
                      </a:r>
                      <a:r>
                        <a:rPr lang="en-GB" sz="1800" dirty="0" err="1" smtClean="0">
                          <a:effectLst/>
                          <a:latin typeface="Arial" panose="020B0604020202020204" pitchFamily="34" charset="0"/>
                          <a:ea typeface="Calibri"/>
                          <a:cs typeface="Arial" panose="020B0604020202020204" pitchFamily="34" charset="0"/>
                        </a:rPr>
                        <a:t>í</a:t>
                      </a:r>
                      <a:endParaRPr lang="cs-CZ" sz="1800" dirty="0" smtClean="0">
                        <a:effectLst/>
                        <a:latin typeface="Arial" panose="020B0604020202020204" pitchFamily="34" charset="0"/>
                        <a:ea typeface="Calibri"/>
                        <a:cs typeface="Arial" panose="020B0604020202020204" pitchFamily="34" charset="0"/>
                      </a:endParaRPr>
                    </a:p>
                    <a:p>
                      <a:pPr>
                        <a:lnSpc>
                          <a:spcPct val="107000"/>
                        </a:lnSpc>
                        <a:spcAft>
                          <a:spcPts val="0"/>
                        </a:spcAft>
                      </a:pP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7000"/>
                        </a:lnSpc>
                        <a:spcAft>
                          <a:spcPts val="0"/>
                        </a:spcAft>
                      </a:pPr>
                      <a:r>
                        <a:rPr lang="en-GB" sz="1800" dirty="0" err="1">
                          <a:effectLst/>
                          <a:latin typeface="Arial" panose="020B0604020202020204" pitchFamily="34" charset="0"/>
                          <a:ea typeface="Calibri"/>
                          <a:cs typeface="Arial" panose="020B0604020202020204" pitchFamily="34" charset="0"/>
                        </a:rPr>
                        <a:t>Všechno</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už</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ví</a:t>
                      </a:r>
                      <a:endParaRPr lang="en-GB" sz="18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7"/>
                  </a:ext>
                </a:extLst>
              </a:tr>
              <a:tr h="397025">
                <a:tc>
                  <a:txBody>
                    <a:bodyPr/>
                    <a:lstStyle/>
                    <a:p>
                      <a:pPr>
                        <a:lnSpc>
                          <a:spcPct val="107000"/>
                        </a:lnSpc>
                        <a:spcAft>
                          <a:spcPts val="0"/>
                        </a:spcAft>
                      </a:pPr>
                      <a:r>
                        <a:rPr lang="en-GB" sz="1800" dirty="0">
                          <a:effectLst/>
                          <a:latin typeface="Arial" panose="020B0604020202020204" pitchFamily="34" charset="0"/>
                          <a:ea typeface="Calibri"/>
                          <a:cs typeface="Arial" panose="020B0604020202020204" pitchFamily="34" charset="0"/>
                        </a:rPr>
                        <a:t>Je </a:t>
                      </a:r>
                      <a:r>
                        <a:rPr lang="en-GB" sz="1800" dirty="0" err="1">
                          <a:effectLst/>
                          <a:latin typeface="Arial" panose="020B0604020202020204" pitchFamily="34" charset="0"/>
                          <a:ea typeface="Calibri"/>
                          <a:cs typeface="Arial" panose="020B0604020202020204" pitchFamily="34" charset="0"/>
                        </a:rPr>
                        <a:t>oblíbené</a:t>
                      </a:r>
                      <a:r>
                        <a:rPr lang="en-GB" sz="1800" dirty="0">
                          <a:effectLst/>
                          <a:latin typeface="Arial" panose="020B0604020202020204" pitchFamily="34" charset="0"/>
                          <a:ea typeface="Calibri"/>
                          <a:cs typeface="Arial" panose="020B0604020202020204" pitchFamily="34" charset="0"/>
                        </a:rPr>
                        <a:t> u </a:t>
                      </a:r>
                      <a:r>
                        <a:rPr lang="en-GB" sz="1800" dirty="0" err="1">
                          <a:effectLst/>
                          <a:latin typeface="Arial" panose="020B0604020202020204" pitchFamily="34" charset="0"/>
                          <a:ea typeface="Calibri"/>
                          <a:cs typeface="Arial" panose="020B0604020202020204" pitchFamily="34" charset="0"/>
                        </a:rPr>
                        <a:t>vrstevník</a:t>
                      </a:r>
                      <a:r>
                        <a:rPr lang="en-GB" sz="1800" dirty="0" err="1">
                          <a:effectLst/>
                          <a:latin typeface="Arial" panose="020B0604020202020204" pitchFamily="34" charset="0"/>
                          <a:ea typeface="TimesNewRoman"/>
                          <a:cs typeface="Arial" panose="020B0604020202020204" pitchFamily="34" charset="0"/>
                        </a:rPr>
                        <a:t>ů</a:t>
                      </a:r>
                      <a:endParaRPr lang="en-GB" sz="1800" dirty="0">
                        <a:effectLst/>
                        <a:latin typeface="Arial" panose="020B0604020202020204" pitchFamily="34" charset="0"/>
                        <a:ea typeface="Calibri"/>
                        <a:cs typeface="Arial" panose="020B0604020202020204" pitchFamily="34" charset="0"/>
                      </a:endParaRPr>
                    </a:p>
                    <a:p>
                      <a:pPr>
                        <a:lnSpc>
                          <a:spcPct val="107000"/>
                        </a:lnSpc>
                        <a:spcAft>
                          <a:spcPts val="0"/>
                        </a:spcAft>
                      </a:pPr>
                      <a:r>
                        <a:rPr lang="en-GB" sz="1800" b="1" dirty="0">
                          <a:effectLst/>
                          <a:latin typeface="Arial" panose="020B0604020202020204" pitchFamily="34" charset="0"/>
                          <a:ea typeface="Calibri"/>
                          <a:cs typeface="Arial" panose="020B0604020202020204" pitchFamily="34" charset="0"/>
                        </a:rPr>
                        <a:t> </a:t>
                      </a: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7000"/>
                        </a:lnSpc>
                        <a:spcAft>
                          <a:spcPts val="0"/>
                        </a:spcAft>
                      </a:pPr>
                      <a:r>
                        <a:rPr lang="en-GB" sz="1800" dirty="0" err="1">
                          <a:effectLst/>
                          <a:latin typeface="Arial" panose="020B0604020202020204" pitchFamily="34" charset="0"/>
                          <a:ea typeface="Calibri"/>
                          <a:cs typeface="Arial" panose="020B0604020202020204" pitchFamily="34" charset="0"/>
                        </a:rPr>
                        <a:t>Více</a:t>
                      </a:r>
                      <a:r>
                        <a:rPr lang="en-GB" sz="1800" dirty="0">
                          <a:effectLst/>
                          <a:latin typeface="Arial" panose="020B0604020202020204" pitchFamily="34" charset="0"/>
                          <a:ea typeface="Calibri"/>
                          <a:cs typeface="Arial" panose="020B0604020202020204" pitchFamily="34" charset="0"/>
                        </a:rPr>
                        <a:t> mu </a:t>
                      </a:r>
                      <a:r>
                        <a:rPr lang="en-GB" sz="1800" dirty="0" err="1">
                          <a:effectLst/>
                          <a:latin typeface="Arial" panose="020B0604020202020204" pitchFamily="34" charset="0"/>
                          <a:ea typeface="Calibri"/>
                          <a:cs typeface="Arial" panose="020B0604020202020204" pitchFamily="34" charset="0"/>
                        </a:rPr>
                        <a:t>vyhovuje</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společnost</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starších</a:t>
                      </a:r>
                      <a:endParaRPr lang="en-GB" sz="1800" dirty="0">
                        <a:effectLst/>
                        <a:latin typeface="Arial" panose="020B0604020202020204" pitchFamily="34" charset="0"/>
                        <a:ea typeface="Calibri"/>
                        <a:cs typeface="Arial" panose="020B0604020202020204" pitchFamily="34" charset="0"/>
                      </a:endParaRPr>
                    </a:p>
                    <a:p>
                      <a:pPr>
                        <a:lnSpc>
                          <a:spcPct val="107000"/>
                        </a:lnSpc>
                        <a:spcAft>
                          <a:spcPts val="0"/>
                        </a:spcAft>
                      </a:pPr>
                      <a:r>
                        <a:rPr lang="en-GB" sz="1800" dirty="0" err="1">
                          <a:effectLst/>
                          <a:latin typeface="Arial" panose="020B0604020202020204" pitchFamily="34" charset="0"/>
                          <a:ea typeface="Calibri"/>
                          <a:cs typeface="Arial" panose="020B0604020202020204" pitchFamily="34" charset="0"/>
                        </a:rPr>
                        <a:t>dětí</a:t>
                      </a:r>
                      <a:r>
                        <a:rPr lang="en-GB" sz="1800" dirty="0">
                          <a:effectLst/>
                          <a:latin typeface="Arial" panose="020B0604020202020204" pitchFamily="34" charset="0"/>
                          <a:ea typeface="Calibri"/>
                          <a:cs typeface="Arial" panose="020B0604020202020204" pitchFamily="34" charset="0"/>
                        </a:rPr>
                        <a:t> a </a:t>
                      </a:r>
                      <a:r>
                        <a:rPr lang="en-GB" sz="1800" dirty="0" err="1">
                          <a:effectLst/>
                          <a:latin typeface="Arial" panose="020B0604020202020204" pitchFamily="34" charset="0"/>
                          <a:ea typeface="Calibri"/>
                          <a:cs typeface="Arial" panose="020B0604020202020204" pitchFamily="34" charset="0"/>
                        </a:rPr>
                        <a:t>dospělých</a:t>
                      </a:r>
                      <a:endParaRPr lang="en-GB" sz="18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8"/>
                  </a:ext>
                </a:extLst>
              </a:tr>
              <a:tr h="397025">
                <a:tc>
                  <a:txBody>
                    <a:bodyPr/>
                    <a:lstStyle/>
                    <a:p>
                      <a:pPr>
                        <a:lnSpc>
                          <a:spcPct val="107000"/>
                        </a:lnSpc>
                        <a:spcAft>
                          <a:spcPts val="0"/>
                        </a:spcAft>
                      </a:pPr>
                      <a:r>
                        <a:rPr lang="en-GB" sz="1800">
                          <a:effectLst/>
                          <a:latin typeface="Arial" panose="020B0604020202020204" pitchFamily="34" charset="0"/>
                          <a:ea typeface="Calibri"/>
                          <a:cs typeface="Arial" panose="020B0604020202020204" pitchFamily="34" charset="0"/>
                        </a:rPr>
                        <a:t>Chápe významy</a:t>
                      </a:r>
                    </a:p>
                  </a:txBody>
                  <a:tcPr marL="68580" marR="68580" marT="0" marB="0"/>
                </a:tc>
                <a:tc>
                  <a:txBody>
                    <a:bodyPr/>
                    <a:lstStyle/>
                    <a:p>
                      <a:pPr>
                        <a:lnSpc>
                          <a:spcPct val="107000"/>
                        </a:lnSpc>
                        <a:spcAft>
                          <a:spcPts val="0"/>
                        </a:spcAft>
                      </a:pPr>
                      <a:r>
                        <a:rPr lang="en-GB" sz="1800" dirty="0" err="1">
                          <a:effectLst/>
                          <a:latin typeface="Arial" panose="020B0604020202020204" pitchFamily="34" charset="0"/>
                          <a:ea typeface="Calibri"/>
                          <a:cs typeface="Arial" panose="020B0604020202020204" pitchFamily="34" charset="0"/>
                        </a:rPr>
                        <a:t>Samostatn</a:t>
                      </a:r>
                      <a:r>
                        <a:rPr lang="en-GB" sz="1800" dirty="0" err="1">
                          <a:effectLst/>
                          <a:latin typeface="Arial" panose="020B0604020202020204" pitchFamily="34" charset="0"/>
                          <a:ea typeface="TimesNewRoman"/>
                          <a:cs typeface="Arial" panose="020B0604020202020204" pitchFamily="34" charset="0"/>
                        </a:rPr>
                        <a:t>ě</a:t>
                      </a:r>
                      <a:r>
                        <a:rPr lang="en-GB" sz="1800" dirty="0">
                          <a:effectLst/>
                          <a:latin typeface="Arial" panose="020B0604020202020204" pitchFamily="34" charset="0"/>
                          <a:ea typeface="TimesNewRoman"/>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vyvozuje</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záv</a:t>
                      </a:r>
                      <a:r>
                        <a:rPr lang="en-GB" sz="1800" dirty="0" err="1">
                          <a:effectLst/>
                          <a:latin typeface="Arial" panose="020B0604020202020204" pitchFamily="34" charset="0"/>
                          <a:ea typeface="TimesNewRoman"/>
                          <a:cs typeface="Arial" panose="020B0604020202020204" pitchFamily="34" charset="0"/>
                        </a:rPr>
                        <a:t>ě</a:t>
                      </a:r>
                      <a:r>
                        <a:rPr lang="en-GB" sz="1800" dirty="0" err="1">
                          <a:effectLst/>
                          <a:latin typeface="Arial" panose="020B0604020202020204" pitchFamily="34" charset="0"/>
                          <a:ea typeface="Calibri"/>
                          <a:cs typeface="Arial" panose="020B0604020202020204" pitchFamily="34" charset="0"/>
                        </a:rPr>
                        <a:t>ry</a:t>
                      </a:r>
                      <a:endParaRPr lang="en-GB" sz="18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2290236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850"/>
            <a:ext cx="8229600" cy="707926"/>
          </a:xfrm>
        </p:spPr>
        <p:txBody>
          <a:bodyPr/>
          <a:lstStyle/>
          <a:p>
            <a:r>
              <a:rPr lang="cs-CZ" sz="3600" b="1" dirty="0" smtClean="0"/>
              <a:t/>
            </a:r>
            <a:br>
              <a:rPr lang="cs-CZ" sz="3600" b="1" dirty="0" smtClean="0"/>
            </a:br>
            <a:r>
              <a:rPr lang="en-GB" sz="2400" dirty="0"/>
              <a:t/>
            </a:r>
            <a:br>
              <a:rPr lang="en-GB" sz="2400" dirty="0"/>
            </a:br>
            <a:r>
              <a:rPr lang="cs-CZ" sz="3600" b="1" dirty="0" smtClean="0"/>
              <a:t>Rozdíl </a:t>
            </a:r>
            <a:r>
              <a:rPr lang="cs-CZ" sz="3600" b="1" dirty="0"/>
              <a:t>mezi bystrým a nadaným dítětem</a:t>
            </a:r>
            <a:r>
              <a:rPr lang="cs-CZ" sz="2400" b="1" dirty="0"/>
              <a:t> </a:t>
            </a:r>
            <a:r>
              <a:rPr lang="cs-CZ" sz="2400" b="1" dirty="0" smtClean="0"/>
              <a:t>(podle </a:t>
            </a:r>
            <a:r>
              <a:rPr lang="cs-CZ" sz="2400" b="1" dirty="0" err="1" smtClean="0"/>
              <a:t>Cvetkovič-Lay</a:t>
            </a:r>
            <a:r>
              <a:rPr lang="cs-CZ" sz="2400" b="1" dirty="0" smtClean="0"/>
              <a:t>) - 2</a:t>
            </a:r>
            <a:r>
              <a:rPr lang="en-GB" sz="2400" dirty="0"/>
              <a:t/>
            </a:r>
            <a:br>
              <a:rPr lang="en-GB" sz="2400" dirty="0"/>
            </a:br>
            <a:endParaRPr lang="cs-CZ" sz="2400"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951869941"/>
              </p:ext>
            </p:extLst>
          </p:nvPr>
        </p:nvGraphicFramePr>
        <p:xfrm>
          <a:off x="467544" y="1268760"/>
          <a:ext cx="8229600" cy="527508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264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err="1" smtClean="0">
                          <a:latin typeface="Arial" panose="020B0604020202020204" pitchFamily="34" charset="0"/>
                          <a:cs typeface="Arial" panose="020B0604020202020204" pitchFamily="34" charset="0"/>
                        </a:rPr>
                        <a:t>Bystré</a:t>
                      </a:r>
                      <a:r>
                        <a:rPr lang="en-GB"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dítě</a:t>
                      </a:r>
                      <a:endParaRPr lang="en-GB" sz="2000" dirty="0" smtClean="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err="1" smtClean="0">
                          <a:effectLst/>
                          <a:latin typeface="Arial"/>
                          <a:ea typeface="Calibri"/>
                          <a:cs typeface="Times New Roman"/>
                        </a:rPr>
                        <a:t>Nadané</a:t>
                      </a:r>
                      <a:r>
                        <a:rPr lang="en-GB" sz="2000" b="1" dirty="0" smtClean="0">
                          <a:effectLst/>
                          <a:latin typeface="Arial"/>
                          <a:ea typeface="Calibri"/>
                          <a:cs typeface="Times New Roman"/>
                        </a:rPr>
                        <a:t> </a:t>
                      </a:r>
                      <a:r>
                        <a:rPr lang="en-GB" sz="2000" b="1" dirty="0" err="1" smtClean="0">
                          <a:effectLst/>
                          <a:latin typeface="Arial"/>
                          <a:ea typeface="Calibri"/>
                          <a:cs typeface="Times New Roman"/>
                        </a:rPr>
                        <a:t>dítě</a:t>
                      </a:r>
                      <a:endParaRPr lang="en-GB" sz="2000" dirty="0" smtClean="0">
                        <a:effectLst/>
                        <a:latin typeface="Calibri"/>
                        <a:ea typeface="Calibri"/>
                        <a:cs typeface="Times New Roman"/>
                      </a:endParaRPr>
                    </a:p>
                  </a:txBody>
                  <a:tcPr/>
                </a:tc>
                <a:extLst>
                  <a:ext uri="{0D108BD9-81ED-4DB2-BD59-A6C34878D82A}">
                    <a16:rowId xmlns:a16="http://schemas.microsoft.com/office/drawing/2014/main" val="10000"/>
                  </a:ext>
                </a:extLst>
              </a:tr>
              <a:tr h="399085">
                <a:tc>
                  <a:txBody>
                    <a:bodyPr/>
                    <a:lstStyle/>
                    <a:p>
                      <a:pPr>
                        <a:lnSpc>
                          <a:spcPct val="107000"/>
                        </a:lnSpc>
                        <a:spcAft>
                          <a:spcPts val="0"/>
                        </a:spcAft>
                      </a:pPr>
                      <a:r>
                        <a:rPr lang="en-GB" sz="1800" dirty="0" err="1">
                          <a:effectLst/>
                          <a:latin typeface="Arial" panose="020B0604020202020204" pitchFamily="34" charset="0"/>
                          <a:ea typeface="Calibri"/>
                          <a:cs typeface="Arial" panose="020B0604020202020204" pitchFamily="34" charset="0"/>
                        </a:rPr>
                        <a:t>Vymýšlí</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úkoly</a:t>
                      </a:r>
                      <a:r>
                        <a:rPr lang="en-GB" sz="1800" dirty="0">
                          <a:effectLst/>
                          <a:latin typeface="Arial" panose="020B0604020202020204" pitchFamily="34" charset="0"/>
                          <a:ea typeface="Calibri"/>
                          <a:cs typeface="Arial" panose="020B0604020202020204" pitchFamily="34" charset="0"/>
                        </a:rPr>
                        <a:t> a </a:t>
                      </a:r>
                      <a:r>
                        <a:rPr lang="en-GB" sz="1800" dirty="0" err="1">
                          <a:effectLst/>
                          <a:latin typeface="Arial" panose="020B0604020202020204" pitchFamily="34" charset="0"/>
                          <a:ea typeface="Calibri"/>
                          <a:cs typeface="Arial" panose="020B0604020202020204" pitchFamily="34" charset="0"/>
                        </a:rPr>
                        <a:t>úsp</a:t>
                      </a:r>
                      <a:r>
                        <a:rPr lang="en-GB" sz="1800" dirty="0" err="1">
                          <a:effectLst/>
                          <a:latin typeface="Arial" panose="020B0604020202020204" pitchFamily="34" charset="0"/>
                          <a:ea typeface="TimesNewRoman"/>
                          <a:cs typeface="Arial" panose="020B0604020202020204" pitchFamily="34" charset="0"/>
                        </a:rPr>
                        <a:t>ě</a:t>
                      </a:r>
                      <a:r>
                        <a:rPr lang="en-GB" sz="1800" dirty="0" err="1">
                          <a:effectLst/>
                          <a:latin typeface="Arial" panose="020B0604020202020204" pitchFamily="34" charset="0"/>
                          <a:ea typeface="Calibri"/>
                          <a:cs typeface="Arial" panose="020B0604020202020204" pitchFamily="34" charset="0"/>
                        </a:rPr>
                        <a:t>šn</a:t>
                      </a:r>
                      <a:r>
                        <a:rPr lang="en-GB" sz="1800" dirty="0" err="1">
                          <a:effectLst/>
                          <a:latin typeface="Arial" panose="020B0604020202020204" pitchFamily="34" charset="0"/>
                          <a:ea typeface="TimesNewRoman"/>
                          <a:cs typeface="Arial" panose="020B0604020202020204" pitchFamily="34" charset="0"/>
                        </a:rPr>
                        <a:t>ě</a:t>
                      </a:r>
                      <a:r>
                        <a:rPr lang="en-GB" sz="1800" dirty="0">
                          <a:effectLst/>
                          <a:latin typeface="Arial" panose="020B0604020202020204" pitchFamily="34" charset="0"/>
                          <a:ea typeface="TimesNewRoman"/>
                          <a:cs typeface="Arial" panose="020B0604020202020204" pitchFamily="34" charset="0"/>
                        </a:rPr>
                        <a:t> </a:t>
                      </a:r>
                      <a:r>
                        <a:rPr lang="en-GB" sz="1800" dirty="0">
                          <a:effectLst/>
                          <a:latin typeface="Arial" panose="020B0604020202020204" pitchFamily="34" charset="0"/>
                          <a:ea typeface="Calibri"/>
                          <a:cs typeface="Arial" panose="020B0604020202020204" pitchFamily="34" charset="0"/>
                        </a:rPr>
                        <a:t>je </a:t>
                      </a:r>
                      <a:r>
                        <a:rPr lang="en-GB" sz="1800" dirty="0" err="1" smtClean="0">
                          <a:effectLst/>
                          <a:latin typeface="Arial" panose="020B0604020202020204" pitchFamily="34" charset="0"/>
                          <a:ea typeface="TimesNewRoman"/>
                          <a:cs typeface="Arial" panose="020B0604020202020204" pitchFamily="34" charset="0"/>
                        </a:rPr>
                        <a:t>ř</a:t>
                      </a:r>
                      <a:r>
                        <a:rPr lang="en-GB" sz="1800" dirty="0" err="1" smtClean="0">
                          <a:effectLst/>
                          <a:latin typeface="Arial" panose="020B0604020202020204" pitchFamily="34" charset="0"/>
                          <a:ea typeface="Calibri"/>
                          <a:cs typeface="Arial" panose="020B0604020202020204" pitchFamily="34" charset="0"/>
                        </a:rPr>
                        <a:t>eší</a:t>
                      </a:r>
                      <a:endParaRPr lang="cs-CZ" sz="1800" dirty="0" smtClean="0">
                        <a:effectLst/>
                        <a:latin typeface="Arial" panose="020B0604020202020204" pitchFamily="34" charset="0"/>
                        <a:ea typeface="Calibri"/>
                        <a:cs typeface="Arial" panose="020B0604020202020204" pitchFamily="34" charset="0"/>
                      </a:endParaRPr>
                    </a:p>
                    <a:p>
                      <a:pPr>
                        <a:lnSpc>
                          <a:spcPct val="107000"/>
                        </a:lnSpc>
                        <a:spcAft>
                          <a:spcPts val="0"/>
                        </a:spcAft>
                      </a:pP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7000"/>
                        </a:lnSpc>
                        <a:spcAft>
                          <a:spcPts val="0"/>
                        </a:spcAft>
                      </a:pPr>
                      <a:r>
                        <a:rPr lang="en-GB" sz="1800">
                          <a:effectLst/>
                          <a:latin typeface="Arial" panose="020B0604020202020204" pitchFamily="34" charset="0"/>
                          <a:ea typeface="Calibri"/>
                          <a:cs typeface="Arial" panose="020B0604020202020204" pitchFamily="34" charset="0"/>
                        </a:rPr>
                        <a:t>Iniciuje projekty</a:t>
                      </a:r>
                    </a:p>
                  </a:txBody>
                  <a:tcPr marL="68580" marR="68580" marT="0" marB="0"/>
                </a:tc>
                <a:extLst>
                  <a:ext uri="{0D108BD9-81ED-4DB2-BD59-A6C34878D82A}">
                    <a16:rowId xmlns:a16="http://schemas.microsoft.com/office/drawing/2014/main" val="10001"/>
                  </a:ext>
                </a:extLst>
              </a:tr>
              <a:tr h="608810">
                <a:tc>
                  <a:txBody>
                    <a:bodyPr/>
                    <a:lstStyle/>
                    <a:p>
                      <a:pPr>
                        <a:lnSpc>
                          <a:spcPct val="107000"/>
                        </a:lnSpc>
                        <a:spcAft>
                          <a:spcPts val="0"/>
                        </a:spcAft>
                      </a:pPr>
                      <a:r>
                        <a:rPr lang="en-GB" sz="1800" dirty="0" err="1">
                          <a:effectLst/>
                          <a:latin typeface="Arial" panose="020B0604020202020204" pitchFamily="34" charset="0"/>
                          <a:ea typeface="Calibri"/>
                          <a:cs typeface="Arial" panose="020B0604020202020204" pitchFamily="34" charset="0"/>
                        </a:rPr>
                        <a:t>P</a:t>
                      </a:r>
                      <a:r>
                        <a:rPr lang="en-GB" sz="1800" dirty="0" err="1">
                          <a:effectLst/>
                          <a:latin typeface="Arial" panose="020B0604020202020204" pitchFamily="34" charset="0"/>
                          <a:ea typeface="TimesNewRoman"/>
                          <a:cs typeface="Arial" panose="020B0604020202020204" pitchFamily="34" charset="0"/>
                        </a:rPr>
                        <a:t>ř</a:t>
                      </a:r>
                      <a:r>
                        <a:rPr lang="en-GB" sz="1800" dirty="0" err="1">
                          <a:effectLst/>
                          <a:latin typeface="Arial" panose="020B0604020202020204" pitchFamily="34" charset="0"/>
                          <a:ea typeface="Calibri"/>
                          <a:cs typeface="Arial" panose="020B0604020202020204" pitchFamily="34" charset="0"/>
                        </a:rPr>
                        <a:t>ijímá</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úkoly</a:t>
                      </a:r>
                      <a:r>
                        <a:rPr lang="en-GB" sz="1800" dirty="0">
                          <a:effectLst/>
                          <a:latin typeface="Arial" panose="020B0604020202020204" pitchFamily="34" charset="0"/>
                          <a:ea typeface="Calibri"/>
                          <a:cs typeface="Arial" panose="020B0604020202020204" pitchFamily="34" charset="0"/>
                        </a:rPr>
                        <a:t> a </a:t>
                      </a:r>
                      <a:r>
                        <a:rPr lang="en-GB" sz="1800" dirty="0" err="1">
                          <a:effectLst/>
                          <a:latin typeface="Arial" panose="020B0604020202020204" pitchFamily="34" charset="0"/>
                          <a:ea typeface="Calibri"/>
                          <a:cs typeface="Arial" panose="020B0604020202020204" pitchFamily="34" charset="0"/>
                        </a:rPr>
                        <a:t>poslušn</a:t>
                      </a:r>
                      <a:r>
                        <a:rPr lang="en-GB" sz="1800" dirty="0" err="1">
                          <a:effectLst/>
                          <a:latin typeface="Arial" panose="020B0604020202020204" pitchFamily="34" charset="0"/>
                          <a:ea typeface="TimesNewRoman"/>
                          <a:cs typeface="Arial" panose="020B0604020202020204" pitchFamily="34" charset="0"/>
                        </a:rPr>
                        <a:t>ě</a:t>
                      </a:r>
                      <a:r>
                        <a:rPr lang="en-GB" sz="1800" dirty="0">
                          <a:effectLst/>
                          <a:latin typeface="Arial" panose="020B0604020202020204" pitchFamily="34" charset="0"/>
                          <a:ea typeface="TimesNewRoman"/>
                          <a:cs typeface="Arial" panose="020B0604020202020204" pitchFamily="34" charset="0"/>
                        </a:rPr>
                        <a:t> </a:t>
                      </a:r>
                      <a:r>
                        <a:rPr lang="en-GB" sz="1800" dirty="0">
                          <a:effectLst/>
                          <a:latin typeface="Arial" panose="020B0604020202020204" pitchFamily="34" charset="0"/>
                          <a:ea typeface="Calibri"/>
                          <a:cs typeface="Arial" panose="020B0604020202020204" pitchFamily="34" charset="0"/>
                        </a:rPr>
                        <a:t>je </a:t>
                      </a:r>
                      <a:r>
                        <a:rPr lang="en-GB" sz="1800" dirty="0" err="1">
                          <a:effectLst/>
                          <a:latin typeface="Arial" panose="020B0604020202020204" pitchFamily="34" charset="0"/>
                          <a:ea typeface="Calibri"/>
                          <a:cs typeface="Arial" panose="020B0604020202020204" pitchFamily="34" charset="0"/>
                        </a:rPr>
                        <a:t>vykonává</a:t>
                      </a: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7000"/>
                        </a:lnSpc>
                        <a:spcAft>
                          <a:spcPts val="0"/>
                        </a:spcAft>
                      </a:pPr>
                      <a:r>
                        <a:rPr lang="en-GB" sz="1800">
                          <a:effectLst/>
                          <a:latin typeface="Arial" panose="020B0604020202020204" pitchFamily="34" charset="0"/>
                          <a:ea typeface="Calibri"/>
                          <a:cs typeface="Arial" panose="020B0604020202020204" pitchFamily="34" charset="0"/>
                        </a:rPr>
                        <a:t>Úkoly p</a:t>
                      </a:r>
                      <a:r>
                        <a:rPr lang="en-GB" sz="1800">
                          <a:effectLst/>
                          <a:latin typeface="Arial" panose="020B0604020202020204" pitchFamily="34" charset="0"/>
                          <a:ea typeface="TimesNewRoman"/>
                          <a:cs typeface="Arial" panose="020B0604020202020204" pitchFamily="34" charset="0"/>
                        </a:rPr>
                        <a:t>ř</a:t>
                      </a:r>
                      <a:r>
                        <a:rPr lang="en-GB" sz="1800">
                          <a:effectLst/>
                          <a:latin typeface="Arial" panose="020B0604020202020204" pitchFamily="34" charset="0"/>
                          <a:ea typeface="Calibri"/>
                          <a:cs typeface="Arial" panose="020B0604020202020204" pitchFamily="34" charset="0"/>
                        </a:rPr>
                        <a:t>ijímá kriticky,d</a:t>
                      </a:r>
                      <a:r>
                        <a:rPr lang="en-GB" sz="1800">
                          <a:effectLst/>
                          <a:latin typeface="Arial" panose="020B0604020202020204" pitchFamily="34" charset="0"/>
                          <a:ea typeface="TimesNewRoman"/>
                          <a:cs typeface="Arial" panose="020B0604020202020204" pitchFamily="34" charset="0"/>
                        </a:rPr>
                        <a:t>ě</a:t>
                      </a:r>
                      <a:r>
                        <a:rPr lang="en-GB" sz="1800">
                          <a:effectLst/>
                          <a:latin typeface="Arial" panose="020B0604020202020204" pitchFamily="34" charset="0"/>
                          <a:ea typeface="Calibri"/>
                          <a:cs typeface="Arial" panose="020B0604020202020204" pitchFamily="34" charset="0"/>
                        </a:rPr>
                        <a:t>lá jen to, co ho baví</a:t>
                      </a:r>
                    </a:p>
                  </a:txBody>
                  <a:tcPr marL="68580" marR="68580" marT="0" marB="0"/>
                </a:tc>
                <a:extLst>
                  <a:ext uri="{0D108BD9-81ED-4DB2-BD59-A6C34878D82A}">
                    <a16:rowId xmlns:a16="http://schemas.microsoft.com/office/drawing/2014/main" val="10002"/>
                  </a:ext>
                </a:extLst>
              </a:tr>
              <a:tr h="608810">
                <a:tc>
                  <a:txBody>
                    <a:bodyPr/>
                    <a:lstStyle/>
                    <a:p>
                      <a:pPr>
                        <a:lnSpc>
                          <a:spcPct val="107000"/>
                        </a:lnSpc>
                        <a:spcAft>
                          <a:spcPts val="0"/>
                        </a:spcAft>
                      </a:pPr>
                      <a:r>
                        <a:rPr lang="en-GB" sz="1800" dirty="0" err="1">
                          <a:effectLst/>
                          <a:latin typeface="Arial" panose="020B0604020202020204" pitchFamily="34" charset="0"/>
                          <a:ea typeface="Calibri"/>
                          <a:cs typeface="Arial" panose="020B0604020202020204" pitchFamily="34" charset="0"/>
                        </a:rPr>
                        <a:t>P</a:t>
                      </a:r>
                      <a:r>
                        <a:rPr lang="en-GB" sz="1800" dirty="0" err="1">
                          <a:effectLst/>
                          <a:latin typeface="Arial" panose="020B0604020202020204" pitchFamily="34" charset="0"/>
                          <a:ea typeface="TimesNewRoman"/>
                          <a:cs typeface="Arial" panose="020B0604020202020204" pitchFamily="34" charset="0"/>
                        </a:rPr>
                        <a:t>ř</a:t>
                      </a:r>
                      <a:r>
                        <a:rPr lang="en-GB" sz="1800" dirty="0" err="1">
                          <a:effectLst/>
                          <a:latin typeface="Arial" panose="020B0604020202020204" pitchFamily="34" charset="0"/>
                          <a:ea typeface="Calibri"/>
                          <a:cs typeface="Arial" panose="020B0604020202020204" pitchFamily="34" charset="0"/>
                        </a:rPr>
                        <a:t>esn</a:t>
                      </a:r>
                      <a:r>
                        <a:rPr lang="en-GB" sz="1800" dirty="0" err="1">
                          <a:effectLst/>
                          <a:latin typeface="Arial" panose="020B0604020202020204" pitchFamily="34" charset="0"/>
                          <a:ea typeface="TimesNewRoman"/>
                          <a:cs typeface="Arial" panose="020B0604020202020204" pitchFamily="34" charset="0"/>
                        </a:rPr>
                        <a:t>ě</a:t>
                      </a:r>
                      <a:r>
                        <a:rPr lang="en-GB" sz="1800" dirty="0">
                          <a:effectLst/>
                          <a:latin typeface="Arial" panose="020B0604020202020204" pitchFamily="34" charset="0"/>
                          <a:ea typeface="TimesNewRoman"/>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kopíruje</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algoritmy</a:t>
                      </a:r>
                      <a:r>
                        <a:rPr lang="en-GB" sz="1800" dirty="0">
                          <a:effectLst/>
                          <a:latin typeface="Arial" panose="020B0604020202020204" pitchFamily="34" charset="0"/>
                          <a:ea typeface="Calibri"/>
                          <a:cs typeface="Arial" panose="020B0604020202020204" pitchFamily="34" charset="0"/>
                        </a:rPr>
                        <a:t> </a:t>
                      </a:r>
                      <a:r>
                        <a:rPr lang="en-GB" sz="1800" dirty="0" err="1" smtClean="0">
                          <a:effectLst/>
                          <a:latin typeface="Arial" panose="020B0604020202020204" pitchFamily="34" charset="0"/>
                          <a:ea typeface="Calibri"/>
                          <a:cs typeface="Arial" panose="020B0604020202020204" pitchFamily="34" charset="0"/>
                        </a:rPr>
                        <a:t>úloh</a:t>
                      </a:r>
                      <a:endParaRPr lang="cs-CZ" sz="1800" dirty="0" smtClean="0">
                        <a:effectLst/>
                        <a:latin typeface="Arial" panose="020B0604020202020204" pitchFamily="34" charset="0"/>
                        <a:ea typeface="Calibri"/>
                        <a:cs typeface="Arial" panose="020B0604020202020204" pitchFamily="34" charset="0"/>
                      </a:endParaRPr>
                    </a:p>
                    <a:p>
                      <a:pPr>
                        <a:lnSpc>
                          <a:spcPct val="107000"/>
                        </a:lnSpc>
                        <a:spcAft>
                          <a:spcPts val="0"/>
                        </a:spcAft>
                      </a:pP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7000"/>
                        </a:lnSpc>
                        <a:spcAft>
                          <a:spcPts val="0"/>
                        </a:spcAft>
                      </a:pPr>
                      <a:r>
                        <a:rPr lang="en-GB" sz="1800">
                          <a:effectLst/>
                          <a:latin typeface="Arial" panose="020B0604020202020204" pitchFamily="34" charset="0"/>
                          <a:ea typeface="Calibri"/>
                          <a:cs typeface="Arial" panose="020B0604020202020204" pitchFamily="34" charset="0"/>
                        </a:rPr>
                        <a:t>Vytvá</a:t>
                      </a:r>
                      <a:r>
                        <a:rPr lang="en-GB" sz="1800">
                          <a:effectLst/>
                          <a:latin typeface="Arial" panose="020B0604020202020204" pitchFamily="34" charset="0"/>
                          <a:ea typeface="TimesNewRoman"/>
                          <a:cs typeface="Arial" panose="020B0604020202020204" pitchFamily="34" charset="0"/>
                        </a:rPr>
                        <a:t>ř</a:t>
                      </a:r>
                      <a:r>
                        <a:rPr lang="en-GB" sz="1800">
                          <a:effectLst/>
                          <a:latin typeface="Arial" panose="020B0604020202020204" pitchFamily="34" charset="0"/>
                          <a:ea typeface="Calibri"/>
                          <a:cs typeface="Arial" panose="020B0604020202020204" pitchFamily="34" charset="0"/>
                        </a:rPr>
                        <a:t>í nová </a:t>
                      </a:r>
                      <a:r>
                        <a:rPr lang="en-GB" sz="1800">
                          <a:effectLst/>
                          <a:latin typeface="Arial" panose="020B0604020202020204" pitchFamily="34" charset="0"/>
                          <a:ea typeface="TimesNewRoman"/>
                          <a:cs typeface="Arial" panose="020B0604020202020204" pitchFamily="34" charset="0"/>
                        </a:rPr>
                        <a:t>ř</a:t>
                      </a:r>
                      <a:r>
                        <a:rPr lang="en-GB" sz="1800">
                          <a:effectLst/>
                          <a:latin typeface="Arial" panose="020B0604020202020204" pitchFamily="34" charset="0"/>
                          <a:ea typeface="Calibri"/>
                          <a:cs typeface="Arial" panose="020B0604020202020204" pitchFamily="34" charset="0"/>
                        </a:rPr>
                        <a:t>ešení</a:t>
                      </a:r>
                    </a:p>
                  </a:txBody>
                  <a:tcPr marL="68580" marR="68580" marT="0" marB="0"/>
                </a:tc>
                <a:extLst>
                  <a:ext uri="{0D108BD9-81ED-4DB2-BD59-A6C34878D82A}">
                    <a16:rowId xmlns:a16="http://schemas.microsoft.com/office/drawing/2014/main" val="10003"/>
                  </a:ext>
                </a:extLst>
              </a:tr>
              <a:tr h="608810">
                <a:tc>
                  <a:txBody>
                    <a:bodyPr/>
                    <a:lstStyle/>
                    <a:p>
                      <a:pPr>
                        <a:lnSpc>
                          <a:spcPct val="107000"/>
                        </a:lnSpc>
                        <a:spcAft>
                          <a:spcPts val="0"/>
                        </a:spcAft>
                      </a:pPr>
                      <a:r>
                        <a:rPr lang="en-GB" sz="1800" dirty="0" err="1">
                          <a:effectLst/>
                          <a:latin typeface="Arial" panose="020B0604020202020204" pitchFamily="34" charset="0"/>
                          <a:ea typeface="Calibri"/>
                          <a:cs typeface="Arial" panose="020B0604020202020204" pitchFamily="34" charset="0"/>
                        </a:rPr>
                        <a:t>Dob</a:t>
                      </a:r>
                      <a:r>
                        <a:rPr lang="en-GB" sz="1800" dirty="0" err="1">
                          <a:effectLst/>
                          <a:latin typeface="Arial" panose="020B0604020202020204" pitchFamily="34" charset="0"/>
                          <a:ea typeface="TimesNewRoman"/>
                          <a:cs typeface="Arial" panose="020B0604020202020204" pitchFamily="34" charset="0"/>
                        </a:rPr>
                        <a:t>ř</a:t>
                      </a:r>
                      <a:r>
                        <a:rPr lang="en-GB" sz="1800" dirty="0" err="1">
                          <a:effectLst/>
                          <a:latin typeface="Arial" panose="020B0604020202020204" pitchFamily="34" charset="0"/>
                          <a:ea typeface="Calibri"/>
                          <a:cs typeface="Arial" panose="020B0604020202020204" pitchFamily="34" charset="0"/>
                        </a:rPr>
                        <a:t>e</a:t>
                      </a:r>
                      <a:r>
                        <a:rPr lang="en-GB" sz="1800" dirty="0">
                          <a:effectLst/>
                          <a:latin typeface="Arial" panose="020B0604020202020204" pitchFamily="34" charset="0"/>
                          <a:ea typeface="Calibri"/>
                          <a:cs typeface="Arial" panose="020B0604020202020204" pitchFamily="34" charset="0"/>
                        </a:rPr>
                        <a:t> se </a:t>
                      </a:r>
                      <a:r>
                        <a:rPr lang="en-GB" sz="1800" dirty="0" err="1">
                          <a:effectLst/>
                          <a:latin typeface="Arial" panose="020B0604020202020204" pitchFamily="34" charset="0"/>
                          <a:ea typeface="Calibri"/>
                          <a:cs typeface="Arial" panose="020B0604020202020204" pitchFamily="34" charset="0"/>
                        </a:rPr>
                        <a:t>cítí</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ve</a:t>
                      </a:r>
                      <a:r>
                        <a:rPr lang="en-GB" sz="1800" dirty="0">
                          <a:effectLst/>
                          <a:latin typeface="Arial" panose="020B0604020202020204" pitchFamily="34" charset="0"/>
                          <a:ea typeface="Calibri"/>
                          <a:cs typeface="Arial" panose="020B0604020202020204" pitchFamily="34" charset="0"/>
                        </a:rPr>
                        <a:t> </a:t>
                      </a:r>
                      <a:r>
                        <a:rPr lang="en-GB" sz="1800" dirty="0" err="1" smtClean="0">
                          <a:effectLst/>
                          <a:latin typeface="Arial" panose="020B0604020202020204" pitchFamily="34" charset="0"/>
                          <a:ea typeface="Calibri"/>
                          <a:cs typeface="Arial" panose="020B0604020202020204" pitchFamily="34" charset="0"/>
                        </a:rPr>
                        <a:t>škole</a:t>
                      </a:r>
                      <a:endParaRPr lang="cs-CZ" sz="1800" dirty="0" smtClean="0">
                        <a:effectLst/>
                        <a:latin typeface="Arial" panose="020B0604020202020204" pitchFamily="34" charset="0"/>
                        <a:ea typeface="Calibri"/>
                        <a:cs typeface="Arial" panose="020B0604020202020204" pitchFamily="34" charset="0"/>
                      </a:endParaRPr>
                    </a:p>
                    <a:p>
                      <a:pPr>
                        <a:lnSpc>
                          <a:spcPct val="107000"/>
                        </a:lnSpc>
                        <a:spcAft>
                          <a:spcPts val="0"/>
                        </a:spcAft>
                      </a:pP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7000"/>
                        </a:lnSpc>
                        <a:spcAft>
                          <a:spcPts val="0"/>
                        </a:spcAft>
                      </a:pPr>
                      <a:r>
                        <a:rPr lang="en-GB" sz="1800">
                          <a:effectLst/>
                          <a:latin typeface="Arial" panose="020B0604020202020204" pitchFamily="34" charset="0"/>
                          <a:ea typeface="Calibri"/>
                          <a:cs typeface="Arial" panose="020B0604020202020204" pitchFamily="34" charset="0"/>
                        </a:rPr>
                        <a:t>Dob</a:t>
                      </a:r>
                      <a:r>
                        <a:rPr lang="en-GB" sz="1800">
                          <a:effectLst/>
                          <a:latin typeface="Arial" panose="020B0604020202020204" pitchFamily="34" charset="0"/>
                          <a:ea typeface="TimesNewRoman"/>
                          <a:cs typeface="Arial" panose="020B0604020202020204" pitchFamily="34" charset="0"/>
                        </a:rPr>
                        <a:t>ř</a:t>
                      </a:r>
                      <a:r>
                        <a:rPr lang="en-GB" sz="1800">
                          <a:effectLst/>
                          <a:latin typeface="Arial" panose="020B0604020202020204" pitchFamily="34" charset="0"/>
                          <a:ea typeface="Calibri"/>
                          <a:cs typeface="Arial" panose="020B0604020202020204" pitchFamily="34" charset="0"/>
                        </a:rPr>
                        <a:t>e se cítí p</a:t>
                      </a:r>
                      <a:r>
                        <a:rPr lang="en-GB" sz="1800">
                          <a:effectLst/>
                          <a:latin typeface="Arial" panose="020B0604020202020204" pitchFamily="34" charset="0"/>
                          <a:ea typeface="TimesNewRoman"/>
                          <a:cs typeface="Arial" panose="020B0604020202020204" pitchFamily="34" charset="0"/>
                        </a:rPr>
                        <a:t>ř</a:t>
                      </a:r>
                      <a:r>
                        <a:rPr lang="en-GB" sz="1800">
                          <a:effectLst/>
                          <a:latin typeface="Arial" panose="020B0604020202020204" pitchFamily="34" charset="0"/>
                          <a:ea typeface="Calibri"/>
                          <a:cs typeface="Arial" panose="020B0604020202020204" pitchFamily="34" charset="0"/>
                        </a:rPr>
                        <a:t>i u</a:t>
                      </a:r>
                      <a:r>
                        <a:rPr lang="en-GB" sz="1800">
                          <a:effectLst/>
                          <a:latin typeface="Arial" panose="020B0604020202020204" pitchFamily="34" charset="0"/>
                          <a:ea typeface="TimesNewRoman"/>
                          <a:cs typeface="Arial" panose="020B0604020202020204" pitchFamily="34" charset="0"/>
                        </a:rPr>
                        <a:t>č</a:t>
                      </a:r>
                      <a:r>
                        <a:rPr lang="en-GB" sz="1800">
                          <a:effectLst/>
                          <a:latin typeface="Arial" panose="020B0604020202020204" pitchFamily="34" charset="0"/>
                          <a:ea typeface="Calibri"/>
                          <a:cs typeface="Arial" panose="020B0604020202020204" pitchFamily="34" charset="0"/>
                        </a:rPr>
                        <a:t>ení</a:t>
                      </a:r>
                    </a:p>
                  </a:txBody>
                  <a:tcPr marL="68580" marR="68580" marT="0" marB="0"/>
                </a:tc>
                <a:extLst>
                  <a:ext uri="{0D108BD9-81ED-4DB2-BD59-A6C34878D82A}">
                    <a16:rowId xmlns:a16="http://schemas.microsoft.com/office/drawing/2014/main" val="10004"/>
                  </a:ext>
                </a:extLst>
              </a:tr>
              <a:tr h="608810">
                <a:tc>
                  <a:txBody>
                    <a:bodyPr/>
                    <a:lstStyle/>
                    <a:p>
                      <a:pPr>
                        <a:lnSpc>
                          <a:spcPct val="107000"/>
                        </a:lnSpc>
                        <a:spcAft>
                          <a:spcPts val="0"/>
                        </a:spcAft>
                      </a:pPr>
                      <a:r>
                        <a:rPr lang="en-GB" sz="1800" dirty="0" err="1">
                          <a:effectLst/>
                          <a:latin typeface="Arial" panose="020B0604020202020204" pitchFamily="34" charset="0"/>
                          <a:ea typeface="Calibri"/>
                          <a:cs typeface="Arial" panose="020B0604020202020204" pitchFamily="34" charset="0"/>
                        </a:rPr>
                        <a:t>P</a:t>
                      </a:r>
                      <a:r>
                        <a:rPr lang="en-GB" sz="1800" dirty="0" err="1">
                          <a:effectLst/>
                          <a:latin typeface="Arial" panose="020B0604020202020204" pitchFamily="34" charset="0"/>
                          <a:ea typeface="TimesNewRoman"/>
                          <a:cs typeface="Arial" panose="020B0604020202020204" pitchFamily="34" charset="0"/>
                        </a:rPr>
                        <a:t>ř</a:t>
                      </a:r>
                      <a:r>
                        <a:rPr lang="en-GB" sz="1800" dirty="0" err="1">
                          <a:effectLst/>
                          <a:latin typeface="Arial" panose="020B0604020202020204" pitchFamily="34" charset="0"/>
                          <a:ea typeface="Calibri"/>
                          <a:cs typeface="Arial" panose="020B0604020202020204" pitchFamily="34" charset="0"/>
                        </a:rPr>
                        <a:t>ijímá</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informace</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vst</a:t>
                      </a:r>
                      <a:r>
                        <a:rPr lang="en-GB" sz="1800" dirty="0" err="1">
                          <a:effectLst/>
                          <a:latin typeface="Arial" panose="020B0604020202020204" pitchFamily="34" charset="0"/>
                          <a:ea typeface="TimesNewRoman"/>
                          <a:cs typeface="Arial" panose="020B0604020202020204" pitchFamily="34" charset="0"/>
                        </a:rPr>
                        <a:t>ř</a:t>
                      </a:r>
                      <a:r>
                        <a:rPr lang="en-GB" sz="1800" dirty="0" err="1">
                          <a:effectLst/>
                          <a:latin typeface="Arial" panose="020B0604020202020204" pitchFamily="34" charset="0"/>
                          <a:ea typeface="Calibri"/>
                          <a:cs typeface="Arial" panose="020B0604020202020204" pitchFamily="34" charset="0"/>
                        </a:rPr>
                        <a:t>ebává</a:t>
                      </a:r>
                      <a:r>
                        <a:rPr lang="en-GB" sz="1800" dirty="0">
                          <a:effectLst/>
                          <a:latin typeface="Arial" panose="020B0604020202020204" pitchFamily="34" charset="0"/>
                          <a:ea typeface="Calibri"/>
                          <a:cs typeface="Arial" panose="020B0604020202020204" pitchFamily="34" charset="0"/>
                        </a:rPr>
                        <a:t> je</a:t>
                      </a:r>
                    </a:p>
                  </a:txBody>
                  <a:tcPr marL="68580" marR="68580" marT="0" marB="0"/>
                </a:tc>
                <a:tc>
                  <a:txBody>
                    <a:bodyPr/>
                    <a:lstStyle/>
                    <a:p>
                      <a:pPr>
                        <a:lnSpc>
                          <a:spcPct val="107000"/>
                        </a:lnSpc>
                        <a:spcAft>
                          <a:spcPts val="0"/>
                        </a:spcAft>
                      </a:pPr>
                      <a:r>
                        <a:rPr lang="en-GB" sz="1800" dirty="0" err="1">
                          <a:effectLst/>
                          <a:latin typeface="Arial" panose="020B0604020202020204" pitchFamily="34" charset="0"/>
                          <a:ea typeface="Calibri"/>
                          <a:cs typeface="Arial" panose="020B0604020202020204" pitchFamily="34" charset="0"/>
                        </a:rPr>
                        <a:t>Využívá</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informace</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hledá</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nové</a:t>
                      </a:r>
                      <a:r>
                        <a:rPr lang="en-GB" sz="1800" dirty="0">
                          <a:effectLst/>
                          <a:latin typeface="Arial" panose="020B0604020202020204" pitchFamily="34" charset="0"/>
                          <a:ea typeface="Calibri"/>
                          <a:cs typeface="Arial" panose="020B0604020202020204" pitchFamily="34" charset="0"/>
                        </a:rPr>
                        <a:t> </a:t>
                      </a:r>
                      <a:r>
                        <a:rPr lang="en-GB" sz="1800" dirty="0" err="1" smtClean="0">
                          <a:effectLst/>
                          <a:latin typeface="Arial" panose="020B0604020202020204" pitchFamily="34" charset="0"/>
                          <a:ea typeface="Calibri"/>
                          <a:cs typeface="Arial" panose="020B0604020202020204" pitchFamily="34" charset="0"/>
                        </a:rPr>
                        <a:t>možnosti</a:t>
                      </a:r>
                      <a:r>
                        <a:rPr lang="cs-CZ" sz="1800" baseline="0" dirty="0" smtClean="0">
                          <a:effectLst/>
                          <a:latin typeface="Arial" panose="020B0604020202020204" pitchFamily="34" charset="0"/>
                          <a:ea typeface="Calibri"/>
                          <a:cs typeface="Arial" panose="020B0604020202020204" pitchFamily="34" charset="0"/>
                        </a:rPr>
                        <a:t> </a:t>
                      </a:r>
                      <a:r>
                        <a:rPr lang="en-GB" sz="1800" dirty="0" err="1" smtClean="0">
                          <a:effectLst/>
                          <a:latin typeface="Arial" panose="020B0604020202020204" pitchFamily="34" charset="0"/>
                          <a:ea typeface="Calibri"/>
                          <a:cs typeface="Arial" panose="020B0604020202020204" pitchFamily="34" charset="0"/>
                        </a:rPr>
                        <a:t>aplikace</a:t>
                      </a:r>
                      <a:endParaRPr lang="en-GB" sz="18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5"/>
                  </a:ext>
                </a:extLst>
              </a:tr>
              <a:tr h="608810">
                <a:tc>
                  <a:txBody>
                    <a:bodyPr/>
                    <a:lstStyle/>
                    <a:p>
                      <a:pPr>
                        <a:lnSpc>
                          <a:spcPct val="107000"/>
                        </a:lnSpc>
                        <a:spcAft>
                          <a:spcPts val="0"/>
                        </a:spcAft>
                      </a:pPr>
                      <a:r>
                        <a:rPr lang="en-GB" sz="1800" dirty="0" err="1">
                          <a:effectLst/>
                          <a:latin typeface="Arial" panose="020B0604020202020204" pitchFamily="34" charset="0"/>
                          <a:ea typeface="Calibri"/>
                          <a:cs typeface="Arial" panose="020B0604020202020204" pitchFamily="34" charset="0"/>
                        </a:rPr>
                        <a:t>Dob</a:t>
                      </a:r>
                      <a:r>
                        <a:rPr lang="en-GB" sz="1800" dirty="0" err="1">
                          <a:effectLst/>
                          <a:latin typeface="Arial" panose="020B0604020202020204" pitchFamily="34" charset="0"/>
                          <a:ea typeface="TimesNewRoman"/>
                          <a:cs typeface="Arial" panose="020B0604020202020204" pitchFamily="34" charset="0"/>
                        </a:rPr>
                        <a:t>ř</a:t>
                      </a:r>
                      <a:r>
                        <a:rPr lang="en-GB" sz="1800" dirty="0" err="1">
                          <a:effectLst/>
                          <a:latin typeface="Arial" panose="020B0604020202020204" pitchFamily="34" charset="0"/>
                          <a:ea typeface="Calibri"/>
                          <a:cs typeface="Arial" panose="020B0604020202020204" pitchFamily="34" charset="0"/>
                        </a:rPr>
                        <a:t>e</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si</a:t>
                      </a:r>
                      <a:r>
                        <a:rPr lang="en-GB" sz="1800" dirty="0">
                          <a:effectLst/>
                          <a:latin typeface="Arial" panose="020B0604020202020204" pitchFamily="34" charset="0"/>
                          <a:ea typeface="Calibri"/>
                          <a:cs typeface="Arial" panose="020B0604020202020204" pitchFamily="34" charset="0"/>
                        </a:rPr>
                        <a:t> </a:t>
                      </a:r>
                      <a:r>
                        <a:rPr lang="en-GB" sz="1800" dirty="0" err="1" smtClean="0">
                          <a:effectLst/>
                          <a:latin typeface="Arial" panose="020B0604020202020204" pitchFamily="34" charset="0"/>
                          <a:ea typeface="Calibri"/>
                          <a:cs typeface="Arial" panose="020B0604020202020204" pitchFamily="34" charset="0"/>
                        </a:rPr>
                        <a:t>pamatuje</a:t>
                      </a:r>
                      <a:endParaRPr lang="cs-CZ" sz="1800" dirty="0" smtClean="0">
                        <a:effectLst/>
                        <a:latin typeface="Arial" panose="020B0604020202020204" pitchFamily="34" charset="0"/>
                        <a:ea typeface="Calibri"/>
                        <a:cs typeface="Arial" panose="020B0604020202020204" pitchFamily="34" charset="0"/>
                      </a:endParaRPr>
                    </a:p>
                    <a:p>
                      <a:pPr>
                        <a:lnSpc>
                          <a:spcPct val="107000"/>
                        </a:lnSpc>
                        <a:spcAft>
                          <a:spcPts val="0"/>
                        </a:spcAft>
                      </a:pP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7000"/>
                        </a:lnSpc>
                        <a:spcAft>
                          <a:spcPts val="0"/>
                        </a:spcAft>
                      </a:pPr>
                      <a:r>
                        <a:rPr lang="en-GB" sz="1800" dirty="0" err="1">
                          <a:effectLst/>
                          <a:latin typeface="Arial" panose="020B0604020202020204" pitchFamily="34" charset="0"/>
                          <a:ea typeface="Calibri"/>
                          <a:cs typeface="Arial" panose="020B0604020202020204" pitchFamily="34" charset="0"/>
                        </a:rPr>
                        <a:t>Kvalitn</a:t>
                      </a:r>
                      <a:r>
                        <a:rPr lang="en-GB" sz="1800" dirty="0" err="1">
                          <a:effectLst/>
                          <a:latin typeface="Arial" panose="020B0604020202020204" pitchFamily="34" charset="0"/>
                          <a:ea typeface="TimesNewRoman"/>
                          <a:cs typeface="Arial" panose="020B0604020202020204" pitchFamily="34" charset="0"/>
                        </a:rPr>
                        <a:t>ě</a:t>
                      </a:r>
                      <a:r>
                        <a:rPr lang="en-GB" sz="1800" dirty="0">
                          <a:effectLst/>
                          <a:latin typeface="Arial" panose="020B0604020202020204" pitchFamily="34" charset="0"/>
                          <a:ea typeface="TimesNewRoman"/>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usuzuje</a:t>
                      </a:r>
                      <a:endParaRPr lang="en-GB" sz="18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6"/>
                  </a:ext>
                </a:extLst>
              </a:tr>
              <a:tr h="608810">
                <a:tc>
                  <a:txBody>
                    <a:bodyPr/>
                    <a:lstStyle/>
                    <a:p>
                      <a:pPr>
                        <a:lnSpc>
                          <a:spcPct val="107000"/>
                        </a:lnSpc>
                        <a:spcAft>
                          <a:spcPts val="0"/>
                        </a:spcAft>
                      </a:pPr>
                      <a:r>
                        <a:rPr lang="en-GB" sz="1800" dirty="0">
                          <a:effectLst/>
                          <a:latin typeface="Arial" panose="020B0604020202020204" pitchFamily="34" charset="0"/>
                          <a:ea typeface="Calibri"/>
                          <a:cs typeface="Arial" panose="020B0604020202020204" pitchFamily="34" charset="0"/>
                        </a:rPr>
                        <a:t>Je </a:t>
                      </a:r>
                      <a:r>
                        <a:rPr lang="en-GB" sz="1800" dirty="0" err="1">
                          <a:effectLst/>
                          <a:latin typeface="Arial" panose="020B0604020202020204" pitchFamily="34" charset="0"/>
                          <a:ea typeface="Calibri"/>
                          <a:cs typeface="Arial" panose="020B0604020202020204" pitchFamily="34" charset="0"/>
                        </a:rPr>
                        <a:t>vytrvalé</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p</a:t>
                      </a:r>
                      <a:r>
                        <a:rPr lang="en-GB" sz="1800" dirty="0" err="1">
                          <a:effectLst/>
                          <a:latin typeface="Arial" panose="020B0604020202020204" pitchFamily="34" charset="0"/>
                          <a:ea typeface="TimesNewRoman"/>
                          <a:cs typeface="Arial" panose="020B0604020202020204" pitchFamily="34" charset="0"/>
                        </a:rPr>
                        <a:t>ř</a:t>
                      </a:r>
                      <a:r>
                        <a:rPr lang="en-GB" sz="1800" dirty="0" err="1">
                          <a:effectLst/>
                          <a:latin typeface="Arial" panose="020B0604020202020204" pitchFamily="34" charset="0"/>
                          <a:ea typeface="Calibri"/>
                          <a:cs typeface="Arial" panose="020B0604020202020204" pitchFamily="34" charset="0"/>
                        </a:rPr>
                        <a:t>i</a:t>
                      </a:r>
                      <a:r>
                        <a:rPr lang="en-GB" sz="1800" dirty="0">
                          <a:effectLst/>
                          <a:latin typeface="Arial" panose="020B0604020202020204" pitchFamily="34" charset="0"/>
                          <a:ea typeface="Calibri"/>
                          <a:cs typeface="Arial" panose="020B0604020202020204" pitchFamily="34" charset="0"/>
                        </a:rPr>
                        <a:t> </a:t>
                      </a:r>
                      <a:r>
                        <a:rPr lang="en-GB" sz="1800" dirty="0" err="1" smtClean="0">
                          <a:effectLst/>
                          <a:latin typeface="Arial" panose="020B0604020202020204" pitchFamily="34" charset="0"/>
                          <a:ea typeface="Calibri"/>
                          <a:cs typeface="Arial" panose="020B0604020202020204" pitchFamily="34" charset="0"/>
                        </a:rPr>
                        <a:t>sledování</a:t>
                      </a:r>
                      <a:endParaRPr lang="cs-CZ" sz="1800" dirty="0" smtClean="0">
                        <a:effectLst/>
                        <a:latin typeface="Arial" panose="020B0604020202020204" pitchFamily="34" charset="0"/>
                        <a:ea typeface="Calibri"/>
                        <a:cs typeface="Arial" panose="020B0604020202020204" pitchFamily="34" charset="0"/>
                      </a:endParaRPr>
                    </a:p>
                    <a:p>
                      <a:pPr>
                        <a:lnSpc>
                          <a:spcPct val="107000"/>
                        </a:lnSpc>
                        <a:spcAft>
                          <a:spcPts val="0"/>
                        </a:spcAft>
                      </a:pP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7000"/>
                        </a:lnSpc>
                        <a:spcAft>
                          <a:spcPts val="0"/>
                        </a:spcAft>
                      </a:pPr>
                      <a:r>
                        <a:rPr lang="en-GB" sz="1800" dirty="0" err="1">
                          <a:effectLst/>
                          <a:latin typeface="Arial" panose="020B0604020202020204" pitchFamily="34" charset="0"/>
                          <a:ea typeface="Calibri"/>
                          <a:cs typeface="Arial" panose="020B0604020202020204" pitchFamily="34" charset="0"/>
                        </a:rPr>
                        <a:t>Velmi</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pozorn</a:t>
                      </a:r>
                      <a:r>
                        <a:rPr lang="en-GB" sz="1800" dirty="0" err="1">
                          <a:effectLst/>
                          <a:latin typeface="Arial" panose="020B0604020202020204" pitchFamily="34" charset="0"/>
                          <a:ea typeface="TimesNewRoman"/>
                          <a:cs typeface="Arial" panose="020B0604020202020204" pitchFamily="34" charset="0"/>
                        </a:rPr>
                        <a:t>ě</a:t>
                      </a:r>
                      <a:r>
                        <a:rPr lang="en-GB" sz="1800" dirty="0">
                          <a:effectLst/>
                          <a:latin typeface="Arial" panose="020B0604020202020204" pitchFamily="34" charset="0"/>
                          <a:ea typeface="TimesNewRoman"/>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sleduje</a:t>
                      </a:r>
                      <a:endParaRPr lang="en-GB" sz="18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7"/>
                  </a:ext>
                </a:extLst>
              </a:tr>
              <a:tr h="608810">
                <a:tc>
                  <a:txBody>
                    <a:bodyPr/>
                    <a:lstStyle/>
                    <a:p>
                      <a:pPr>
                        <a:lnSpc>
                          <a:spcPct val="107000"/>
                        </a:lnSpc>
                        <a:spcAft>
                          <a:spcPts val="0"/>
                        </a:spcAft>
                      </a:pPr>
                      <a:r>
                        <a:rPr lang="en-GB" sz="1800" dirty="0">
                          <a:effectLst/>
                          <a:latin typeface="Arial" panose="020B0604020202020204" pitchFamily="34" charset="0"/>
                          <a:ea typeface="Calibri"/>
                          <a:cs typeface="Arial" panose="020B0604020202020204" pitchFamily="34" charset="0"/>
                        </a:rPr>
                        <a:t>Je </a:t>
                      </a:r>
                      <a:r>
                        <a:rPr lang="en-GB" sz="1800" dirty="0" err="1">
                          <a:effectLst/>
                          <a:latin typeface="Arial" panose="020B0604020202020204" pitchFamily="34" charset="0"/>
                          <a:ea typeface="Calibri"/>
                          <a:cs typeface="Arial" panose="020B0604020202020204" pitchFamily="34" charset="0"/>
                        </a:rPr>
                        <a:t>spokojené</a:t>
                      </a:r>
                      <a:r>
                        <a:rPr lang="en-GB" sz="1800" dirty="0">
                          <a:effectLst/>
                          <a:latin typeface="Arial" panose="020B0604020202020204" pitchFamily="34" charset="0"/>
                          <a:ea typeface="Calibri"/>
                          <a:cs typeface="Arial" panose="020B0604020202020204" pitchFamily="34" charset="0"/>
                        </a:rPr>
                        <a:t> se </a:t>
                      </a:r>
                      <a:r>
                        <a:rPr lang="en-GB" sz="1800" dirty="0" err="1">
                          <a:effectLst/>
                          <a:latin typeface="Arial" panose="020B0604020202020204" pitchFamily="34" charset="0"/>
                          <a:ea typeface="Calibri"/>
                          <a:cs typeface="Arial" panose="020B0604020202020204" pitchFamily="34" charset="0"/>
                        </a:rPr>
                        <a:t>svým</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u</a:t>
                      </a:r>
                      <a:r>
                        <a:rPr lang="en-GB" sz="1800" dirty="0" err="1">
                          <a:effectLst/>
                          <a:latin typeface="Arial" panose="020B0604020202020204" pitchFamily="34" charset="0"/>
                          <a:ea typeface="TimesNewRoman"/>
                          <a:cs typeface="Arial" panose="020B0604020202020204" pitchFamily="34" charset="0"/>
                        </a:rPr>
                        <a:t>č</a:t>
                      </a:r>
                      <a:r>
                        <a:rPr lang="en-GB" sz="1800" dirty="0" err="1">
                          <a:effectLst/>
                          <a:latin typeface="Arial" panose="020B0604020202020204" pitchFamily="34" charset="0"/>
                          <a:ea typeface="Calibri"/>
                          <a:cs typeface="Arial" panose="020B0604020202020204" pitchFamily="34" charset="0"/>
                        </a:rPr>
                        <a:t>ením</a:t>
                      </a:r>
                      <a:r>
                        <a:rPr lang="en-GB" sz="1800" dirty="0">
                          <a:effectLst/>
                          <a:latin typeface="Arial" panose="020B0604020202020204" pitchFamily="34" charset="0"/>
                          <a:ea typeface="Calibri"/>
                          <a:cs typeface="Arial" panose="020B0604020202020204" pitchFamily="34" charset="0"/>
                        </a:rPr>
                        <a:t> a </a:t>
                      </a:r>
                      <a:r>
                        <a:rPr lang="en-GB" sz="1800" dirty="0" err="1">
                          <a:effectLst/>
                          <a:latin typeface="Arial" panose="020B0604020202020204" pitchFamily="34" charset="0"/>
                          <a:ea typeface="Calibri"/>
                          <a:cs typeface="Arial" panose="020B0604020202020204" pitchFamily="34" charset="0"/>
                        </a:rPr>
                        <a:t>výsledky</a:t>
                      </a: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7000"/>
                        </a:lnSpc>
                        <a:spcAft>
                          <a:spcPts val="0"/>
                        </a:spcAft>
                      </a:pPr>
                      <a:r>
                        <a:rPr lang="en-GB" sz="1800" dirty="0">
                          <a:effectLst/>
                          <a:latin typeface="Arial" panose="020B0604020202020204" pitchFamily="34" charset="0"/>
                          <a:ea typeface="Calibri"/>
                          <a:cs typeface="Arial" panose="020B0604020202020204" pitchFamily="34" charset="0"/>
                        </a:rPr>
                        <a:t>Je </a:t>
                      </a:r>
                      <a:r>
                        <a:rPr lang="en-GB" sz="1800" dirty="0" err="1">
                          <a:effectLst/>
                          <a:latin typeface="Arial" panose="020B0604020202020204" pitchFamily="34" charset="0"/>
                          <a:ea typeface="Calibri"/>
                          <a:cs typeface="Arial" panose="020B0604020202020204" pitchFamily="34" charset="0"/>
                        </a:rPr>
                        <a:t>velmi</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sebekritické</a:t>
                      </a:r>
                      <a:endParaRPr lang="en-GB" sz="18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8718221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92696"/>
            <a:ext cx="8229600" cy="1584176"/>
          </a:xfrm>
        </p:spPr>
        <p:txBody>
          <a:bodyPr/>
          <a:lstStyle/>
          <a:p>
            <a:r>
              <a:rPr lang="cs-CZ" sz="3200" dirty="0" smtClean="0"/>
              <a:t/>
            </a:r>
            <a:br>
              <a:rPr lang="cs-CZ" sz="3200" dirty="0" smtClean="0"/>
            </a:br>
            <a:r>
              <a:rPr lang="cs-CZ" sz="3200" dirty="0"/>
              <a:t/>
            </a:r>
            <a:br>
              <a:rPr lang="cs-CZ" sz="3200" dirty="0"/>
            </a:br>
            <a:r>
              <a:rPr lang="cs-CZ" sz="3200" dirty="0" smtClean="0"/>
              <a:t/>
            </a:r>
            <a:br>
              <a:rPr lang="cs-CZ" sz="3200" dirty="0" smtClean="0"/>
            </a:br>
            <a:r>
              <a:rPr lang="cs-CZ" sz="3200" dirty="0"/>
              <a:t/>
            </a:r>
            <a:br>
              <a:rPr lang="cs-CZ" sz="3200" dirty="0"/>
            </a:br>
            <a:r>
              <a:rPr lang="cs-CZ" sz="3200" dirty="0" smtClean="0"/>
              <a:t/>
            </a:r>
            <a:br>
              <a:rPr lang="cs-CZ" sz="3200" dirty="0" smtClean="0"/>
            </a:br>
            <a:r>
              <a:rPr lang="cs-CZ" sz="3200" dirty="0" smtClean="0"/>
              <a:t/>
            </a:r>
            <a:br>
              <a:rPr lang="cs-CZ" sz="3200" dirty="0" smtClean="0"/>
            </a:br>
            <a:r>
              <a:rPr lang="cs-CZ" sz="3200" dirty="0"/>
              <a:t/>
            </a:r>
            <a:br>
              <a:rPr lang="cs-CZ" sz="3200" dirty="0"/>
            </a:br>
            <a:r>
              <a:rPr lang="cs-CZ" sz="3200" dirty="0" smtClean="0"/>
              <a:t/>
            </a:r>
            <a:br>
              <a:rPr lang="cs-CZ" sz="3200" dirty="0" smtClean="0"/>
            </a:br>
            <a:r>
              <a:rPr lang="cs-CZ" sz="3200" dirty="0"/>
              <a:t>Konkrétní problémy, se kterými se může pedagog setkat při výuce nadaných dětí </a:t>
            </a:r>
            <a:r>
              <a:rPr lang="cs-CZ" sz="1400" dirty="0"/>
              <a:t>(Jurášková, 2003).</a:t>
            </a:r>
            <a:r>
              <a:rPr lang="cs-CZ" sz="3200" dirty="0"/>
              <a:t/>
            </a:r>
            <a:br>
              <a:rPr lang="cs-CZ" sz="3200" dirty="0"/>
            </a:br>
            <a:r>
              <a:rPr lang="cs-CZ" sz="3200" dirty="0"/>
              <a:t/>
            </a:r>
            <a:br>
              <a:rPr lang="cs-CZ" sz="3200" dirty="0"/>
            </a:br>
            <a:endParaRPr lang="cs-CZ" sz="3200" dirty="0"/>
          </a:p>
        </p:txBody>
      </p:sp>
      <p:sp>
        <p:nvSpPr>
          <p:cNvPr id="3" name="Zástupný symbol pro obsah 2"/>
          <p:cNvSpPr>
            <a:spLocks noGrp="1"/>
          </p:cNvSpPr>
          <p:nvPr>
            <p:ph idx="1"/>
          </p:nvPr>
        </p:nvSpPr>
        <p:spPr>
          <a:xfrm>
            <a:off x="251520" y="1196753"/>
            <a:ext cx="8435280" cy="5127848"/>
          </a:xfrm>
        </p:spPr>
        <p:txBody>
          <a:bodyPr/>
          <a:lstStyle/>
          <a:p>
            <a:r>
              <a:rPr lang="cs-CZ" sz="2400" b="1" i="1" dirty="0" smtClean="0"/>
              <a:t>hyperaktivita</a:t>
            </a:r>
            <a:endParaRPr lang="cs-CZ" sz="2400" dirty="0"/>
          </a:p>
          <a:p>
            <a:r>
              <a:rPr lang="cs-CZ" sz="2400" b="1" i="1" dirty="0" smtClean="0"/>
              <a:t>odmítání </a:t>
            </a:r>
            <a:r>
              <a:rPr lang="cs-CZ" sz="2400" b="1" i="1" dirty="0"/>
              <a:t>instrukcí učitele, negativismus</a:t>
            </a:r>
            <a:endParaRPr lang="cs-CZ" sz="2400" dirty="0"/>
          </a:p>
          <a:p>
            <a:r>
              <a:rPr lang="cs-CZ" sz="2400" b="1" i="1" dirty="0" smtClean="0"/>
              <a:t>chytání </a:t>
            </a:r>
            <a:r>
              <a:rPr lang="cs-CZ" sz="2400" b="1" i="1" dirty="0"/>
              <a:t>za slovo, nesouhlas, kladení provokujících otázek</a:t>
            </a:r>
            <a:endParaRPr lang="cs-CZ" sz="2400" dirty="0"/>
          </a:p>
          <a:p>
            <a:r>
              <a:rPr lang="cs-CZ" sz="2400" b="1" i="1" dirty="0" smtClean="0"/>
              <a:t>individualismus</a:t>
            </a:r>
            <a:r>
              <a:rPr lang="cs-CZ" sz="2400" b="1" i="1" dirty="0"/>
              <a:t>, neochota spolupracovat např. se spolužákem ve skupince</a:t>
            </a:r>
            <a:endParaRPr lang="cs-CZ" sz="2400" dirty="0"/>
          </a:p>
          <a:p>
            <a:r>
              <a:rPr lang="cs-CZ" sz="2400" b="1" i="1" dirty="0" smtClean="0"/>
              <a:t>vlastní </a:t>
            </a:r>
            <a:r>
              <a:rPr lang="cs-CZ" sz="2400" b="1" i="1" dirty="0"/>
              <a:t>způsob řešení problémů, odmítání standardních postupů (např. mezikroky při </a:t>
            </a:r>
            <a:endParaRPr lang="cs-CZ" sz="2400" dirty="0"/>
          </a:p>
          <a:p>
            <a:pPr marL="0" indent="0">
              <a:buNone/>
            </a:pPr>
            <a:r>
              <a:rPr lang="cs-CZ" sz="2400" b="1" i="1" dirty="0"/>
              <a:t>výpočtech)</a:t>
            </a:r>
            <a:endParaRPr lang="cs-CZ" sz="2400" dirty="0"/>
          </a:p>
          <a:p>
            <a:r>
              <a:rPr lang="cs-CZ" sz="2400" b="1" i="1" dirty="0" smtClean="0"/>
              <a:t> </a:t>
            </a:r>
            <a:r>
              <a:rPr lang="cs-CZ" sz="2400" b="1" i="1" dirty="0"/>
              <a:t>„černobílé“, kategorické myšlení (např. nemůže-li být nejlepší, bude nejhorší)</a:t>
            </a:r>
            <a:endParaRPr lang="cs-CZ" sz="2400" dirty="0"/>
          </a:p>
          <a:p>
            <a:r>
              <a:rPr lang="cs-CZ" sz="2400" b="1" i="1" dirty="0"/>
              <a:t>• výrazné afektivní reakce (např. projevy nespokojenosti při neúspěchu)</a:t>
            </a:r>
            <a:endParaRPr lang="cs-CZ" sz="2400" dirty="0"/>
          </a:p>
          <a:p>
            <a:endParaRPr lang="cs-CZ" dirty="0"/>
          </a:p>
        </p:txBody>
      </p:sp>
    </p:spTree>
    <p:extLst>
      <p:ext uri="{BB962C8B-B14F-4D97-AF65-F5344CB8AC3E}">
        <p14:creationId xmlns:p14="http://schemas.microsoft.com/office/powerpoint/2010/main" val="23746371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704850"/>
            <a:ext cx="8229600" cy="635918"/>
          </a:xfrm>
        </p:spPr>
        <p:txBody>
          <a:bodyPr/>
          <a:lstStyle/>
          <a:p>
            <a:r>
              <a:rPr lang="cs-CZ" dirty="0" smtClean="0"/>
              <a:t>Identifikace nadaných</a:t>
            </a:r>
          </a:p>
        </p:txBody>
      </p:sp>
      <p:sp>
        <p:nvSpPr>
          <p:cNvPr id="11267" name="Rectangle 3"/>
          <p:cNvSpPr>
            <a:spLocks noGrp="1" noChangeArrowheads="1"/>
          </p:cNvSpPr>
          <p:nvPr>
            <p:ph idx="1"/>
          </p:nvPr>
        </p:nvSpPr>
        <p:spPr>
          <a:xfrm>
            <a:off x="457200" y="1484785"/>
            <a:ext cx="8229600" cy="4839816"/>
          </a:xfrm>
        </p:spPr>
        <p:txBody>
          <a:bodyPr/>
          <a:lstStyle/>
          <a:p>
            <a:pPr marL="0" indent="0">
              <a:buNone/>
            </a:pPr>
            <a:r>
              <a:rPr lang="cs-CZ" sz="1800" b="1" dirty="0" smtClean="0"/>
              <a:t>Identifikační proces má 2 základní kroky: </a:t>
            </a:r>
            <a:endParaRPr lang="cs-CZ" sz="1800" dirty="0"/>
          </a:p>
          <a:p>
            <a:r>
              <a:rPr lang="cs-CZ" sz="2400" b="1" dirty="0" smtClean="0"/>
              <a:t>Nominace </a:t>
            </a:r>
            <a:r>
              <a:rPr lang="cs-CZ" sz="2400" dirty="0"/>
              <a:t>(navržení nebo </a:t>
            </a:r>
            <a:r>
              <a:rPr lang="cs-CZ" sz="2400" dirty="0" err="1"/>
              <a:t>preidentifikace</a:t>
            </a:r>
            <a:r>
              <a:rPr lang="cs-CZ" sz="2400" dirty="0"/>
              <a:t>) </a:t>
            </a:r>
            <a:endParaRPr lang="cs-CZ" sz="2400" dirty="0" smtClean="0"/>
          </a:p>
          <a:p>
            <a:pPr marL="0" indent="0">
              <a:buNone/>
            </a:pPr>
            <a:r>
              <a:rPr lang="cs-CZ" sz="1800" b="1" dirty="0" smtClean="0"/>
              <a:t>Kdo nominuje </a:t>
            </a:r>
            <a:r>
              <a:rPr lang="cs-CZ" sz="1800" dirty="0" smtClean="0"/>
              <a:t>- rodiče, spolužáci, </a:t>
            </a:r>
            <a:r>
              <a:rPr lang="cs-CZ" sz="1800" dirty="0"/>
              <a:t>samo nadané </a:t>
            </a:r>
            <a:r>
              <a:rPr lang="cs-CZ" sz="1800" dirty="0" smtClean="0"/>
              <a:t>dítě, ale </a:t>
            </a:r>
            <a:r>
              <a:rPr lang="cs-CZ" sz="1800" dirty="0"/>
              <a:t>zejména </a:t>
            </a:r>
            <a:r>
              <a:rPr lang="cs-CZ" sz="1800" b="1" dirty="0" smtClean="0"/>
              <a:t>učitelé. </a:t>
            </a:r>
          </a:p>
          <a:p>
            <a:pPr marL="0" indent="0">
              <a:buNone/>
            </a:pPr>
            <a:r>
              <a:rPr lang="cs-CZ" sz="1800" dirty="0" smtClean="0"/>
              <a:t>Velký význam - bez </a:t>
            </a:r>
            <a:r>
              <a:rPr lang="cs-CZ" sz="1800" dirty="0"/>
              <a:t>ní se žák obvykle k odborníkovi, který provede komplexní diagnostiku, nedostane. </a:t>
            </a:r>
            <a:endParaRPr lang="cs-CZ" sz="1800" dirty="0" smtClean="0"/>
          </a:p>
          <a:p>
            <a:pPr marL="0" indent="0">
              <a:buNone/>
            </a:pPr>
            <a:r>
              <a:rPr lang="cs-CZ" sz="1800" dirty="0" smtClean="0"/>
              <a:t>Učitelé mají těžký úkol - nemají </a:t>
            </a:r>
            <a:r>
              <a:rPr lang="cs-CZ" sz="1800" dirty="0"/>
              <a:t>k dispozici nástroje k objektivnímu posouzení nadání. </a:t>
            </a:r>
            <a:r>
              <a:rPr lang="cs-CZ" sz="1800" dirty="0" smtClean="0"/>
              <a:t>Důležité je, aby každý </a:t>
            </a:r>
            <a:r>
              <a:rPr lang="cs-CZ" sz="1800" dirty="0"/>
              <a:t>učitel měl </a:t>
            </a:r>
            <a:r>
              <a:rPr lang="cs-CZ" sz="1800" dirty="0" smtClean="0"/>
              <a:t>základní poznatky o </a:t>
            </a:r>
            <a:r>
              <a:rPr lang="cs-CZ" sz="1800" dirty="0"/>
              <a:t>tom, co to je </a:t>
            </a:r>
            <a:r>
              <a:rPr lang="cs-CZ" sz="1800" dirty="0" smtClean="0"/>
              <a:t>nadání a znát </a:t>
            </a:r>
            <a:r>
              <a:rPr lang="cs-CZ" sz="1800" dirty="0"/>
              <a:t>specifika a typy nadaných dětí, posuzovat žáky komplexně, nejen na základě některých rysů, případně jejich chování. </a:t>
            </a:r>
          </a:p>
          <a:p>
            <a:r>
              <a:rPr lang="cs-CZ" sz="2400" b="1" dirty="0" smtClean="0"/>
              <a:t>Diagnostika - </a:t>
            </a:r>
            <a:r>
              <a:rPr lang="cs-CZ" sz="2400" dirty="0" smtClean="0"/>
              <a:t>záležitost </a:t>
            </a:r>
            <a:r>
              <a:rPr lang="cs-CZ" sz="2400" dirty="0"/>
              <a:t>odborníků na danou oblast</a:t>
            </a:r>
            <a:r>
              <a:rPr lang="cs-CZ" sz="2400" dirty="0" smtClean="0"/>
              <a:t>.</a:t>
            </a:r>
          </a:p>
          <a:p>
            <a:pPr marL="0" indent="0">
              <a:buNone/>
            </a:pPr>
            <a:r>
              <a:rPr lang="cs-CZ" sz="1800" dirty="0" smtClean="0"/>
              <a:t> </a:t>
            </a:r>
            <a:r>
              <a:rPr lang="cs-CZ" sz="1800" dirty="0"/>
              <a:t>Provádí se prostřednictvím objektivních metod, které také vycházejí z různých </a:t>
            </a:r>
            <a:r>
              <a:rPr lang="cs-CZ" sz="1800" dirty="0" smtClean="0"/>
              <a:t>teorií. </a:t>
            </a:r>
          </a:p>
          <a:p>
            <a:pPr marL="0" indent="0">
              <a:buNone/>
            </a:pPr>
            <a:r>
              <a:rPr lang="cs-CZ" sz="1800" b="1" dirty="0" smtClean="0"/>
              <a:t>V </a:t>
            </a:r>
            <a:r>
              <a:rPr lang="cs-CZ" sz="1800" b="1" dirty="0"/>
              <a:t>našich podmínkách se diagnostika nadání provádí v pedagogicko-psychologických poradnách, dítě do osmnácti let může být diagnostikováno jedině se souhlasem rodičů. </a:t>
            </a:r>
            <a:endParaRPr lang="cs-CZ" sz="1800" dirty="0"/>
          </a:p>
          <a:p>
            <a:pPr algn="just">
              <a:lnSpc>
                <a:spcPct val="80000"/>
              </a:lnSpc>
              <a:buFontTx/>
              <a:buNone/>
            </a:pPr>
            <a:endParaRPr lang="cs-CZ" sz="1800" dirty="0" smtClean="0"/>
          </a:p>
        </p:txBody>
      </p:sp>
    </p:spTree>
    <p:extLst>
      <p:ext uri="{BB962C8B-B14F-4D97-AF65-F5344CB8AC3E}">
        <p14:creationId xmlns:p14="http://schemas.microsoft.com/office/powerpoint/2010/main" val="39398447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704850"/>
            <a:ext cx="8229600" cy="779934"/>
          </a:xfrm>
        </p:spPr>
        <p:txBody>
          <a:bodyPr/>
          <a:lstStyle/>
          <a:p>
            <a:r>
              <a:rPr lang="cs-CZ" dirty="0" smtClean="0"/>
              <a:t>„Identifikační“ metody</a:t>
            </a:r>
          </a:p>
        </p:txBody>
      </p:sp>
      <p:sp>
        <p:nvSpPr>
          <p:cNvPr id="13315" name="Rectangle 3"/>
          <p:cNvSpPr>
            <a:spLocks noGrp="1" noChangeArrowheads="1"/>
          </p:cNvSpPr>
          <p:nvPr>
            <p:ph idx="1"/>
          </p:nvPr>
        </p:nvSpPr>
        <p:spPr>
          <a:xfrm>
            <a:off x="457200" y="1484785"/>
            <a:ext cx="8229600" cy="4839816"/>
          </a:xfrm>
        </p:spPr>
        <p:txBody>
          <a:bodyPr/>
          <a:lstStyle/>
          <a:p>
            <a:pPr algn="just">
              <a:lnSpc>
                <a:spcPct val="80000"/>
              </a:lnSpc>
            </a:pPr>
            <a:r>
              <a:rPr lang="cs-CZ" sz="1600" b="1" dirty="0" smtClean="0"/>
              <a:t>Příklady psychologických metod:</a:t>
            </a:r>
          </a:p>
          <a:p>
            <a:pPr algn="just">
              <a:lnSpc>
                <a:spcPct val="80000"/>
              </a:lnSpc>
              <a:buFontTx/>
              <a:buNone/>
            </a:pPr>
            <a:r>
              <a:rPr lang="cs-CZ" sz="1600" dirty="0" smtClean="0"/>
              <a:t>	Inteligenční testy</a:t>
            </a:r>
          </a:p>
          <a:p>
            <a:pPr algn="just">
              <a:lnSpc>
                <a:spcPct val="80000"/>
              </a:lnSpc>
              <a:buFontTx/>
              <a:buNone/>
            </a:pPr>
            <a:r>
              <a:rPr lang="cs-CZ" sz="1600" dirty="0" smtClean="0"/>
              <a:t>	Výkonové testy aj.</a:t>
            </a:r>
          </a:p>
          <a:p>
            <a:pPr algn="just">
              <a:lnSpc>
                <a:spcPct val="80000"/>
              </a:lnSpc>
            </a:pPr>
            <a:r>
              <a:rPr lang="cs-CZ" sz="1600" b="1" dirty="0" smtClean="0"/>
              <a:t>Příklady pedagogicko-psychologických metod:</a:t>
            </a:r>
          </a:p>
          <a:p>
            <a:pPr algn="just">
              <a:lnSpc>
                <a:spcPct val="80000"/>
              </a:lnSpc>
              <a:buFontTx/>
              <a:buNone/>
            </a:pPr>
            <a:r>
              <a:rPr lang="cs-CZ" sz="1600" dirty="0" smtClean="0"/>
              <a:t>	Testy kreativity</a:t>
            </a:r>
          </a:p>
          <a:p>
            <a:pPr algn="just">
              <a:lnSpc>
                <a:spcPct val="80000"/>
              </a:lnSpc>
              <a:buFontTx/>
              <a:buNone/>
            </a:pPr>
            <a:r>
              <a:rPr lang="cs-CZ" sz="1600" dirty="0" smtClean="0"/>
              <a:t>	Testy motivace</a:t>
            </a:r>
          </a:p>
          <a:p>
            <a:pPr algn="just">
              <a:lnSpc>
                <a:spcPct val="80000"/>
              </a:lnSpc>
              <a:buFontTx/>
              <a:buNone/>
            </a:pPr>
            <a:r>
              <a:rPr lang="cs-CZ" sz="1600" dirty="0" smtClean="0"/>
              <a:t>	Zájmové charakteristiky</a:t>
            </a:r>
          </a:p>
          <a:p>
            <a:pPr algn="just">
              <a:lnSpc>
                <a:spcPct val="80000"/>
              </a:lnSpc>
              <a:buFontTx/>
              <a:buNone/>
            </a:pPr>
            <a:r>
              <a:rPr lang="cs-CZ" sz="1600" dirty="0" smtClean="0"/>
              <a:t>	Nominace a nominační škály</a:t>
            </a:r>
          </a:p>
          <a:p>
            <a:pPr algn="just">
              <a:lnSpc>
                <a:spcPct val="80000"/>
              </a:lnSpc>
            </a:pPr>
            <a:r>
              <a:rPr lang="cs-CZ" sz="1600" b="1" dirty="0" smtClean="0"/>
              <a:t>Příklady pedagogických metod:</a:t>
            </a:r>
          </a:p>
          <a:p>
            <a:pPr algn="just">
              <a:lnSpc>
                <a:spcPct val="80000"/>
              </a:lnSpc>
              <a:buFontTx/>
              <a:buNone/>
            </a:pPr>
            <a:r>
              <a:rPr lang="cs-CZ" sz="1600" dirty="0" smtClean="0"/>
              <a:t>	Didaktické testy</a:t>
            </a:r>
          </a:p>
          <a:p>
            <a:pPr algn="just">
              <a:lnSpc>
                <a:spcPct val="80000"/>
              </a:lnSpc>
              <a:buFontTx/>
              <a:buNone/>
            </a:pPr>
            <a:r>
              <a:rPr lang="cs-CZ" sz="1600" dirty="0" smtClean="0"/>
              <a:t>	Analýza portfolia</a:t>
            </a:r>
          </a:p>
          <a:p>
            <a:pPr algn="just">
              <a:lnSpc>
                <a:spcPct val="80000"/>
              </a:lnSpc>
              <a:buFontTx/>
              <a:buNone/>
            </a:pPr>
            <a:r>
              <a:rPr lang="cs-CZ" sz="1600" dirty="0" smtClean="0"/>
              <a:t>	Školní prospěch</a:t>
            </a:r>
          </a:p>
          <a:p>
            <a:pPr algn="just">
              <a:lnSpc>
                <a:spcPct val="80000"/>
              </a:lnSpc>
              <a:buFontTx/>
              <a:buNone/>
            </a:pPr>
            <a:r>
              <a:rPr lang="cs-CZ" sz="1600" dirty="0" smtClean="0"/>
              <a:t>	Úspěšné absolvování soutěže aj.</a:t>
            </a:r>
          </a:p>
          <a:p>
            <a:pPr algn="just">
              <a:lnSpc>
                <a:spcPct val="80000"/>
              </a:lnSpc>
            </a:pPr>
            <a:r>
              <a:rPr lang="cs-CZ" sz="1600" b="1" dirty="0" smtClean="0"/>
              <a:t>Příklady lékařských metod:</a:t>
            </a:r>
          </a:p>
          <a:p>
            <a:pPr algn="just">
              <a:lnSpc>
                <a:spcPct val="80000"/>
              </a:lnSpc>
              <a:buFontTx/>
              <a:buNone/>
            </a:pPr>
            <a:r>
              <a:rPr lang="cs-CZ" sz="1600" dirty="0" smtClean="0"/>
              <a:t>	Antropometrická měření</a:t>
            </a:r>
          </a:p>
          <a:p>
            <a:pPr algn="just">
              <a:lnSpc>
                <a:spcPct val="80000"/>
              </a:lnSpc>
              <a:buFontTx/>
              <a:buNone/>
            </a:pPr>
            <a:r>
              <a:rPr lang="cs-CZ" sz="1600" dirty="0" smtClean="0"/>
              <a:t>	Měření reakčního času</a:t>
            </a:r>
          </a:p>
          <a:p>
            <a:pPr algn="just">
              <a:lnSpc>
                <a:spcPct val="80000"/>
              </a:lnSpc>
              <a:buFontTx/>
              <a:buNone/>
            </a:pPr>
            <a:r>
              <a:rPr lang="cs-CZ" sz="1600" dirty="0" smtClean="0"/>
              <a:t>	Frekvence dýchání aj.</a:t>
            </a:r>
          </a:p>
          <a:p>
            <a:pPr algn="just">
              <a:lnSpc>
                <a:spcPct val="80000"/>
              </a:lnSpc>
              <a:buFontTx/>
              <a:buNone/>
            </a:pPr>
            <a:endParaRPr lang="cs-CZ" sz="1600" dirty="0" smtClean="0"/>
          </a:p>
          <a:p>
            <a:pPr algn="just">
              <a:lnSpc>
                <a:spcPct val="80000"/>
              </a:lnSpc>
              <a:buFontTx/>
              <a:buNone/>
            </a:pPr>
            <a:endParaRPr lang="cs-CZ" sz="1600" dirty="0" smtClean="0"/>
          </a:p>
          <a:p>
            <a:pPr algn="just">
              <a:lnSpc>
                <a:spcPct val="80000"/>
              </a:lnSpc>
              <a:buFontTx/>
              <a:buNone/>
            </a:pPr>
            <a:endParaRPr lang="cs-CZ" sz="16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32656"/>
            <a:ext cx="8229600" cy="864096"/>
          </a:xfrm>
        </p:spPr>
        <p:txBody>
          <a:bodyPr/>
          <a:lstStyle/>
          <a:p>
            <a:r>
              <a:rPr lang="cs-CZ" dirty="0" smtClean="0"/>
              <a:t>Chyby v identifikaci</a:t>
            </a:r>
          </a:p>
        </p:txBody>
      </p:sp>
      <p:sp>
        <p:nvSpPr>
          <p:cNvPr id="8195" name="Rectangle 3"/>
          <p:cNvSpPr>
            <a:spLocks noGrp="1" noChangeArrowheads="1"/>
          </p:cNvSpPr>
          <p:nvPr>
            <p:ph idx="1"/>
          </p:nvPr>
        </p:nvSpPr>
        <p:spPr>
          <a:xfrm>
            <a:off x="457200" y="1268761"/>
            <a:ext cx="8229600" cy="5055840"/>
          </a:xfrm>
        </p:spPr>
        <p:txBody>
          <a:bodyPr/>
          <a:lstStyle/>
          <a:p>
            <a:pPr>
              <a:lnSpc>
                <a:spcPct val="80000"/>
              </a:lnSpc>
            </a:pPr>
            <a:r>
              <a:rPr lang="cs-CZ" sz="2000" b="1" dirty="0" smtClean="0">
                <a:latin typeface="Arial" panose="020B0604020202020204" pitchFamily="34" charset="0"/>
                <a:cs typeface="Arial" panose="020B0604020202020204" pitchFamily="34" charset="0"/>
              </a:rPr>
              <a:t>Negativní chyba identifikace</a:t>
            </a:r>
            <a:r>
              <a:rPr lang="cs-CZ" sz="2000" dirty="0" smtClean="0">
                <a:latin typeface="Arial" panose="020B0604020202020204" pitchFamily="34" charset="0"/>
                <a:cs typeface="Arial" panose="020B0604020202020204" pitchFamily="34" charset="0"/>
              </a:rPr>
              <a:t> (výběru): </a:t>
            </a:r>
          </a:p>
          <a:p>
            <a:pPr algn="just">
              <a:lnSpc>
                <a:spcPct val="80000"/>
              </a:lnSpc>
              <a:buFontTx/>
              <a:buNone/>
            </a:pPr>
            <a:r>
              <a:rPr lang="cs-CZ" sz="2000" dirty="0" smtClean="0">
                <a:latin typeface="Arial" panose="020B0604020202020204" pitchFamily="34" charset="0"/>
                <a:cs typeface="Arial" panose="020B0604020202020204" pitchFamily="34" charset="0"/>
              </a:rPr>
              <a:t>     Neobjevení výjimečné schopnosti dítěte z několika příčin. Tyto příčiny můžeme hledat ve zmíněných modelech nadání. Může jít např. o nevhodné výchovné prostředí, nediagnostikovanou poruchu učení, špatný zdravotní stav, nízkou motivaci atd. Odmítnutí takového „nevhodného“ uchazeče o obohacující vzdělání můžeme pokládat z hlediska vlivu na dítě za problematický a negativně prožívaný.</a:t>
            </a:r>
          </a:p>
          <a:p>
            <a:pPr>
              <a:lnSpc>
                <a:spcPct val="80000"/>
              </a:lnSpc>
            </a:pPr>
            <a:endParaRPr lang="cs-CZ" sz="2000" dirty="0" smtClean="0">
              <a:latin typeface="Arial" panose="020B0604020202020204" pitchFamily="34" charset="0"/>
              <a:cs typeface="Arial" panose="020B0604020202020204" pitchFamily="34" charset="0"/>
            </a:endParaRPr>
          </a:p>
          <a:p>
            <a:pPr>
              <a:lnSpc>
                <a:spcPct val="80000"/>
              </a:lnSpc>
            </a:pPr>
            <a:r>
              <a:rPr lang="cs-CZ" sz="2000" b="1" dirty="0" smtClean="0">
                <a:latin typeface="Arial" panose="020B0604020202020204" pitchFamily="34" charset="0"/>
                <a:cs typeface="Arial" panose="020B0604020202020204" pitchFamily="34" charset="0"/>
              </a:rPr>
              <a:t>Pozitivní chyba identifikace</a:t>
            </a:r>
            <a:r>
              <a:rPr lang="cs-CZ" sz="2000" dirty="0" smtClean="0">
                <a:latin typeface="Arial" panose="020B0604020202020204" pitchFamily="34" charset="0"/>
                <a:cs typeface="Arial" panose="020B0604020202020204" pitchFamily="34" charset="0"/>
              </a:rPr>
              <a:t> (výběru):</a:t>
            </a:r>
          </a:p>
          <a:p>
            <a:pPr algn="just">
              <a:lnSpc>
                <a:spcPct val="80000"/>
              </a:lnSpc>
              <a:buFontTx/>
              <a:buNone/>
            </a:pPr>
            <a:r>
              <a:rPr lang="cs-CZ" sz="2000" dirty="0" smtClean="0">
                <a:latin typeface="Arial" panose="020B0604020202020204" pitchFamily="34" charset="0"/>
                <a:cs typeface="Arial" panose="020B0604020202020204" pitchFamily="34" charset="0"/>
              </a:rPr>
              <a:t>     Dítě je identifikováno jako nadané, i když ve skutečnosti tyto schopnosti nemá. Tento druh identifikace se může jevit jako eticky bezproblémový. Ale – co když se dítě nebude vyvíjet v souladu s naším očekáváním? Důsledky zklamání mohou být o mnoho závažnější než verdikt o nepřijetí hned v počátcích výběru.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3">
            <a:extLst>
              <a:ext uri="{28A0092B-C50C-407E-A947-70E740481C1C}">
                <a14:useLocalDpi xmlns:a14="http://schemas.microsoft.com/office/drawing/2010/main" val="0"/>
              </a:ext>
            </a:extLst>
          </a:blip>
          <a:srcRect l="7268" r="30607"/>
          <a:stretch/>
        </p:blipFill>
        <p:spPr>
          <a:xfrm>
            <a:off x="1803045" y="836712"/>
            <a:ext cx="4608576" cy="4821537"/>
          </a:xfrm>
          <a:prstGeom prst="rect">
            <a:avLst/>
          </a:prstGeom>
        </p:spPr>
      </p:pic>
      <p:pic>
        <p:nvPicPr>
          <p:cNvPr id="4" name="Obrázek 3"/>
          <p:cNvPicPr>
            <a:picLocks noChangeAspect="1"/>
          </p:cNvPicPr>
          <p:nvPr/>
        </p:nvPicPr>
        <p:blipFill rotWithShape="1">
          <a:blip r:embed="rId3">
            <a:extLst>
              <a:ext uri="{28A0092B-C50C-407E-A947-70E740481C1C}">
                <a14:useLocalDpi xmlns:a14="http://schemas.microsoft.com/office/drawing/2010/main" val="0"/>
              </a:ext>
            </a:extLst>
          </a:blip>
          <a:srcRect l="71037" t="35524" b="34638"/>
          <a:stretch/>
        </p:blipFill>
        <p:spPr>
          <a:xfrm>
            <a:off x="6411621" y="4650849"/>
            <a:ext cx="2148533" cy="1438656"/>
          </a:xfrm>
          <a:prstGeom prst="rect">
            <a:avLst/>
          </a:prstGeom>
        </p:spPr>
      </p:pic>
    </p:spTree>
    <p:extLst>
      <p:ext uri="{BB962C8B-B14F-4D97-AF65-F5344CB8AC3E}">
        <p14:creationId xmlns:p14="http://schemas.microsoft.com/office/powerpoint/2010/main" val="29731530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hlinkClick r:id="rId2" action="ppaction://hlinkfile"/>
              </a:rPr>
              <a:t>Test pro rodiče</a:t>
            </a:r>
            <a:endParaRPr lang="cs-CZ" dirty="0"/>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10348505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792088"/>
          </a:xfrm>
        </p:spPr>
        <p:txBody>
          <a:bodyPr/>
          <a:lstStyle/>
          <a:p>
            <a:r>
              <a:rPr lang="cs-CZ" dirty="0"/>
              <a:t>Typy </a:t>
            </a:r>
            <a:r>
              <a:rPr lang="cs-CZ" dirty="0" smtClean="0"/>
              <a:t>nadaných – leader (lídr)</a:t>
            </a:r>
            <a:endParaRPr lang="cs-CZ" dirty="0"/>
          </a:p>
        </p:txBody>
      </p:sp>
      <p:sp>
        <p:nvSpPr>
          <p:cNvPr id="3" name="Zástupný symbol pro obsah 2"/>
          <p:cNvSpPr>
            <a:spLocks noGrp="1"/>
          </p:cNvSpPr>
          <p:nvPr>
            <p:ph idx="1"/>
          </p:nvPr>
        </p:nvSpPr>
        <p:spPr>
          <a:xfrm>
            <a:off x="179512" y="1268761"/>
            <a:ext cx="8507288" cy="5055840"/>
          </a:xfrm>
        </p:spPr>
        <p:txBody>
          <a:bodyPr/>
          <a:lstStyle/>
          <a:p>
            <a:r>
              <a:rPr lang="cs-CZ" sz="2400" dirty="0" smtClean="0">
                <a:latin typeface="Arial" panose="020B0604020202020204" pitchFamily="34" charset="0"/>
                <a:cs typeface="Arial" panose="020B0604020202020204" pitchFamily="34" charset="0"/>
              </a:rPr>
              <a:t>Nadaný, </a:t>
            </a:r>
            <a:r>
              <a:rPr lang="cs-CZ" sz="2400" dirty="0">
                <a:latin typeface="Arial" panose="020B0604020202020204" pitchFamily="34" charset="0"/>
                <a:cs typeface="Arial" panose="020B0604020202020204" pitchFamily="34" charset="0"/>
              </a:rPr>
              <a:t>který dokáže své nadání uplatnit na poli vztahů s vrstevníky a v jisté konfiguraci i s autoritami. Ze získaných zjištění (např. pozorované vlastnosti, pozice v kolektivu vrstevníků) </a:t>
            </a:r>
            <a:r>
              <a:rPr lang="cs-CZ" sz="2400" b="1" dirty="0">
                <a:latin typeface="Arial" panose="020B0604020202020204" pitchFamily="34" charset="0"/>
                <a:cs typeface="Arial" panose="020B0604020202020204" pitchFamily="34" charset="0"/>
              </a:rPr>
              <a:t>můžeme usuzovat na třetinu až polovinu populace nadaných</a:t>
            </a:r>
            <a:r>
              <a:rPr lang="cs-CZ" sz="2400" dirty="0">
                <a:latin typeface="Arial" panose="020B0604020202020204" pitchFamily="34" charset="0"/>
                <a:cs typeface="Arial" panose="020B0604020202020204" pitchFamily="34" charset="0"/>
              </a:rPr>
              <a:t>. Takový jedinec bude aktivní ve směru k okolí, bude citlivý na svou pozici v kolektivu, bude organizátorem a zároveň spolupracujícím článkem, kterého je vhodné vtahovat do dění např. ve školní třídě, pověřovat ho různými úkoly apod. Dá se předpokládat, že bude ochotný pomoci slabším, řešit problémy kolektivu atd. Může jít také o jedince, který v systému kolektivu není nijak výjimečný, je v něm však spokojený a je také přijímán okolím. Tomuto typu budou odpovídat spíše dívky</a:t>
            </a:r>
            <a:r>
              <a:rPr lang="cs-CZ" sz="2400" dirty="0" smtClean="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90528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850"/>
            <a:ext cx="8229600" cy="635918"/>
          </a:xfrm>
        </p:spPr>
        <p:txBody>
          <a:bodyPr/>
          <a:lstStyle/>
          <a:p>
            <a:r>
              <a:rPr lang="cs-CZ" dirty="0" smtClean="0"/>
              <a:t>Typy nadaných - badatel</a:t>
            </a:r>
            <a:endParaRPr lang="cs-CZ" dirty="0"/>
          </a:p>
        </p:txBody>
      </p:sp>
      <p:sp>
        <p:nvSpPr>
          <p:cNvPr id="3" name="Zástupný symbol pro obsah 2"/>
          <p:cNvSpPr>
            <a:spLocks noGrp="1"/>
          </p:cNvSpPr>
          <p:nvPr>
            <p:ph idx="1"/>
          </p:nvPr>
        </p:nvSpPr>
        <p:spPr>
          <a:xfrm>
            <a:off x="457200" y="1412777"/>
            <a:ext cx="8229600" cy="4911824"/>
          </a:xfrm>
        </p:spPr>
        <p:txBody>
          <a:bodyPr/>
          <a:lstStyle/>
          <a:p>
            <a:r>
              <a:rPr lang="cs-CZ" dirty="0" smtClean="0">
                <a:latin typeface="Arial" panose="020B0604020202020204" pitchFamily="34" charset="0"/>
                <a:cs typeface="Arial" panose="020B0604020202020204" pitchFamily="34" charset="0"/>
              </a:rPr>
              <a:t>Nadaný </a:t>
            </a:r>
            <a:r>
              <a:rPr lang="cs-CZ" dirty="0">
                <a:latin typeface="Arial" panose="020B0604020202020204" pitchFamily="34" charset="0"/>
                <a:cs typeface="Arial" panose="020B0604020202020204" pitchFamily="34" charset="0"/>
              </a:rPr>
              <a:t>stojící spíše na okraji kolektivu, avšak zpravidla respektován pro své dovednosti (zejména v kolektivu starších dětí). Jeho spokojenost v kolektivu bude spíše proměnlivá, podobně jako ochota participace na společných aktivitách. Bude více zaměřen na své poznávací aktivity, než na dění např. ve školní třídě. Můžeme usuzovat přibližně na </a:t>
            </a:r>
            <a:r>
              <a:rPr lang="cs-CZ" b="1" dirty="0">
                <a:latin typeface="Arial" panose="020B0604020202020204" pitchFamily="34" charset="0"/>
                <a:cs typeface="Arial" panose="020B0604020202020204" pitchFamily="34" charset="0"/>
              </a:rPr>
              <a:t>čtvrtinu až třetinu populace nadaných.</a:t>
            </a:r>
            <a:endParaRPr lang="en-GB" b="1" dirty="0">
              <a:latin typeface="Arial" panose="020B0604020202020204" pitchFamily="34" charset="0"/>
              <a:cs typeface="Arial" panose="020B0604020202020204" pitchFamily="34" charset="0"/>
            </a:endParaRPr>
          </a:p>
          <a:p>
            <a:endParaRPr lang="cs-CZ"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89733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Typy </a:t>
            </a:r>
            <a:r>
              <a:rPr lang="cs-CZ" dirty="0" smtClean="0"/>
              <a:t>nadaných - rebel</a:t>
            </a:r>
            <a:endParaRPr lang="cs-CZ" dirty="0"/>
          </a:p>
        </p:txBody>
      </p:sp>
      <p:sp>
        <p:nvSpPr>
          <p:cNvPr id="3" name="Zástupný symbol pro obsah 2"/>
          <p:cNvSpPr>
            <a:spLocks noGrp="1"/>
          </p:cNvSpPr>
          <p:nvPr>
            <p:ph idx="1"/>
          </p:nvPr>
        </p:nvSpPr>
        <p:spPr/>
        <p:txBody>
          <a:bodyPr/>
          <a:lstStyle/>
          <a:p>
            <a:r>
              <a:rPr lang="cs-CZ" dirty="0" smtClean="0">
                <a:latin typeface="Arial" panose="020B0604020202020204" pitchFamily="34" charset="0"/>
                <a:cs typeface="Arial" panose="020B0604020202020204" pitchFamily="34" charset="0"/>
              </a:rPr>
              <a:t>Nadaný, </a:t>
            </a:r>
            <a:r>
              <a:rPr lang="cs-CZ" dirty="0">
                <a:latin typeface="Arial" panose="020B0604020202020204" pitchFamily="34" charset="0"/>
                <a:cs typeface="Arial" panose="020B0604020202020204" pitchFamily="34" charset="0"/>
              </a:rPr>
              <a:t>který je charakteristický velmi silným </a:t>
            </a:r>
            <a:r>
              <a:rPr lang="cs-CZ" i="1" dirty="0">
                <a:latin typeface="Arial" panose="020B0604020202020204" pitchFamily="34" charset="0"/>
                <a:cs typeface="Arial" panose="020B0604020202020204" pitchFamily="34" charset="0"/>
              </a:rPr>
              <a:t>Já</a:t>
            </a:r>
            <a:r>
              <a:rPr lang="cs-CZ" dirty="0">
                <a:latin typeface="Arial" panose="020B0604020202020204" pitchFamily="34" charset="0"/>
                <a:cs typeface="Arial" panose="020B0604020202020204" pitchFamily="34" charset="0"/>
              </a:rPr>
              <a:t>, bude mít tendenci spíše nerespektovat autority, dělat si věci po svém, bude se projevovat jako tvrdohlavý, živý. Jeho vztahy s vrstevníky budou spíše proměnlivé, stejně tak jako jeho spokojenost v kolektivu. Tento typ by mohl být také charakterizován jako „neúspěšný" leader (kdy nedojde k požadované reakci okolí na jeho aktivitu). Ze získaných výsledků můžeme usuzovat přibližně na </a:t>
            </a:r>
            <a:r>
              <a:rPr lang="cs-CZ" b="1" dirty="0">
                <a:latin typeface="Arial" panose="020B0604020202020204" pitchFamily="34" charset="0"/>
                <a:cs typeface="Arial" panose="020B0604020202020204" pitchFamily="34" charset="0"/>
              </a:rPr>
              <a:t>šestinu až pětinu jedinců.</a:t>
            </a:r>
          </a:p>
          <a:p>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52663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32656"/>
            <a:ext cx="8229600" cy="576064"/>
          </a:xfrm>
        </p:spPr>
        <p:txBody>
          <a:bodyPr/>
          <a:lstStyle/>
          <a:p>
            <a:r>
              <a:rPr lang="cs-CZ" dirty="0" smtClean="0"/>
              <a:t>Práce s nadanými</a:t>
            </a:r>
            <a:endParaRPr lang="cs-CZ" dirty="0"/>
          </a:p>
        </p:txBody>
      </p:sp>
      <p:sp>
        <p:nvSpPr>
          <p:cNvPr id="3" name="Zástupný symbol pro obsah 2"/>
          <p:cNvSpPr>
            <a:spLocks noGrp="1"/>
          </p:cNvSpPr>
          <p:nvPr>
            <p:ph idx="1"/>
          </p:nvPr>
        </p:nvSpPr>
        <p:spPr>
          <a:xfrm>
            <a:off x="251520" y="980728"/>
            <a:ext cx="8712968" cy="5343873"/>
          </a:xfrm>
        </p:spPr>
        <p:txBody>
          <a:bodyPr/>
          <a:lstStyle/>
          <a:p>
            <a:r>
              <a:rPr lang="cs-CZ" sz="2400" dirty="0"/>
              <a:t>V centru pozornosti současných výzkumů, týkajících se nadání, </a:t>
            </a:r>
            <a:r>
              <a:rPr lang="cs-CZ" sz="2400" b="1" dirty="0"/>
              <a:t>je interakce mezi potenciálem dítěte a možnostmi jeho rozvoje.</a:t>
            </a:r>
            <a:r>
              <a:rPr lang="cs-CZ" sz="2400" dirty="0"/>
              <a:t> </a:t>
            </a:r>
            <a:endParaRPr lang="cs-CZ" sz="2400" dirty="0" smtClean="0"/>
          </a:p>
          <a:p>
            <a:r>
              <a:rPr lang="cs-CZ" sz="2400" dirty="0" smtClean="0"/>
              <a:t>Přiměřené </a:t>
            </a:r>
            <a:r>
              <a:rPr lang="cs-CZ" sz="2400" dirty="0"/>
              <a:t>vzdělávání vyžaduje odpovídající vybavení a úroveň výuky. </a:t>
            </a:r>
            <a:endParaRPr lang="cs-CZ" sz="2400" dirty="0" smtClean="0"/>
          </a:p>
          <a:p>
            <a:r>
              <a:rPr lang="cs-CZ" sz="2400" dirty="0" smtClean="0"/>
              <a:t>Vysoká </a:t>
            </a:r>
            <a:r>
              <a:rPr lang="cs-CZ" sz="2400" dirty="0"/>
              <a:t>úroveň potenciálu může být ve školách rozvíjena prostřednictvím</a:t>
            </a:r>
            <a:r>
              <a:rPr lang="cs-CZ" sz="2400" dirty="0" smtClean="0"/>
              <a:t>:</a:t>
            </a:r>
            <a:endParaRPr lang="en-GB" sz="2400" dirty="0"/>
          </a:p>
          <a:p>
            <a:pPr marL="0" lvl="0" indent="0">
              <a:buNone/>
            </a:pPr>
            <a:r>
              <a:rPr lang="cs-CZ" sz="2400" b="1" dirty="0" smtClean="0"/>
              <a:t>(a)diferenciace</a:t>
            </a:r>
            <a:r>
              <a:rPr lang="cs-CZ" sz="2400" dirty="0" smtClean="0"/>
              <a:t> </a:t>
            </a:r>
            <a:r>
              <a:rPr lang="cs-CZ" sz="2400" dirty="0"/>
              <a:t>- přiměřenost kurikula a učiva vlastnostem konkrétního žáka (pestrá nabídka pro různé typy žáků</a:t>
            </a:r>
            <a:r>
              <a:rPr lang="cs-CZ" sz="2400" dirty="0" smtClean="0"/>
              <a:t>)</a:t>
            </a:r>
            <a:endParaRPr lang="en-GB" sz="2400" dirty="0"/>
          </a:p>
          <a:p>
            <a:pPr marL="0" lvl="0" indent="0">
              <a:buNone/>
            </a:pPr>
            <a:r>
              <a:rPr lang="cs-CZ" sz="2400" b="1" dirty="0" smtClean="0"/>
              <a:t>(b) individualizace</a:t>
            </a:r>
            <a:r>
              <a:rPr lang="cs-CZ" sz="2400" dirty="0" smtClean="0"/>
              <a:t> </a:t>
            </a:r>
            <a:r>
              <a:rPr lang="cs-CZ" sz="2400" dirty="0"/>
              <a:t>- vzdělání „šité na míru“. Žák má větší odpovědnost za obsah a tempo svého vzdělávání. Měl by se vést k tomu, aby kvalitu svého učení sám kontroloval. Stanovování vlastních cílů vzdělávání a vlastních vzdělávacích strategií.   </a:t>
            </a:r>
            <a:endParaRPr lang="en-GB" sz="2400" dirty="0"/>
          </a:p>
          <a:p>
            <a:r>
              <a:rPr lang="cs-CZ" dirty="0"/>
              <a:t> </a:t>
            </a:r>
            <a:endParaRPr lang="en-GB" dirty="0"/>
          </a:p>
          <a:p>
            <a:endParaRPr lang="cs-CZ" dirty="0"/>
          </a:p>
        </p:txBody>
      </p:sp>
    </p:spTree>
    <p:extLst>
      <p:ext uri="{BB962C8B-B14F-4D97-AF65-F5344CB8AC3E}">
        <p14:creationId xmlns:p14="http://schemas.microsoft.com/office/powerpoint/2010/main" val="39392625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88640"/>
            <a:ext cx="8712968" cy="792088"/>
          </a:xfrm>
        </p:spPr>
        <p:txBody>
          <a:bodyPr/>
          <a:lstStyle/>
          <a:p>
            <a:pPr algn="ctr"/>
            <a:r>
              <a:rPr lang="cs-CZ" sz="4000" b="1" dirty="0"/>
              <a:t>Základní způsoby práce s nadanými žáky</a:t>
            </a:r>
            <a:endParaRPr lang="cs-CZ" sz="4000" dirty="0"/>
          </a:p>
        </p:txBody>
      </p:sp>
      <p:sp>
        <p:nvSpPr>
          <p:cNvPr id="3" name="Zástupný symbol pro obsah 2"/>
          <p:cNvSpPr>
            <a:spLocks noGrp="1"/>
          </p:cNvSpPr>
          <p:nvPr>
            <p:ph idx="1"/>
          </p:nvPr>
        </p:nvSpPr>
        <p:spPr>
          <a:xfrm>
            <a:off x="457200" y="1052736"/>
            <a:ext cx="8229600" cy="5271865"/>
          </a:xfrm>
        </p:spPr>
        <p:txBody>
          <a:bodyPr/>
          <a:lstStyle/>
          <a:p>
            <a:pPr lvl="0"/>
            <a:r>
              <a:rPr lang="cs-CZ" sz="2400" b="1" dirty="0"/>
              <a:t>akcelerace</a:t>
            </a:r>
            <a:r>
              <a:rPr lang="cs-CZ" sz="2400" dirty="0"/>
              <a:t> - urychlování postupu (předčasný vstup do školy, přeskočení ročníku). Princip akcelerace umožňuje seskupování žáků podle úrovně dosažených kompetencí, vytváření věkově heterogenních skupin. Tyto vzdělávací programy vyhovují zejména žákům s rychlým učebním tempem</a:t>
            </a:r>
            <a:r>
              <a:rPr lang="cs-CZ" sz="2400" dirty="0" smtClean="0"/>
              <a:t>.</a:t>
            </a:r>
            <a:endParaRPr lang="en-GB" sz="2400" dirty="0"/>
          </a:p>
          <a:p>
            <a:pPr lvl="0"/>
            <a:r>
              <a:rPr lang="cs-CZ" sz="2400" b="1" dirty="0"/>
              <a:t>obohacování (</a:t>
            </a:r>
            <a:r>
              <a:rPr lang="cs-CZ" sz="2400" b="1" dirty="0" err="1"/>
              <a:t>enrichment</a:t>
            </a:r>
            <a:r>
              <a:rPr lang="cs-CZ" sz="2400" b="1" dirty="0"/>
              <a:t>)</a:t>
            </a:r>
            <a:r>
              <a:rPr lang="cs-CZ" sz="2400" dirty="0"/>
              <a:t> - rozšíření učiva, vyšší náročnost výuky. Je zaměřeno zejména na rozvoj vyšších mentálních procesů a rozvoj tvořivosti. Důraz je kladen především na řešení problémových úloh žákem, na strategii plánování řešení úloh a na rozvoj strategií myšlení</a:t>
            </a:r>
            <a:r>
              <a:rPr lang="cs-CZ" sz="2400" dirty="0" smtClean="0"/>
              <a:t>.</a:t>
            </a:r>
            <a:endParaRPr lang="en-GB" sz="2400" dirty="0"/>
          </a:p>
          <a:p>
            <a:r>
              <a:rPr lang="cs-CZ" sz="2400" dirty="0"/>
              <a:t>Princip akcelerace je často doprovázen metodami obohacování, oba přístupy se při vzdělávání nadaného žáka doplňují.</a:t>
            </a:r>
            <a:endParaRPr lang="en-GB" sz="2400" dirty="0"/>
          </a:p>
          <a:p>
            <a:endParaRPr lang="cs-CZ" sz="2400" dirty="0"/>
          </a:p>
        </p:txBody>
      </p:sp>
    </p:spTree>
    <p:extLst>
      <p:ext uri="{BB962C8B-B14F-4D97-AF65-F5344CB8AC3E}">
        <p14:creationId xmlns:p14="http://schemas.microsoft.com/office/powerpoint/2010/main" val="8500582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648072"/>
          </a:xfrm>
        </p:spPr>
        <p:txBody>
          <a:bodyPr/>
          <a:lstStyle/>
          <a:p>
            <a:r>
              <a:rPr lang="cs-CZ" dirty="0" smtClean="0"/>
              <a:t>Organizační formy</a:t>
            </a:r>
            <a:endParaRPr lang="cs-CZ" dirty="0"/>
          </a:p>
        </p:txBody>
      </p:sp>
      <p:sp>
        <p:nvSpPr>
          <p:cNvPr id="3" name="Zástupný symbol pro obsah 2"/>
          <p:cNvSpPr>
            <a:spLocks noGrp="1"/>
          </p:cNvSpPr>
          <p:nvPr>
            <p:ph idx="1"/>
          </p:nvPr>
        </p:nvSpPr>
        <p:spPr>
          <a:xfrm>
            <a:off x="457200" y="1124745"/>
            <a:ext cx="8229600" cy="5199856"/>
          </a:xfrm>
        </p:spPr>
        <p:txBody>
          <a:bodyPr/>
          <a:lstStyle/>
          <a:p>
            <a:pPr marL="0" lvl="0" indent="0">
              <a:buNone/>
            </a:pPr>
            <a:r>
              <a:rPr lang="cs-CZ" b="1" dirty="0"/>
              <a:t>přeskupování žáků</a:t>
            </a:r>
            <a:r>
              <a:rPr lang="cs-CZ" dirty="0"/>
              <a:t> </a:t>
            </a:r>
          </a:p>
          <a:p>
            <a:pPr lvl="0"/>
            <a:r>
              <a:rPr lang="cs-CZ" dirty="0"/>
              <a:t>speciální školy a třídy</a:t>
            </a:r>
            <a:endParaRPr lang="en-GB" dirty="0"/>
          </a:p>
          <a:p>
            <a:r>
              <a:rPr lang="cs-CZ" dirty="0" smtClean="0"/>
              <a:t>soustřeďování </a:t>
            </a:r>
            <a:r>
              <a:rPr lang="cs-CZ" dirty="0"/>
              <a:t>nadaných v rámci školy a </a:t>
            </a:r>
            <a:r>
              <a:rPr lang="cs-CZ" dirty="0" smtClean="0"/>
              <a:t>třídy</a:t>
            </a:r>
            <a:endParaRPr lang="en-GB" dirty="0"/>
          </a:p>
          <a:p>
            <a:r>
              <a:rPr lang="cs-CZ" dirty="0" smtClean="0"/>
              <a:t>účast </a:t>
            </a:r>
            <a:r>
              <a:rPr lang="cs-CZ" dirty="0"/>
              <a:t>na projektech</a:t>
            </a:r>
            <a:endParaRPr lang="en-GB" dirty="0"/>
          </a:p>
          <a:p>
            <a:r>
              <a:rPr lang="cs-CZ" dirty="0" smtClean="0"/>
              <a:t>spolupráce </a:t>
            </a:r>
            <a:r>
              <a:rPr lang="cs-CZ" dirty="0"/>
              <a:t>s dalšími institucemi (víkendové semináře atd</a:t>
            </a:r>
            <a:r>
              <a:rPr lang="cs-CZ" dirty="0" smtClean="0"/>
              <a:t>.)</a:t>
            </a:r>
            <a:endParaRPr lang="en-GB" dirty="0"/>
          </a:p>
          <a:p>
            <a:pPr marL="0" lvl="0" indent="0">
              <a:buNone/>
            </a:pPr>
            <a:r>
              <a:rPr lang="cs-CZ" b="1" dirty="0"/>
              <a:t>kombinace těchto postupů</a:t>
            </a:r>
            <a:r>
              <a:rPr lang="cs-CZ" dirty="0"/>
              <a:t>, např.:</a:t>
            </a:r>
            <a:endParaRPr lang="en-GB" dirty="0"/>
          </a:p>
          <a:p>
            <a:pPr lvl="0"/>
            <a:r>
              <a:rPr lang="cs-CZ" dirty="0"/>
              <a:t>souběžné studium některých předmětů nebo oblastí učiva ve vyšší třídě nebo na vyšším stupni vzdělávání </a:t>
            </a:r>
            <a:endParaRPr lang="en-GB" dirty="0"/>
          </a:p>
          <a:p>
            <a:r>
              <a:rPr lang="cs-CZ" dirty="0"/>
              <a:t>domácí výuka</a:t>
            </a:r>
          </a:p>
        </p:txBody>
      </p:sp>
    </p:spTree>
    <p:extLst>
      <p:ext uri="{BB962C8B-B14F-4D97-AF65-F5344CB8AC3E}">
        <p14:creationId xmlns:p14="http://schemas.microsoft.com/office/powerpoint/2010/main" val="22618990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850"/>
            <a:ext cx="8229600" cy="59854"/>
          </a:xfrm>
        </p:spPr>
        <p:txBody>
          <a:bodyPr/>
          <a:lstStyle/>
          <a:p>
            <a:r>
              <a:rPr lang="cs-CZ" dirty="0" smtClean="0"/>
              <a:t>Recept, jak rozvíjet nadání </a:t>
            </a:r>
            <a:endParaRPr lang="cs-CZ" dirty="0"/>
          </a:p>
        </p:txBody>
      </p:sp>
      <p:sp>
        <p:nvSpPr>
          <p:cNvPr id="3" name="Zástupný symbol pro obsah 2"/>
          <p:cNvSpPr>
            <a:spLocks noGrp="1"/>
          </p:cNvSpPr>
          <p:nvPr>
            <p:ph idx="1"/>
          </p:nvPr>
        </p:nvSpPr>
        <p:spPr>
          <a:xfrm>
            <a:off x="251520" y="764704"/>
            <a:ext cx="8712968" cy="5559897"/>
          </a:xfrm>
        </p:spPr>
        <p:txBody>
          <a:bodyPr/>
          <a:lstStyle/>
          <a:p>
            <a:r>
              <a:rPr lang="cs-CZ" dirty="0"/>
              <a:t>„</a:t>
            </a:r>
            <a:r>
              <a:rPr lang="cs-CZ" i="1" dirty="0"/>
              <a:t>S jistotou nadsázkou tedy můžeme formulovat „recept“ na nadané dítě/žáka/studenta. Vezmi nadprůměrné intelektové schopnosti v jedné, více nebo všech typech inteligence, přidej tvořivost a silnou motivaci k tomu, tyto předpoklady využít. </a:t>
            </a:r>
            <a:r>
              <a:rPr lang="cs-CZ" i="1" dirty="0" err="1"/>
              <a:t>Vraž</a:t>
            </a:r>
            <a:r>
              <a:rPr lang="cs-CZ" i="1" dirty="0"/>
              <a:t> to do prostředí milující a podporující rodiny, peč to dostatečně dlouho v prostředí výborné školy s učiteli, kteří umí vzdělávat nadané žáky a pod vlivem inspirujících a stimulujících vrstevníků. Okořeň to specifickými intelektovými schopnostmi v některé oblasti a podávej v situaci, která umožní v pravý čas maximálně podporovat, stimulovat a rozvíjet projevené nadání. Ponech tomu možnosti spoluvytvářet vlastní prostředí i za cenu, že se ti byt změní v laboratoř, zoologickou, ateliér nebo v něco úplně jiného.“</a:t>
            </a:r>
            <a:endParaRPr lang="en-GB" dirty="0"/>
          </a:p>
          <a:p>
            <a:endParaRPr lang="cs-CZ" dirty="0"/>
          </a:p>
        </p:txBody>
      </p:sp>
    </p:spTree>
    <p:extLst>
      <p:ext uri="{BB962C8B-B14F-4D97-AF65-F5344CB8AC3E}">
        <p14:creationId xmlns:p14="http://schemas.microsoft.com/office/powerpoint/2010/main" val="27287088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pPr algn="ctr"/>
            <a:r>
              <a:rPr lang="cs-CZ" dirty="0" smtClean="0"/>
              <a:t>Praktické ukázky</a:t>
            </a:r>
            <a:endParaRPr lang="cs-CZ" dirty="0"/>
          </a:p>
        </p:txBody>
      </p:sp>
      <p:sp>
        <p:nvSpPr>
          <p:cNvPr id="5" name="Podnadpis 4"/>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34400675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936104"/>
          </a:xfrm>
        </p:spPr>
        <p:txBody>
          <a:bodyPr/>
          <a:lstStyle/>
          <a:p>
            <a:r>
              <a:rPr lang="cs-CZ" dirty="0" smtClean="0"/>
              <a:t>NTC metoda</a:t>
            </a:r>
            <a:endParaRPr lang="cs-CZ" dirty="0"/>
          </a:p>
        </p:txBody>
      </p:sp>
      <p:sp>
        <p:nvSpPr>
          <p:cNvPr id="3" name="Zástupný symbol pro obsah 2"/>
          <p:cNvSpPr>
            <a:spLocks noGrp="1"/>
          </p:cNvSpPr>
          <p:nvPr>
            <p:ph idx="1"/>
          </p:nvPr>
        </p:nvSpPr>
        <p:spPr>
          <a:xfrm>
            <a:off x="457200" y="1484785"/>
            <a:ext cx="8229600" cy="4839816"/>
          </a:xfrm>
        </p:spPr>
        <p:txBody>
          <a:bodyPr/>
          <a:lstStyle/>
          <a:p>
            <a:r>
              <a:rPr lang="cs-CZ" dirty="0" smtClean="0"/>
              <a:t>Nikola Tesla Centrum – Ranko </a:t>
            </a:r>
            <a:r>
              <a:rPr lang="cs-CZ" dirty="0" err="1" smtClean="0"/>
              <a:t>Rajovič</a:t>
            </a:r>
            <a:endParaRPr lang="cs-CZ" dirty="0" smtClean="0"/>
          </a:p>
          <a:p>
            <a:r>
              <a:rPr lang="cs-CZ" dirty="0" smtClean="0"/>
              <a:t>Vliv na rozvoj dítěte: dědičnost X prostředí</a:t>
            </a:r>
          </a:p>
          <a:p>
            <a:r>
              <a:rPr lang="cs-CZ" b="1" dirty="0" smtClean="0"/>
              <a:t>Kdy začít rozvíjet nadání </a:t>
            </a:r>
            <a:r>
              <a:rPr lang="cs-CZ" dirty="0" smtClean="0"/>
              <a:t>– stěžejní období 3-6 let- rozvíjíme rozumové funkce, </a:t>
            </a:r>
            <a:r>
              <a:rPr lang="cs-CZ" dirty="0" err="1" smtClean="0"/>
              <a:t>grafomotoriku</a:t>
            </a:r>
            <a:r>
              <a:rPr lang="cs-CZ" dirty="0" smtClean="0"/>
              <a:t> a pohybové dovednosti dětí – cílený trénink ve prospěch mozkového rozvoje</a:t>
            </a:r>
          </a:p>
          <a:p>
            <a:r>
              <a:rPr lang="cs-CZ" dirty="0" smtClean="0"/>
              <a:t>Základ  tvoří cílené zadávání aktivit na rozumový rozvoj: pracovní listy, herní činnosti a skupinové aktivity v interiéru i v přírodě.</a:t>
            </a:r>
          </a:p>
        </p:txBody>
      </p:sp>
    </p:spTree>
    <p:extLst>
      <p:ext uri="{BB962C8B-B14F-4D97-AF65-F5344CB8AC3E}">
        <p14:creationId xmlns:p14="http://schemas.microsoft.com/office/powerpoint/2010/main" val="2412305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38912" y="203907"/>
            <a:ext cx="8503920" cy="4801314"/>
          </a:xfrm>
          <a:prstGeom prst="rect">
            <a:avLst/>
          </a:prstGeom>
        </p:spPr>
        <p:txBody>
          <a:bodyPr wrap="square">
            <a:spAutoFit/>
          </a:bodyPr>
          <a:lstStyle/>
          <a:p>
            <a:pPr algn="ctr"/>
            <a:endParaRPr lang="cs-CZ" altLang="cs-CZ" sz="7200" dirty="0" smtClean="0">
              <a:solidFill>
                <a:srgbClr val="006600"/>
              </a:solidFill>
            </a:endParaRPr>
          </a:p>
          <a:p>
            <a:pPr algn="ctr"/>
            <a:r>
              <a:rPr lang="cs-CZ" altLang="cs-CZ" sz="7200" dirty="0" smtClean="0">
                <a:solidFill>
                  <a:schemeClr val="accent1"/>
                </a:solidFill>
              </a:rPr>
              <a:t>Reálné dítě, </a:t>
            </a:r>
            <a:br>
              <a:rPr lang="cs-CZ" altLang="cs-CZ" sz="7200" dirty="0" smtClean="0">
                <a:solidFill>
                  <a:schemeClr val="accent1"/>
                </a:solidFill>
              </a:rPr>
            </a:br>
            <a:r>
              <a:rPr lang="cs-CZ" altLang="cs-CZ" sz="7200" dirty="0" smtClean="0">
                <a:solidFill>
                  <a:schemeClr val="accent1"/>
                </a:solidFill>
              </a:rPr>
              <a:t>fiktivní hrdina nebo nikdo konkrétní?</a:t>
            </a:r>
            <a:r>
              <a:rPr lang="en-GB" altLang="cs-CZ" sz="8800" dirty="0">
                <a:solidFill>
                  <a:schemeClr val="accent1"/>
                </a:solidFill>
              </a:rPr>
              <a:t/>
            </a:r>
            <a:br>
              <a:rPr lang="en-GB" altLang="cs-CZ" sz="8800" dirty="0">
                <a:solidFill>
                  <a:schemeClr val="accent1"/>
                </a:solidFill>
              </a:rPr>
            </a:br>
            <a:endParaRPr lang="cs-CZ" dirty="0">
              <a:solidFill>
                <a:schemeClr val="accent1"/>
              </a:solidFill>
            </a:endParaRPr>
          </a:p>
        </p:txBody>
      </p:sp>
    </p:spTree>
    <p:extLst>
      <p:ext uri="{BB962C8B-B14F-4D97-AF65-F5344CB8AC3E}">
        <p14:creationId xmlns:p14="http://schemas.microsoft.com/office/powerpoint/2010/main" val="25598696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850"/>
            <a:ext cx="8229600" cy="563910"/>
          </a:xfrm>
        </p:spPr>
        <p:txBody>
          <a:bodyPr/>
          <a:lstStyle/>
          <a:p>
            <a:r>
              <a:rPr lang="cs-CZ" dirty="0" smtClean="0"/>
              <a:t>NTC Aktivity </a:t>
            </a:r>
            <a:endParaRPr lang="cs-CZ" dirty="0"/>
          </a:p>
        </p:txBody>
      </p:sp>
      <p:sp>
        <p:nvSpPr>
          <p:cNvPr id="3" name="Zástupný symbol pro obsah 2"/>
          <p:cNvSpPr>
            <a:spLocks noGrp="1"/>
          </p:cNvSpPr>
          <p:nvPr>
            <p:ph idx="1"/>
          </p:nvPr>
        </p:nvSpPr>
        <p:spPr>
          <a:xfrm>
            <a:off x="323528" y="1268761"/>
            <a:ext cx="8568952" cy="5055840"/>
          </a:xfrm>
        </p:spPr>
        <p:txBody>
          <a:bodyPr/>
          <a:lstStyle/>
          <a:p>
            <a:r>
              <a:rPr lang="cs-CZ" dirty="0" smtClean="0"/>
              <a:t>třídění </a:t>
            </a:r>
            <a:r>
              <a:rPr lang="cs-CZ" dirty="0"/>
              <a:t>a pojmenovávání </a:t>
            </a:r>
            <a:r>
              <a:rPr lang="cs-CZ" dirty="0" smtClean="0"/>
              <a:t>obrázků – </a:t>
            </a:r>
            <a:r>
              <a:rPr lang="cs-CZ" dirty="0" smtClean="0">
                <a:solidFill>
                  <a:srgbClr val="FF0000"/>
                </a:solidFill>
                <a:hlinkClick r:id="rId2" action="ppaction://hlinkfile"/>
              </a:rPr>
              <a:t>práce s vlajkami</a:t>
            </a:r>
            <a:endParaRPr lang="cs-CZ" dirty="0" smtClean="0">
              <a:solidFill>
                <a:srgbClr val="FF0000"/>
              </a:solidFill>
            </a:endParaRPr>
          </a:p>
          <a:p>
            <a:r>
              <a:rPr lang="cs-CZ" dirty="0"/>
              <a:t>a</a:t>
            </a:r>
            <a:r>
              <a:rPr lang="cs-CZ" dirty="0" smtClean="0"/>
              <a:t>nalýza a syntéza tvarů – ukázka </a:t>
            </a:r>
            <a:r>
              <a:rPr lang="cs-CZ" dirty="0" smtClean="0">
                <a:solidFill>
                  <a:srgbClr val="FF0000"/>
                </a:solidFill>
              </a:rPr>
              <a:t>matematika</a:t>
            </a:r>
          </a:p>
          <a:p>
            <a:r>
              <a:rPr lang="cs-CZ" dirty="0"/>
              <a:t>t</a:t>
            </a:r>
            <a:r>
              <a:rPr lang="cs-CZ" dirty="0" smtClean="0"/>
              <a:t>réning logického myšlení – </a:t>
            </a:r>
            <a:r>
              <a:rPr lang="cs-CZ" dirty="0" smtClean="0">
                <a:solidFill>
                  <a:srgbClr val="FF0000"/>
                </a:solidFill>
              </a:rPr>
              <a:t>ukázka povídky</a:t>
            </a:r>
          </a:p>
          <a:p>
            <a:r>
              <a:rPr lang="cs-CZ" dirty="0"/>
              <a:t>t</a:t>
            </a:r>
            <a:r>
              <a:rPr lang="cs-CZ" dirty="0" smtClean="0"/>
              <a:t>rénink paměti – vlajky, auta, básničky…</a:t>
            </a:r>
          </a:p>
          <a:p>
            <a:r>
              <a:rPr lang="cs-CZ" dirty="0"/>
              <a:t>r</a:t>
            </a:r>
            <a:r>
              <a:rPr lang="cs-CZ" dirty="0" smtClean="0"/>
              <a:t>ozvoj slovní zásoby</a:t>
            </a:r>
          </a:p>
          <a:p>
            <a:r>
              <a:rPr lang="cs-CZ" dirty="0"/>
              <a:t>r</a:t>
            </a:r>
            <a:r>
              <a:rPr lang="cs-CZ" dirty="0" smtClean="0"/>
              <a:t>ozvoj vědomostí dítěte o okolním světě  - bádání</a:t>
            </a:r>
          </a:p>
          <a:p>
            <a:r>
              <a:rPr lang="cs-CZ" dirty="0" smtClean="0">
                <a:solidFill>
                  <a:srgbClr val="FF0000"/>
                </a:solidFill>
              </a:rPr>
              <a:t>NEPŘETĚŽOVAT!!!  - VZBUDIT ZÁJEM - PODPOROVAT</a:t>
            </a:r>
          </a:p>
          <a:p>
            <a:r>
              <a:rPr lang="cs-CZ" dirty="0" smtClean="0"/>
              <a:t>Přetěžování v tomto věku více souvisí s frekvencí a časovou náročností než obsahem – tenis 2-3x týdně zatíží dítě víc než práce s PL nebo logické hry</a:t>
            </a:r>
            <a:endParaRPr lang="cs-CZ" dirty="0"/>
          </a:p>
          <a:p>
            <a:endParaRPr lang="cs-CZ" dirty="0"/>
          </a:p>
        </p:txBody>
      </p:sp>
    </p:spTree>
    <p:extLst>
      <p:ext uri="{BB962C8B-B14F-4D97-AF65-F5344CB8AC3E}">
        <p14:creationId xmlns:p14="http://schemas.microsoft.com/office/powerpoint/2010/main" val="16119172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15416"/>
            <a:ext cx="8229600" cy="1587202"/>
          </a:xfrm>
        </p:spPr>
        <p:txBody>
          <a:bodyPr/>
          <a:lstStyle/>
          <a:p>
            <a:r>
              <a:rPr lang="cs-CZ" dirty="0" smtClean="0"/>
              <a:t>Metodika NTC</a:t>
            </a:r>
            <a:endParaRPr lang="cs-CZ" dirty="0"/>
          </a:p>
        </p:txBody>
      </p:sp>
      <p:sp>
        <p:nvSpPr>
          <p:cNvPr id="3" name="Zástupný symbol pro obsah 2"/>
          <p:cNvSpPr>
            <a:spLocks noGrp="1"/>
          </p:cNvSpPr>
          <p:nvPr>
            <p:ph idx="1"/>
          </p:nvPr>
        </p:nvSpPr>
        <p:spPr>
          <a:xfrm>
            <a:off x="457200" y="1412777"/>
            <a:ext cx="8229600" cy="4911824"/>
          </a:xfrm>
        </p:spPr>
        <p:txBody>
          <a:bodyPr/>
          <a:lstStyle/>
          <a:p>
            <a:r>
              <a:rPr lang="cs-CZ" dirty="0" smtClean="0">
                <a:solidFill>
                  <a:schemeClr val="accent1"/>
                </a:solidFill>
              </a:rPr>
              <a:t>I. fáze Dodatečná stimulace rozvoje synapsí </a:t>
            </a:r>
          </a:p>
          <a:p>
            <a:pPr marL="0" indent="0">
              <a:buNone/>
            </a:pPr>
            <a:r>
              <a:rPr lang="cs-CZ" dirty="0" smtClean="0"/>
              <a:t>– cvičení motoriky, </a:t>
            </a:r>
            <a:r>
              <a:rPr lang="cs-CZ" dirty="0" err="1" smtClean="0"/>
              <a:t>grafomotoriky</a:t>
            </a:r>
            <a:r>
              <a:rPr lang="cs-CZ" dirty="0" smtClean="0"/>
              <a:t> a akomodace oka</a:t>
            </a:r>
          </a:p>
          <a:p>
            <a:r>
              <a:rPr lang="cs-CZ" dirty="0" smtClean="0">
                <a:solidFill>
                  <a:schemeClr val="accent1"/>
                </a:solidFill>
              </a:rPr>
              <a:t>II. fáze Stimulace vývoje asociativního myšlení </a:t>
            </a:r>
          </a:p>
          <a:p>
            <a:pPr marL="0" indent="0">
              <a:buNone/>
            </a:pPr>
            <a:r>
              <a:rPr lang="cs-CZ" dirty="0" smtClean="0"/>
              <a:t>Stupeň 1 :      Abstrakce, vizualizace</a:t>
            </a:r>
          </a:p>
          <a:p>
            <a:pPr marL="0" indent="0">
              <a:buNone/>
            </a:pPr>
            <a:r>
              <a:rPr lang="cs-CZ" dirty="0" smtClean="0"/>
              <a:t>Stupeň 2:      Abstraktní klasifikace a třídění</a:t>
            </a:r>
          </a:p>
          <a:p>
            <a:pPr marL="0" indent="0">
              <a:buNone/>
            </a:pPr>
            <a:r>
              <a:rPr lang="cs-CZ" dirty="0"/>
              <a:t> </a:t>
            </a:r>
            <a:r>
              <a:rPr lang="cs-CZ" dirty="0" smtClean="0"/>
              <a:t>Stupeň 3:     Asociace, hudba</a:t>
            </a:r>
          </a:p>
          <a:p>
            <a:pPr>
              <a:buFont typeface="Arial" panose="020B0604020202020204" pitchFamily="34" charset="0"/>
              <a:buChar char="•"/>
            </a:pPr>
            <a:r>
              <a:rPr lang="cs-CZ" dirty="0" smtClean="0"/>
              <a:t>III. </a:t>
            </a:r>
            <a:r>
              <a:rPr lang="cs-CZ" dirty="0"/>
              <a:t>f</a:t>
            </a:r>
            <a:r>
              <a:rPr lang="cs-CZ" dirty="0" smtClean="0"/>
              <a:t>áze Stimulace vývoje funkcionálního myšlení</a:t>
            </a:r>
          </a:p>
          <a:p>
            <a:pPr marL="0" indent="0">
              <a:buNone/>
            </a:pPr>
            <a:r>
              <a:rPr lang="cs-CZ" dirty="0" smtClean="0"/>
              <a:t>- hádankové příběhy a hádanky</a:t>
            </a:r>
          </a:p>
          <a:p>
            <a:pPr marL="0" indent="0">
              <a:buNone/>
            </a:pPr>
            <a:endParaRPr lang="cs-CZ" dirty="0" smtClean="0"/>
          </a:p>
        </p:txBody>
      </p:sp>
    </p:spTree>
    <p:extLst>
      <p:ext uri="{BB962C8B-B14F-4D97-AF65-F5344CB8AC3E}">
        <p14:creationId xmlns:p14="http://schemas.microsoft.com/office/powerpoint/2010/main" val="1189296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Ukázka NTC</a:t>
            </a:r>
            <a:endParaRPr lang="cs-CZ" dirty="0"/>
          </a:p>
        </p:txBody>
      </p:sp>
      <p:sp>
        <p:nvSpPr>
          <p:cNvPr id="3" name="Zástupný symbol pro obsah 2"/>
          <p:cNvSpPr>
            <a:spLocks noGrp="1"/>
          </p:cNvSpPr>
          <p:nvPr>
            <p:ph idx="1"/>
          </p:nvPr>
        </p:nvSpPr>
        <p:spPr/>
        <p:txBody>
          <a:bodyPr/>
          <a:lstStyle/>
          <a:p>
            <a:r>
              <a:rPr lang="cs-CZ" dirty="0" smtClean="0"/>
              <a:t>Příběh</a:t>
            </a:r>
          </a:p>
          <a:p>
            <a:r>
              <a:rPr lang="cs-CZ" dirty="0" smtClean="0"/>
              <a:t>Jednou hustě sněžilo a myška se schovala pod malou houbu. Nezbylo tam místo pro jejího kamaráda, který se šel schovat jinam. Když se den poté při dešti potkali pod stejnou houbou, už se tam vešli oba. Jak je to možné?</a:t>
            </a:r>
          </a:p>
          <a:p>
            <a:r>
              <a:rPr lang="cs-CZ" sz="1600" dirty="0" smtClean="0"/>
              <a:t>D 1 – Myšky nic nejedly, a tak byly menší.</a:t>
            </a:r>
          </a:p>
          <a:p>
            <a:r>
              <a:rPr lang="cs-CZ" sz="1600" dirty="0" smtClean="0"/>
              <a:t>U. nemohly tolik zhubnout za jeden den.</a:t>
            </a:r>
          </a:p>
          <a:p>
            <a:r>
              <a:rPr lang="cs-CZ" sz="1600" dirty="0" smtClean="0"/>
              <a:t>Ch1 : Měly deštník.</a:t>
            </a:r>
          </a:p>
          <a:p>
            <a:r>
              <a:rPr lang="cs-CZ" sz="1600" dirty="0" smtClean="0"/>
              <a:t>U: Neměly deštník.</a:t>
            </a:r>
          </a:p>
          <a:p>
            <a:r>
              <a:rPr lang="cs-CZ" sz="1600" dirty="0" smtClean="0"/>
              <a:t>D2: Houba za 1 den vyrostla, tak se tam vešly obě.</a:t>
            </a:r>
          </a:p>
          <a:p>
            <a:r>
              <a:rPr lang="cs-CZ" sz="1600" dirty="0" smtClean="0"/>
              <a:t>U Výborné řešení. Vzpomeňte si, jak jsme si říkali, že po dešti houby rychle rostou.</a:t>
            </a:r>
            <a:endParaRPr lang="cs-CZ" sz="1600" dirty="0"/>
          </a:p>
        </p:txBody>
      </p:sp>
    </p:spTree>
    <p:extLst>
      <p:ext uri="{BB962C8B-B14F-4D97-AF65-F5344CB8AC3E}">
        <p14:creationId xmlns:p14="http://schemas.microsoft.com/office/powerpoint/2010/main" val="34918986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Ukázka - matematika</a:t>
            </a:r>
            <a:endParaRPr lang="cs-CZ" dirty="0"/>
          </a:p>
        </p:txBody>
      </p:sp>
      <p:sp>
        <p:nvSpPr>
          <p:cNvPr id="3" name="Zástupný symbol pro obsah 2"/>
          <p:cNvSpPr>
            <a:spLocks noGrp="1"/>
          </p:cNvSpPr>
          <p:nvPr>
            <p:ph idx="1"/>
          </p:nvPr>
        </p:nvSpPr>
        <p:spPr/>
        <p:txBody>
          <a:bodyPr/>
          <a:lstStyle/>
          <a:p>
            <a:r>
              <a:rPr lang="cs-CZ" dirty="0" smtClean="0"/>
              <a:t>Matematická </a:t>
            </a:r>
            <a:r>
              <a:rPr lang="cs-CZ" dirty="0" err="1" smtClean="0"/>
              <a:t>pregramotnost</a:t>
            </a:r>
            <a:endParaRPr lang="cs-CZ" dirty="0"/>
          </a:p>
        </p:txBody>
      </p:sp>
    </p:spTree>
    <p:extLst>
      <p:ext uri="{BB962C8B-B14F-4D97-AF65-F5344CB8AC3E}">
        <p14:creationId xmlns:p14="http://schemas.microsoft.com/office/powerpoint/2010/main" val="15282301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Ukázky z přírodovědy</a:t>
            </a:r>
            <a:endParaRPr lang="cs-CZ" dirty="0"/>
          </a:p>
        </p:txBody>
      </p:sp>
      <p:sp>
        <p:nvSpPr>
          <p:cNvPr id="3" name="Zástupný symbol pro obsah 2"/>
          <p:cNvSpPr>
            <a:spLocks noGrp="1"/>
          </p:cNvSpPr>
          <p:nvPr>
            <p:ph idx="1"/>
          </p:nvPr>
        </p:nvSpPr>
        <p:spPr/>
        <p:txBody>
          <a:bodyPr/>
          <a:lstStyle/>
          <a:p>
            <a:r>
              <a:rPr lang="cs-CZ" dirty="0" smtClean="0"/>
              <a:t>Podporovat bádání – hraní s cílem objevit „přírodní zákonitosti“</a:t>
            </a:r>
          </a:p>
          <a:p>
            <a:r>
              <a:rPr lang="cs-CZ" dirty="0" smtClean="0"/>
              <a:t>Důležité prekoncepce – vztah k STEM se buduje v předškolním věku</a:t>
            </a:r>
            <a:endParaRPr lang="cs-CZ" dirty="0"/>
          </a:p>
        </p:txBody>
      </p:sp>
    </p:spTree>
    <p:extLst>
      <p:ext uri="{BB962C8B-B14F-4D97-AF65-F5344CB8AC3E}">
        <p14:creationId xmlns:p14="http://schemas.microsoft.com/office/powerpoint/2010/main" val="7067644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lstStyle/>
          <a:p>
            <a:pPr algn="just" eaLnBrk="1" hangingPunct="1"/>
            <a:r>
              <a:rPr lang="cs-CZ" altLang="en-US" sz="3200" b="1" dirty="0" smtClean="0"/>
              <a:t>Děkuji za pozornost</a:t>
            </a:r>
            <a:endParaRPr lang="en-GB" altLang="en-US" sz="3200" b="1" dirty="0" smtClean="0"/>
          </a:p>
        </p:txBody>
      </p:sp>
      <p:sp>
        <p:nvSpPr>
          <p:cNvPr id="39939" name="Rectangle 3"/>
          <p:cNvSpPr>
            <a:spLocks noGrp="1" noChangeArrowheads="1"/>
          </p:cNvSpPr>
          <p:nvPr>
            <p:ph type="subTitle" idx="1"/>
          </p:nvPr>
        </p:nvSpPr>
        <p:spPr/>
        <p:txBody>
          <a:bodyPr/>
          <a:lstStyle/>
          <a:p>
            <a:pPr eaLnBrk="1" hangingPunct="1">
              <a:lnSpc>
                <a:spcPct val="80000"/>
              </a:lnSpc>
            </a:pPr>
            <a:endParaRPr lang="cs-CZ" altLang="en-US" sz="2400" b="1" dirty="0" smtClean="0"/>
          </a:p>
          <a:p>
            <a:pPr eaLnBrk="1" hangingPunct="1">
              <a:lnSpc>
                <a:spcPct val="80000"/>
              </a:lnSpc>
            </a:pPr>
            <a:r>
              <a:rPr lang="cs-CZ" altLang="en-US" sz="2400" b="1" dirty="0" smtClean="0"/>
              <a:t>Eva Trnová</a:t>
            </a:r>
            <a:endParaRPr lang="en-GB" altLang="en-US" sz="2400" b="1" dirty="0" smtClean="0"/>
          </a:p>
          <a:p>
            <a:pPr eaLnBrk="1" hangingPunct="1">
              <a:lnSpc>
                <a:spcPct val="80000"/>
              </a:lnSpc>
            </a:pPr>
            <a:endParaRPr lang="en-GB" altLang="en-US" sz="2400" b="1" dirty="0" smtClean="0"/>
          </a:p>
          <a:p>
            <a:pPr eaLnBrk="1" hangingPunct="1">
              <a:lnSpc>
                <a:spcPct val="80000"/>
              </a:lnSpc>
            </a:pPr>
            <a:endParaRPr lang="cs-CZ" altLang="en-US" sz="1800" dirty="0" smtClean="0"/>
          </a:p>
          <a:p>
            <a:pPr algn="r" eaLnBrk="1" hangingPunct="1">
              <a:lnSpc>
                <a:spcPct val="80000"/>
              </a:lnSpc>
            </a:pPr>
            <a:endParaRPr lang="cs-CZ" altLang="en-US" sz="2000" b="1" dirty="0" smtClean="0"/>
          </a:p>
          <a:p>
            <a:pPr algn="r" eaLnBrk="1" hangingPunct="1">
              <a:lnSpc>
                <a:spcPct val="80000"/>
              </a:lnSpc>
            </a:pPr>
            <a:endParaRPr lang="cs-CZ" altLang="en-US" sz="2000" b="1" dirty="0" smtClean="0"/>
          </a:p>
          <a:p>
            <a:pPr algn="r" eaLnBrk="1" hangingPunct="1">
              <a:lnSpc>
                <a:spcPct val="80000"/>
              </a:lnSpc>
            </a:pPr>
            <a:endParaRPr lang="cs-CZ" altLang="en-US" sz="1600" b="1" dirty="0" smtClean="0"/>
          </a:p>
          <a:p>
            <a:pPr algn="r" eaLnBrk="1" hangingPunct="1">
              <a:lnSpc>
                <a:spcPct val="80000"/>
              </a:lnSpc>
            </a:pPr>
            <a:endParaRPr lang="cs-CZ" altLang="en-US" sz="1600" b="1" dirty="0" smtClean="0"/>
          </a:p>
          <a:p>
            <a:pPr algn="r" eaLnBrk="1" hangingPunct="1">
              <a:lnSpc>
                <a:spcPct val="80000"/>
              </a:lnSpc>
            </a:pPr>
            <a:r>
              <a:rPr lang="en-GB" altLang="en-US" sz="1600" b="1" dirty="0" smtClean="0"/>
              <a:t>Masaryk University</a:t>
            </a:r>
          </a:p>
          <a:p>
            <a:pPr algn="r" eaLnBrk="1" hangingPunct="1">
              <a:lnSpc>
                <a:spcPct val="80000"/>
              </a:lnSpc>
            </a:pPr>
            <a:r>
              <a:rPr lang="en-GB" altLang="en-US" sz="1600" b="1" dirty="0" smtClean="0"/>
              <a:t>Brno, Czech Republic</a:t>
            </a:r>
          </a:p>
          <a:p>
            <a:pPr algn="r" eaLnBrk="1" hangingPunct="1">
              <a:lnSpc>
                <a:spcPct val="80000"/>
              </a:lnSpc>
            </a:pPr>
            <a:r>
              <a:rPr lang="en-GB" altLang="en-US" sz="1600" b="1" dirty="0" err="1" smtClean="0">
                <a:solidFill>
                  <a:schemeClr val="hlink"/>
                </a:solidFill>
                <a:hlinkClick r:id="rId3"/>
              </a:rPr>
              <a:t>trn</a:t>
            </a:r>
            <a:r>
              <a:rPr lang="cs-CZ" altLang="en-US" sz="1600" b="1" dirty="0" smtClean="0">
                <a:solidFill>
                  <a:schemeClr val="hlink"/>
                </a:solidFill>
                <a:hlinkClick r:id="rId3"/>
              </a:rPr>
              <a:t>ova</a:t>
            </a:r>
            <a:r>
              <a:rPr lang="en-GB" altLang="en-US" sz="1600" b="1" dirty="0" smtClean="0">
                <a:solidFill>
                  <a:schemeClr val="hlink"/>
                </a:solidFill>
                <a:hlinkClick r:id="rId3"/>
              </a:rPr>
              <a:t>@ped.muni.cz</a:t>
            </a:r>
            <a:endParaRPr lang="cs-CZ" altLang="en-US" sz="1600" b="1" dirty="0" smtClean="0">
              <a:solidFill>
                <a:schemeClr val="hlink"/>
              </a:solidFill>
            </a:endParaRPr>
          </a:p>
          <a:p>
            <a:pPr eaLnBrk="1" hangingPunct="1">
              <a:lnSpc>
                <a:spcPct val="80000"/>
              </a:lnSpc>
            </a:pPr>
            <a:endParaRPr lang="en-GB" altLang="en-US" sz="1600" dirty="0" smtClean="0"/>
          </a:p>
        </p:txBody>
      </p:sp>
      <p:pic>
        <p:nvPicPr>
          <p:cNvPr id="39940" name="Picture 4" descr="logo_m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8400" y="364490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3362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rotWithShape="1">
          <a:blip r:embed="rId3">
            <a:extLst>
              <a:ext uri="{28A0092B-C50C-407E-A947-70E740481C1C}">
                <a14:useLocalDpi xmlns:a14="http://schemas.microsoft.com/office/drawing/2010/main" val="0"/>
              </a:ext>
            </a:extLst>
          </a:blip>
          <a:srcRect r="41542"/>
          <a:stretch/>
        </p:blipFill>
        <p:spPr>
          <a:xfrm>
            <a:off x="683568" y="1556792"/>
            <a:ext cx="4169074" cy="4608195"/>
          </a:xfrm>
          <a:prstGeom prst="rect">
            <a:avLst/>
          </a:prstGeom>
        </p:spPr>
      </p:pic>
      <p:pic>
        <p:nvPicPr>
          <p:cNvPr id="4" name="Obrázek 3"/>
          <p:cNvPicPr>
            <a:picLocks noChangeAspect="1"/>
          </p:cNvPicPr>
          <p:nvPr/>
        </p:nvPicPr>
        <p:blipFill rotWithShape="1">
          <a:blip r:embed="rId3">
            <a:extLst>
              <a:ext uri="{28A0092B-C50C-407E-A947-70E740481C1C}">
                <a14:useLocalDpi xmlns:a14="http://schemas.microsoft.com/office/drawing/2010/main" val="0"/>
              </a:ext>
            </a:extLst>
          </a:blip>
          <a:srcRect l="56325" t="19438" b="22356"/>
          <a:stretch/>
        </p:blipFill>
        <p:spPr>
          <a:xfrm>
            <a:off x="6193535" y="3938016"/>
            <a:ext cx="3114761" cy="2682240"/>
          </a:xfrm>
          <a:prstGeom prst="rect">
            <a:avLst/>
          </a:prstGeom>
        </p:spPr>
      </p:pic>
    </p:spTree>
    <p:extLst>
      <p:ext uri="{BB962C8B-B14F-4D97-AF65-F5344CB8AC3E}">
        <p14:creationId xmlns:p14="http://schemas.microsoft.com/office/powerpoint/2010/main" val="177548125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39279"/>
            <a:ext cx="7488831" cy="7194510"/>
          </a:xfrm>
          <a:prstGeom prst="rect">
            <a:avLst/>
          </a:prstGeom>
        </p:spPr>
      </p:pic>
      <p:sp>
        <p:nvSpPr>
          <p:cNvPr id="2" name="Obdélník 1"/>
          <p:cNvSpPr/>
          <p:nvPr/>
        </p:nvSpPr>
        <p:spPr>
          <a:xfrm>
            <a:off x="438912" y="203907"/>
            <a:ext cx="8503920" cy="5909310"/>
          </a:xfrm>
          <a:prstGeom prst="rect">
            <a:avLst/>
          </a:prstGeom>
        </p:spPr>
        <p:txBody>
          <a:bodyPr wrap="square">
            <a:spAutoFit/>
          </a:bodyPr>
          <a:lstStyle/>
          <a:p>
            <a:pPr algn="ctr"/>
            <a:endParaRPr lang="cs-CZ" altLang="cs-CZ" sz="7200" dirty="0" smtClean="0">
              <a:solidFill>
                <a:schemeClr val="accent1"/>
              </a:solidFill>
            </a:endParaRPr>
          </a:p>
          <a:p>
            <a:pPr algn="ctr"/>
            <a:r>
              <a:rPr lang="cs-CZ" altLang="cs-CZ" sz="7200" dirty="0" smtClean="0">
                <a:solidFill>
                  <a:srgbClr val="00B050"/>
                </a:solidFill>
              </a:rPr>
              <a:t>Když si představíte nadané dítě, v jakém prostředí se nachází?</a:t>
            </a:r>
            <a:r>
              <a:rPr lang="en-GB" altLang="cs-CZ" sz="8800" dirty="0">
                <a:solidFill>
                  <a:srgbClr val="00B050"/>
                </a:solidFill>
              </a:rPr>
              <a:t/>
            </a:r>
            <a:br>
              <a:rPr lang="en-GB" altLang="cs-CZ" sz="8800" dirty="0">
                <a:solidFill>
                  <a:srgbClr val="00B050"/>
                </a:solidFill>
              </a:rPr>
            </a:br>
            <a:endParaRPr lang="cs-CZ" dirty="0">
              <a:solidFill>
                <a:srgbClr val="00B050"/>
              </a:solidFill>
            </a:endParaRPr>
          </a:p>
        </p:txBody>
      </p:sp>
    </p:spTree>
    <p:extLst>
      <p:ext uri="{BB962C8B-B14F-4D97-AF65-F5344CB8AC3E}">
        <p14:creationId xmlns:p14="http://schemas.microsoft.com/office/powerpoint/2010/main" val="3602837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3">
            <a:extLst>
              <a:ext uri="{28A0092B-C50C-407E-A947-70E740481C1C}">
                <a14:useLocalDpi xmlns:a14="http://schemas.microsoft.com/office/drawing/2010/main" val="0"/>
              </a:ext>
            </a:extLst>
          </a:blip>
          <a:srcRect r="36300"/>
          <a:stretch/>
        </p:blipFill>
        <p:spPr>
          <a:xfrm>
            <a:off x="1115616" y="692696"/>
            <a:ext cx="4818575" cy="5034880"/>
          </a:xfrm>
          <a:prstGeom prst="rect">
            <a:avLst/>
          </a:prstGeom>
        </p:spPr>
      </p:pic>
      <p:pic>
        <p:nvPicPr>
          <p:cNvPr id="5" name="Obrázek 4"/>
          <p:cNvPicPr>
            <a:picLocks noChangeAspect="1"/>
          </p:cNvPicPr>
          <p:nvPr/>
        </p:nvPicPr>
        <p:blipFill rotWithShape="1">
          <a:blip r:embed="rId3">
            <a:extLst>
              <a:ext uri="{28A0092B-C50C-407E-A947-70E740481C1C}">
                <a14:useLocalDpi xmlns:a14="http://schemas.microsoft.com/office/drawing/2010/main" val="0"/>
              </a:ext>
            </a:extLst>
          </a:blip>
          <a:srcRect l="60154" t="34926" r="10029" b="33594"/>
          <a:stretch/>
        </p:blipFill>
        <p:spPr>
          <a:xfrm>
            <a:off x="6472584" y="4727240"/>
            <a:ext cx="2255520" cy="1584960"/>
          </a:xfrm>
          <a:prstGeom prst="rect">
            <a:avLst/>
          </a:prstGeom>
        </p:spPr>
      </p:pic>
    </p:spTree>
    <p:extLst>
      <p:ext uri="{BB962C8B-B14F-4D97-AF65-F5344CB8AC3E}">
        <p14:creationId xmlns:p14="http://schemas.microsoft.com/office/powerpoint/2010/main" val="1672755115"/>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k">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o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943</TotalTime>
  <Words>3189</Words>
  <Application>Microsoft Office PowerPoint</Application>
  <PresentationFormat>Předvádění na obrazovce (4:3)</PresentationFormat>
  <Paragraphs>475</Paragraphs>
  <Slides>65</Slides>
  <Notes>26</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65</vt:i4>
      </vt:variant>
    </vt:vector>
  </HeadingPairs>
  <TitlesOfParts>
    <vt:vector size="74" baseType="lpstr">
      <vt:lpstr>Arial</vt:lpstr>
      <vt:lpstr>Calibri</vt:lpstr>
      <vt:lpstr>Century Gothic</vt:lpstr>
      <vt:lpstr>Constantia</vt:lpstr>
      <vt:lpstr>Times New Roman</vt:lpstr>
      <vt:lpstr>TimesNewRoman</vt:lpstr>
      <vt:lpstr>Wingdings</vt:lpstr>
      <vt:lpstr>Wingdings 2</vt:lpstr>
      <vt:lpstr>Tok</vt:lpstr>
      <vt:lpstr>Práce s nadanými dětmi </vt:lpstr>
      <vt:lpstr> ÚKOL   Navrhněte co nejvýstižnější inzerát  Pište rychle, bez dlouhého rozmýšlení Přečtěte své inzeráty – můžete se sousedy sdílet své představy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Typologie dle učitelek MŠ</vt:lpstr>
      <vt:lpstr>Typologie dle učitelek ZŠ</vt:lpstr>
      <vt:lpstr>Typologie dle učitelek ZŠ</vt:lpstr>
      <vt:lpstr>Prezentace aplikace PowerPoint</vt:lpstr>
      <vt:lpstr>Talent versus nadání</vt:lpstr>
      <vt:lpstr>Kdo je nadaný žák podle MŠMT</vt:lpstr>
      <vt:lpstr>   Označení úrovně kognitivních schopností jedince</vt:lpstr>
      <vt:lpstr>Nadaní a mimořádně nadání</vt:lpstr>
      <vt:lpstr>Nadání  - zdroj problémů?</vt:lpstr>
      <vt:lpstr>Je IQ dostatečným ukazatelem schopností ?</vt:lpstr>
      <vt:lpstr>Testování nadaných dětí předškolního věku</vt:lpstr>
      <vt:lpstr>Výsledky CGS v HK MŠ</vt:lpstr>
      <vt:lpstr>Výsledky</vt:lpstr>
      <vt:lpstr>  Obecné charakteristiky nadání</vt:lpstr>
      <vt:lpstr>Jaké je nadané dítě?</vt:lpstr>
      <vt:lpstr>Obecné charakteristiky alias prototyp</vt:lpstr>
      <vt:lpstr>Kognitivní oblast</vt:lpstr>
      <vt:lpstr> Kognitivní oblast </vt:lpstr>
      <vt:lpstr>        Kognitivní oblast </vt:lpstr>
      <vt:lpstr>Kognitivní oblast</vt:lpstr>
      <vt:lpstr>Kognitivní oblast</vt:lpstr>
      <vt:lpstr>Afektivní oblast</vt:lpstr>
      <vt:lpstr>Afektivní oblast</vt:lpstr>
      <vt:lpstr>Afektivní oblast</vt:lpstr>
      <vt:lpstr>Afektivní oblast</vt:lpstr>
      <vt:lpstr>Sociální oblast</vt:lpstr>
      <vt:lpstr>Motorická oblast</vt:lpstr>
      <vt:lpstr>Charakteristika nadaných (podle Silverman)</vt:lpstr>
      <vt:lpstr>Nadaní a vrstevníci 1</vt:lpstr>
      <vt:lpstr>Nadaní a vrstevníci 2</vt:lpstr>
      <vt:lpstr>Mýty o nadaných</vt:lpstr>
      <vt:lpstr>Prezentace aplikace PowerPoint</vt:lpstr>
      <vt:lpstr>Prezentace aplikace PowerPoint</vt:lpstr>
      <vt:lpstr>Prezentace aplikace PowerPoint</vt:lpstr>
      <vt:lpstr>  Rozdíl mezi bystrým a nadaným dítětem (podle Cvetkovič-Lay) - 1 </vt:lpstr>
      <vt:lpstr>  Rozdíl mezi bystrým a nadaným dítětem (podle Cvetkovič-Lay) - 2 </vt:lpstr>
      <vt:lpstr>        Konkrétní problémy, se kterými se může pedagog setkat při výuce nadaných dětí (Jurášková, 2003).  </vt:lpstr>
      <vt:lpstr>Identifikace nadaných</vt:lpstr>
      <vt:lpstr>„Identifikační“ metody</vt:lpstr>
      <vt:lpstr>Chyby v identifikaci</vt:lpstr>
      <vt:lpstr>Test pro rodiče</vt:lpstr>
      <vt:lpstr>Typy nadaných – leader (lídr)</vt:lpstr>
      <vt:lpstr>Typy nadaných - badatel</vt:lpstr>
      <vt:lpstr>Typy nadaných - rebel</vt:lpstr>
      <vt:lpstr>Práce s nadanými</vt:lpstr>
      <vt:lpstr>Základní způsoby práce s nadanými žáky</vt:lpstr>
      <vt:lpstr>Organizační formy</vt:lpstr>
      <vt:lpstr>Recept, jak rozvíjet nadání </vt:lpstr>
      <vt:lpstr>Praktické ukázky</vt:lpstr>
      <vt:lpstr>NTC metoda</vt:lpstr>
      <vt:lpstr>NTC Aktivity </vt:lpstr>
      <vt:lpstr>Metodika NTC</vt:lpstr>
      <vt:lpstr>Ukázka NTC</vt:lpstr>
      <vt:lpstr>Ukázka - matematika</vt:lpstr>
      <vt:lpstr>Ukázky z přírodovědy</vt:lpstr>
      <vt:lpstr>Děkuji za pozornost</vt:lpstr>
    </vt:vector>
  </TitlesOfParts>
  <Company>pokoj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IDENTIFIKACE A VÝBĚR NADANÝCH DĚTÍ</dc:title>
  <dc:creator>jana</dc:creator>
  <cp:lastModifiedBy>Uživatel systému Windows</cp:lastModifiedBy>
  <cp:revision>126</cp:revision>
  <dcterms:created xsi:type="dcterms:W3CDTF">2012-04-20T17:58:18Z</dcterms:created>
  <dcterms:modified xsi:type="dcterms:W3CDTF">2018-03-05T06:55:58Z</dcterms:modified>
</cp:coreProperties>
</file>