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4"/>
  </p:notesMasterIdLst>
  <p:sldIdLst>
    <p:sldId id="256" r:id="rId2"/>
    <p:sldId id="313" r:id="rId3"/>
    <p:sldId id="314" r:id="rId4"/>
    <p:sldId id="315" r:id="rId5"/>
    <p:sldId id="317" r:id="rId6"/>
    <p:sldId id="318" r:id="rId7"/>
    <p:sldId id="319" r:id="rId8"/>
    <p:sldId id="320" r:id="rId9"/>
    <p:sldId id="321" r:id="rId10"/>
    <p:sldId id="322" r:id="rId11"/>
    <p:sldId id="369" r:id="rId12"/>
    <p:sldId id="282" r:id="rId13"/>
    <p:sldId id="298" r:id="rId14"/>
    <p:sldId id="299" r:id="rId15"/>
    <p:sldId id="300" r:id="rId16"/>
    <p:sldId id="370" r:id="rId17"/>
    <p:sldId id="301" r:id="rId18"/>
    <p:sldId id="325" r:id="rId19"/>
    <p:sldId id="302" r:id="rId20"/>
    <p:sldId id="303" r:id="rId21"/>
    <p:sldId id="327" r:id="rId22"/>
    <p:sldId id="291" r:id="rId23"/>
    <p:sldId id="292" r:id="rId24"/>
    <p:sldId id="308" r:id="rId25"/>
    <p:sldId id="309" r:id="rId26"/>
    <p:sldId id="310" r:id="rId27"/>
    <p:sldId id="293" r:id="rId28"/>
    <p:sldId id="328" r:id="rId29"/>
    <p:sldId id="329" r:id="rId30"/>
    <p:sldId id="295" r:id="rId31"/>
    <p:sldId id="304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  <p:sldId id="361" r:id="rId63"/>
    <p:sldId id="362" r:id="rId64"/>
    <p:sldId id="363" r:id="rId65"/>
    <p:sldId id="364" r:id="rId66"/>
    <p:sldId id="365" r:id="rId67"/>
    <p:sldId id="366" r:id="rId68"/>
    <p:sldId id="367" r:id="rId69"/>
    <p:sldId id="368" r:id="rId70"/>
    <p:sldId id="297" r:id="rId71"/>
    <p:sldId id="286" r:id="rId72"/>
    <p:sldId id="257" r:id="rId7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5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73E78922-47E3-4A2D-86C6-8680F6132A5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511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5CDF7-9605-4F27-8D7A-810D7B4F4C5E}" type="slidenum">
              <a:rPr lang="cs-CZ"/>
              <a:pPr/>
              <a:t>1</a:t>
            </a:fld>
            <a:endParaRPr 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155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026644BB-3B86-4337-99E2-5C7C96D90125}" type="slidenum">
              <a:rPr lang="cs-CZ" sz="1200" smtClean="0"/>
              <a:pPr eaLnBrk="1" hangingPunct="1"/>
              <a:t>20</a:t>
            </a:fld>
            <a:endParaRPr lang="cs-CZ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49217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F5A6410-9825-4158-9476-5541E4FE3F12}" type="slidenum">
              <a:rPr lang="cs-CZ" sz="1200" smtClean="0"/>
              <a:pPr eaLnBrk="1" hangingPunct="1"/>
              <a:t>22</a:t>
            </a:fld>
            <a:endParaRPr lang="cs-CZ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Anonymita ale může dosáhnout takové míry, že nebudeme vědět, jestli dotazník vyplnil ten správný člověk.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7641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ECDFA1F8-60F7-40B7-B63F-367EA365A39B}" type="slidenum">
              <a:rPr lang="cs-CZ" sz="1200" smtClean="0"/>
              <a:pPr eaLnBrk="1" hangingPunct="1"/>
              <a:t>23</a:t>
            </a:fld>
            <a:endParaRPr lang="cs-CZ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Anonymita ale může dosáhnout takové míry, že nebudeme vědět, jetsli dotazník vyplnil ten správný člověk.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8906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1pPr>
            <a:lvl2pPr marL="742950" indent="-285750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2pPr>
            <a:lvl3pPr marL="1143000" indent="-228600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3pPr>
            <a:lvl4pPr marL="1600200" indent="-228600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4pPr>
            <a:lvl5pPr marL="2057400" indent="-228600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fld id="{D8B37CB1-3E39-4437-828F-1D5EA08AD7C6}" type="slidenum">
              <a:rPr kumimoji="0" lang="cs-CZ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kumimoji="0" lang="cs-CZ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 To vše dohromady je v rozhovorovém schématu.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9245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1pPr>
            <a:lvl2pPr marL="742950" indent="-285750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2pPr>
            <a:lvl3pPr marL="1143000" indent="-228600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3pPr>
            <a:lvl4pPr marL="1600200" indent="-228600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4pPr>
            <a:lvl5pPr marL="2057400" indent="-228600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fld id="{7BAC1947-C7D9-4C94-8FE2-7A882D8E7953}" type="slidenum">
              <a:rPr kumimoji="0" lang="cs-CZ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kumimoji="0" lang="cs-CZ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9290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1pPr>
            <a:lvl2pPr marL="742950" indent="-285750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2pPr>
            <a:lvl3pPr marL="1143000" indent="-228600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3pPr>
            <a:lvl4pPr marL="1600200" indent="-228600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4pPr>
            <a:lvl5pPr marL="2057400" indent="-228600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fld id="{498A3CCC-0E3F-4264-B206-D94E24E77CC3}" type="slidenum">
              <a:rPr kumimoji="0" lang="cs-CZ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26</a:t>
            </a:fld>
            <a:endParaRPr kumimoji="0" lang="cs-CZ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CÍL je třeba mít jasný</a:t>
            </a:r>
          </a:p>
          <a:p>
            <a:r>
              <a:rPr lang="cs-CZ" smtClean="0"/>
              <a:t>Zastavit se u záznamu – získat souhlas a natáčet.</a:t>
            </a:r>
          </a:p>
          <a:p>
            <a:r>
              <a:rPr lang="cs-CZ" smtClean="0"/>
              <a:t>Spoléhání na záznam může vést k „neposlouchání“.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4243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80DD4E25-9840-4B7F-8065-E1EF3F7FFF7B}" type="slidenum">
              <a:rPr lang="cs-CZ" sz="1200" smtClean="0"/>
              <a:pPr eaLnBrk="1" hangingPunct="1"/>
              <a:t>27</a:t>
            </a:fld>
            <a:endParaRPr lang="cs-CZ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Rozdíl mezi otevřenými/uzavřenými a těmi speciálními spočívá také v míře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3938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3322E64D-E613-48B1-ADD1-403B1765A1EE}" type="slidenum">
              <a:rPr lang="cs-CZ" sz="1200" smtClean="0"/>
              <a:pPr eaLnBrk="1" hangingPunct="1"/>
              <a:t>30</a:t>
            </a:fld>
            <a:endParaRPr lang="cs-CZ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Anonymita sice u dotazníku usnadňuje odpovídání na citlivé otázky, ale je potřeba toho využívat pouze s mírou.   </a:t>
            </a:r>
          </a:p>
        </p:txBody>
      </p:sp>
    </p:spTree>
    <p:extLst>
      <p:ext uri="{BB962C8B-B14F-4D97-AF65-F5344CB8AC3E}">
        <p14:creationId xmlns:p14="http://schemas.microsoft.com/office/powerpoint/2010/main" val="3574809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3322E64D-E613-48B1-ADD1-403B1765A1EE}" type="slidenum">
              <a:rPr lang="cs-CZ" sz="1200" smtClean="0"/>
              <a:pPr eaLnBrk="1" hangingPunct="1"/>
              <a:t>31</a:t>
            </a:fld>
            <a:endParaRPr lang="cs-CZ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Anonymita sice u dotazníku usnadňuje odpovídání na citlivé otázky, ale je potřeba toho využívat pouze s mírou.   </a:t>
            </a:r>
          </a:p>
        </p:txBody>
      </p:sp>
    </p:spTree>
    <p:extLst>
      <p:ext uri="{BB962C8B-B14F-4D97-AF65-F5344CB8AC3E}">
        <p14:creationId xmlns:p14="http://schemas.microsoft.com/office/powerpoint/2010/main" val="1932406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A0F7B-98D9-40E7-B743-6F24F5971725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751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A77930A-D414-4EDE-93A7-F6215844CFE0}" type="slidenum">
              <a:rPr lang="cs-CZ" sz="1200">
                <a:latin typeface="Times New Roman" pitchFamily="18" charset="0"/>
              </a:rPr>
              <a:pPr/>
              <a:t>2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Jevy = realita. Teorie = naše konstrukce, reprezentace reality. Je-li konstrukce dobrá, daří se nám lépe využívat reality ku prospěchu svému. </a:t>
            </a:r>
          </a:p>
          <a:p>
            <a:r>
              <a:rPr lang="cs-CZ" smtClean="0"/>
              <a:t>Porozumění s tím nemá co dělat. Pravda je filozofický pojem.</a:t>
            </a:r>
          </a:p>
          <a:p>
            <a:r>
              <a:rPr lang="cs-CZ" smtClean="0"/>
              <a:t>Analýza – deskriptivní.</a:t>
            </a:r>
          </a:p>
          <a:p>
            <a:r>
              <a:rPr lang="cs-CZ" smtClean="0"/>
              <a:t>Statistická indukce již je součástí indukce.</a:t>
            </a:r>
          </a:p>
          <a:p>
            <a:r>
              <a:rPr lang="cs-CZ" smtClean="0"/>
              <a:t>Co dělá vědu vědou, je především systematičnost, kontrolovatelnost tvorby dat – objektivita(intersubjektivita). V kval bychom přidali ještě badatelovy hodnoty, čas a místo….</a:t>
            </a:r>
          </a:p>
          <a:p>
            <a:r>
              <a:rPr lang="cs-CZ" smtClean="0"/>
              <a:t>Fakta jsou výsledky analýzy dat, jde o tvrzení o datech.</a:t>
            </a:r>
          </a:p>
          <a:p>
            <a:r>
              <a:rPr lang="cs-CZ" smtClean="0"/>
              <a:t>Filozofie vědy se zabývá především vztahem mezi jevy a daty.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cs-CZ" smtClean="0"/>
              <a:t> 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87684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1F435-36F2-41FC-A6E6-D550380EAFF8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801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99E98-26B2-48CE-98A9-1010276CC548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6452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3E5BC-E054-42F5-9314-71BB3D19BF08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7767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EF941-1C55-4755-8F4E-856D356D7A77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9384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E75F0-DC7C-4C36-B497-8008E55EE98D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2812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20686-6893-4392-A4F0-B84280987E23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2424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1E493-D290-4873-8667-BF6C22921724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6907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6A1E1-F88C-4A86-A39C-3DA237F65E34}" type="slidenum">
              <a:rPr lang="cs-CZ" altLang="cs-CZ"/>
              <a:pPr/>
              <a:t>40</a:t>
            </a:fld>
            <a:endParaRPr lang="cs-CZ" alt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121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CC4ABCFE-39A1-4F9C-B04F-2DAADBFEDB54}" type="slidenum">
              <a:rPr lang="cs-CZ" sz="1200" smtClean="0"/>
              <a:pPr eaLnBrk="1" hangingPunct="1"/>
              <a:t>70</a:t>
            </a:fld>
            <a:endParaRPr lang="cs-CZ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04135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3C59CE38-8C15-4B70-ABDB-D9B66B9A06F4}" type="slidenum">
              <a:rPr lang="cs-CZ" sz="1200" smtClean="0"/>
              <a:pPr eaLnBrk="1" hangingPunct="1"/>
              <a:t>71</a:t>
            </a:fld>
            <a:endParaRPr lang="cs-CZ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1523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4A3B5C0-B7E9-4CAD-81A9-FDF25D73E4C0}" type="slidenum">
              <a:rPr lang="cs-CZ" sz="1200">
                <a:latin typeface="Times New Roman" pitchFamily="18" charset="0"/>
              </a:rPr>
              <a:pPr/>
              <a:t>3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5634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29130-E5E0-462B-9E83-AACE37F4CBBC}" type="slidenum">
              <a:rPr lang="cs-CZ"/>
              <a:pPr/>
              <a:t>72</a:t>
            </a:fld>
            <a:endParaRPr 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661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563951D-3B41-43BE-B483-0E710EC19F42}" type="slidenum">
              <a:rPr lang="cs-CZ" sz="1200">
                <a:latin typeface="Times New Roman" pitchFamily="18" charset="0"/>
              </a:rPr>
              <a:pPr/>
              <a:t>4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028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EB107FC-E0D9-417E-9811-A526175C6AB5}" type="slidenum">
              <a:rPr lang="cs-CZ" sz="1200" smtClean="0"/>
              <a:pPr eaLnBrk="1" hangingPunct="1"/>
              <a:t>13</a:t>
            </a:fld>
            <a:endParaRPr lang="cs-CZ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8190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BE70043-14C9-48DE-8825-ABA2671CC5A2}" type="slidenum">
              <a:rPr lang="cs-CZ" sz="1200" smtClean="0"/>
              <a:pPr eaLnBrk="1" hangingPunct="1"/>
              <a:t>14</a:t>
            </a:fld>
            <a:endParaRPr lang="cs-CZ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Jak klást otázky?</a:t>
            </a:r>
          </a:p>
          <a:p>
            <a:r>
              <a:rPr lang="cs-CZ" smtClean="0"/>
              <a:t>Nejdříve je potřeba si uvědomit, jak na otázky odpovídáme, abychom je dokázali chytře vymýšlet.</a:t>
            </a:r>
          </a:p>
        </p:txBody>
      </p:sp>
    </p:spTree>
    <p:extLst>
      <p:ext uri="{BB962C8B-B14F-4D97-AF65-F5344CB8AC3E}">
        <p14:creationId xmlns:p14="http://schemas.microsoft.com/office/powerpoint/2010/main" val="2863383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ED1551A-D4DC-481D-BFFA-EFD235334C4D}" type="slidenum">
              <a:rPr lang="cs-CZ" sz="1200" smtClean="0"/>
              <a:pPr eaLnBrk="1" hangingPunct="1"/>
              <a:t>15</a:t>
            </a:fld>
            <a:endParaRPr lang="cs-CZ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Ad. Kvalita – Lidé vás berou vážně, zejm. coby vědce. Sdělíte-li jim v otázce nějaký nesmysl, budou ho brát vážně. Jen málokdo řekne, to je nesmysl.</a:t>
            </a:r>
          </a:p>
          <a:p>
            <a:r>
              <a:rPr lang="cs-CZ" smtClean="0"/>
              <a:t>	Co říkáte na polistopadový celkový pokles mravů a růst kriminality?</a:t>
            </a:r>
          </a:p>
          <a:p>
            <a:r>
              <a:rPr lang="cs-CZ" smtClean="0"/>
              <a:t>Ad. Relevance – Zařadíte-li do otázky irelevantní informace, lidé je budou považovat za relevantní.</a:t>
            </a:r>
          </a:p>
          <a:p>
            <a:r>
              <a:rPr lang="cs-CZ" smtClean="0"/>
              <a:t>	 Jak často jste se minulý měsíc těšili do školy?</a:t>
            </a:r>
          </a:p>
          <a:p>
            <a:r>
              <a:rPr lang="cs-CZ" smtClean="0"/>
              <a:t>Ad. Kvantita – zde s podobnými důsledky jako relevance – Lidé předpokládají, že vše, co otázka obsahuje zde má své místo</a:t>
            </a:r>
          </a:p>
          <a:p>
            <a:r>
              <a:rPr lang="cs-CZ" smtClean="0"/>
              <a:t>Ad. Kvantita – Je-li otázka složitě/nejasně formulovaná, vzniká dojem, že se ptáte na složitou, citlivou věc.</a:t>
            </a:r>
          </a:p>
          <a:p>
            <a:r>
              <a:rPr lang="cs-CZ" smtClean="0"/>
              <a:t>	Jak často se vám stává, že když jdete do školy, tak máte pocit, že to, co vás ve škole čeká, se vám bude líbit?   </a:t>
            </a:r>
          </a:p>
          <a:p>
            <a:r>
              <a:rPr lang="cs-CZ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33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9A77F6FE-5D73-47A7-870E-5B887895DA27}" type="slidenum">
              <a:rPr lang="cs-CZ" sz="1200" smtClean="0"/>
              <a:pPr eaLnBrk="1" hangingPunct="1"/>
              <a:t>17</a:t>
            </a:fld>
            <a:endParaRPr lang="cs-CZ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 Aby usnadňovala vybavení těch paměťových stop, které chceme a minimalizovala nežádoucí „asociace“.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9253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8DF51E9C-E870-4999-A4B1-C122A2EAFB50}" type="slidenum">
              <a:rPr lang="cs-CZ" sz="1200" smtClean="0"/>
              <a:pPr eaLnBrk="1" hangingPunct="1"/>
              <a:t>19</a:t>
            </a:fld>
            <a:endParaRPr lang="cs-CZ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 Aby usnadňovala vybavení těch paměťových stop, které chceme a minimalizovala nežádoucí „asociace“.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808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9A2A09-7D7E-4F72-9EE6-86AA6D2B96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BB0D-6734-4049-96EE-5BA9737840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8529CDE-BB17-4423-8BB2-660E8450B8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257800" y="40386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6DA320-E1E8-4A4B-9E5D-ABEDFD02791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5591637"/>
      </p:ext>
    </p:extLst>
  </p:cSld>
  <p:clrMapOvr>
    <a:masterClrMapping/>
  </p:clrMapOvr>
  <p:transition spd="med">
    <p:strips dir="rd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3BD56C-3AEC-44CD-812F-19E04A8DDC1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8D05F10-99C6-42C8-8834-A3E01C4CE8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7879F4E-B272-4F30-B388-372C1956AB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011032F-2608-4EE6-A6D6-94F21E94BF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1B837E-254A-485A-8644-DC05ECACA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1DEBFA-3947-4767-BD33-A83F8E9D6C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38894A-B5C2-430A-8204-A4D05D3244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2297DB3-3FB8-43D9-80EA-61F53DC635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61E849-C29C-45B1-98C4-D74189262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icean_maxim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metodologia.fedu.uniba.sk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Úvahy nad výzkumnými otázkami a otázkami kladenými respondentům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i="1" dirty="0" smtClean="0">
                <a:latin typeface="+mn-lt"/>
              </a:rPr>
              <a:t>Jan Mareš</a:t>
            </a:r>
            <a:br>
              <a:rPr lang="cs-CZ" sz="2700" i="1" dirty="0" smtClean="0">
                <a:latin typeface="+mn-lt"/>
              </a:rPr>
            </a:br>
            <a:r>
              <a:rPr lang="cs-CZ" sz="2700" i="1" dirty="0" err="1" smtClean="0">
                <a:latin typeface="+mn-lt"/>
              </a:rPr>
              <a:t>Kpsych</a:t>
            </a:r>
            <a:r>
              <a:rPr lang="cs-CZ" sz="2700" i="1" smtClean="0">
                <a:latin typeface="+mn-lt"/>
              </a:rPr>
              <a:t> PdF </a:t>
            </a:r>
            <a:r>
              <a:rPr lang="cs-CZ" sz="2700" i="1" dirty="0" smtClean="0">
                <a:latin typeface="+mn-lt"/>
              </a:rPr>
              <a:t>MU, Brno</a:t>
            </a:r>
            <a:br>
              <a:rPr lang="cs-CZ" sz="2700" i="1" dirty="0" smtClean="0">
                <a:latin typeface="+mn-lt"/>
              </a:rPr>
            </a:br>
            <a:endParaRPr lang="cs-CZ" i="1" dirty="0"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340768" y="2615534"/>
            <a:ext cx="7053535" cy="503238"/>
          </a:xfrm>
          <a:prstGeom prst="homePlate">
            <a:avLst>
              <a:gd name="adj" fmla="val 0"/>
            </a:avLst>
          </a:pr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HYPOTÉZY SPECIFIKUJÍ VÝZKUMNÝ PROBLÉM</a:t>
            </a:r>
          </a:p>
        </p:txBody>
      </p:sp>
      <p:sp>
        <p:nvSpPr>
          <p:cNvPr id="21507" name="AutoShape 7"/>
          <p:cNvSpPr>
            <a:spLocks noChangeArrowheads="1"/>
          </p:cNvSpPr>
          <p:nvPr/>
        </p:nvSpPr>
        <p:spPr bwMode="auto">
          <a:xfrm>
            <a:off x="1340768" y="1735787"/>
            <a:ext cx="7053535" cy="693088"/>
          </a:xfrm>
          <a:prstGeom prst="homePlate">
            <a:avLst>
              <a:gd name="adj" fmla="val 0"/>
            </a:avLst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 dirty="0"/>
              <a:t>PŘEDPOKLÁDANÝ VÝSLEDEK VÝZKUMNÉHO PROJEKTU</a:t>
            </a:r>
          </a:p>
          <a:p>
            <a:pPr algn="ctr"/>
            <a:r>
              <a:rPr lang="cs-CZ" sz="1400" b="1" dirty="0"/>
              <a:t>CO OČEKÁVÁM, ŽE VYJDE</a:t>
            </a:r>
            <a:endParaRPr lang="cs-CZ" sz="1800" b="1" dirty="0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1340768" y="3310859"/>
            <a:ext cx="7053535" cy="914400"/>
          </a:xfrm>
          <a:prstGeom prst="homePlate">
            <a:avLst>
              <a:gd name="adj" fmla="val 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latin typeface="Garamond" pitchFamily="18" charset="0"/>
              </a:rPr>
              <a:t>VÝZKUMNÁ OTÁZKA</a:t>
            </a:r>
            <a:endParaRPr lang="cs-CZ" sz="1600" b="1">
              <a:latin typeface="Garamond" pitchFamily="18" charset="0"/>
            </a:endParaRPr>
          </a:p>
          <a:p>
            <a:pPr algn="ctr"/>
            <a:r>
              <a:rPr lang="cs-CZ" sz="1600" b="1">
                <a:latin typeface="Garamond" pitchFamily="18" charset="0"/>
              </a:rPr>
              <a:t>Existuje vztah mezi tendencí chovat se prosociálně a vyžadováním</a:t>
            </a:r>
          </a:p>
          <a:p>
            <a:pPr algn="ctr"/>
            <a:r>
              <a:rPr lang="cs-CZ" sz="1600" b="1">
                <a:latin typeface="Garamond" pitchFamily="18" charset="0"/>
              </a:rPr>
              <a:t>prosociálního chování od druhých?</a:t>
            </a:r>
          </a:p>
        </p:txBody>
      </p:sp>
      <p:sp>
        <p:nvSpPr>
          <p:cNvPr id="21512" name="AutoShape 17"/>
          <p:cNvSpPr>
            <a:spLocks noChangeArrowheads="1"/>
          </p:cNvSpPr>
          <p:nvPr/>
        </p:nvSpPr>
        <p:spPr bwMode="auto">
          <a:xfrm>
            <a:off x="1340768" y="4453858"/>
            <a:ext cx="7053535" cy="914400"/>
          </a:xfrm>
          <a:prstGeom prst="homePlate">
            <a:avLst>
              <a:gd name="adj" fmla="val 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latin typeface="Garamond" pitchFamily="18" charset="0"/>
              </a:rPr>
              <a:t>HYPOTÉZA</a:t>
            </a:r>
            <a:endParaRPr lang="cs-CZ" sz="1600" b="1">
              <a:latin typeface="Garamond" pitchFamily="18" charset="0"/>
            </a:endParaRPr>
          </a:p>
          <a:p>
            <a:pPr algn="ctr"/>
            <a:r>
              <a:rPr lang="cs-CZ" sz="1600" b="1">
                <a:latin typeface="Garamond" pitchFamily="18" charset="0"/>
              </a:rPr>
              <a:t>Lidé s větší tendencí k prosociálnímu chování více vyžadují</a:t>
            </a:r>
          </a:p>
          <a:p>
            <a:pPr algn="ctr"/>
            <a:r>
              <a:rPr lang="cs-CZ" sz="1600" b="1">
                <a:latin typeface="Garamond" pitchFamily="18" charset="0"/>
              </a:rPr>
              <a:t>prosociální chování od ostatních.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pl-PL" dirty="0"/>
              <a:t>CO JE TO HYPOTÉZA A JAK VZNIKÁ</a:t>
            </a:r>
            <a:r>
              <a:rPr lang="pl-PL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415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autoUpdateAnimBg="0"/>
      <p:bldP spid="4404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Výzkumná otázka a dotazování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Výzkumná otázka je tím, na co hledáme v celém projektu odpověď</a:t>
            </a:r>
          </a:p>
          <a:p>
            <a:r>
              <a:rPr lang="cs-CZ" dirty="0" smtClean="0"/>
              <a:t>Dotazování – metoda, kterou operacionalizujeme indikátory jevu či jevů, které nás zajímají</a:t>
            </a:r>
          </a:p>
          <a:p>
            <a:endParaRPr lang="cs-CZ" dirty="0"/>
          </a:p>
          <a:p>
            <a:r>
              <a:rPr lang="cs-CZ" i="1" u="sng" dirty="0" smtClean="0"/>
              <a:t>Jedná se tedy o dvě odlišné části řešení (výzkumného) problému!</a:t>
            </a:r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55595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Otázky kolem odpovědí na otázky</a:t>
            </a:r>
          </a:p>
        </p:txBody>
      </p:sp>
    </p:spTree>
    <p:extLst>
      <p:ext uri="{BB962C8B-B14F-4D97-AF65-F5344CB8AC3E}">
        <p14:creationId xmlns:p14="http://schemas.microsoft.com/office/powerpoint/2010/main" val="32193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Group 3"/>
          <p:cNvGraphicFramePr>
            <a:graphicFrameLocks noGrp="1"/>
          </p:cNvGraphicFramePr>
          <p:nvPr/>
        </p:nvGraphicFramePr>
        <p:xfrm>
          <a:off x="1258888" y="1773238"/>
          <a:ext cx="7416800" cy="4048125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POROZUMĚNÍ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Identifikace požadované informace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Propojení s relevantními pojmy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Sociální kognice – účel tázání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VYBAVENÍ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Stanovení strategie vybavení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Vybavení specifických a obecných paměťových stop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34" charset="0"/>
                        </a:rPr>
                        <a:t>Doplnění chybějících detailů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POSOUZENÍ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… kompletnosti a relevantnosti vybaveného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… vhodnosti, přípustnosti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Vytvoření odhadu na základě dílčích informací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ODPOVĚĎ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Srovnání svého odhadu s nabízenými kategoriemi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Provádění úprav…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1116013" y="6283325"/>
            <a:ext cx="6335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kumimoji="1" lang="en-US" sz="1000">
                <a:solidFill>
                  <a:schemeClr val="tx2"/>
                </a:solidFill>
                <a:latin typeface="Trebuchet MS" pitchFamily="34" charset="0"/>
              </a:rPr>
              <a:t>AJ:</a:t>
            </a:r>
            <a:r>
              <a:rPr kumimoji="1" lang="cs-CZ" sz="1000">
                <a:solidFill>
                  <a:schemeClr val="tx2"/>
                </a:solidFill>
                <a:latin typeface="Trebuchet MS" pitchFamily="34" charset="0"/>
              </a:rPr>
              <a:t> comprehension, retrieval, judgement, response  </a:t>
            </a:r>
            <a:endParaRPr kumimoji="1" lang="cs-CZ" sz="40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260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odpovídáme na otázky</a:t>
            </a:r>
          </a:p>
        </p:txBody>
      </p:sp>
    </p:spTree>
    <p:extLst>
      <p:ext uri="{BB962C8B-B14F-4D97-AF65-F5344CB8AC3E}">
        <p14:creationId xmlns:p14="http://schemas.microsoft.com/office/powerpoint/2010/main" val="222548829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Model odpovídání na otázky</a:t>
            </a:r>
            <a:endParaRPr lang="cs-CZ" b="1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14500"/>
            <a:ext cx="80486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Obdélník 53"/>
          <p:cNvSpPr>
            <a:spLocks noChangeArrowheads="1"/>
          </p:cNvSpPr>
          <p:nvPr/>
        </p:nvSpPr>
        <p:spPr bwMode="auto">
          <a:xfrm>
            <a:off x="515817" y="6237312"/>
            <a:ext cx="835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800" dirty="0" err="1">
                <a:solidFill>
                  <a:schemeClr val="tx1"/>
                </a:solidFill>
              </a:rPr>
              <a:t>Canell</a:t>
            </a:r>
            <a:r>
              <a:rPr lang="cs-CZ" sz="1800" dirty="0">
                <a:solidFill>
                  <a:schemeClr val="tx1"/>
                </a:solidFill>
              </a:rPr>
              <a:t>, Miller, </a:t>
            </a:r>
            <a:r>
              <a:rPr lang="cs-CZ" sz="1800" dirty="0" err="1">
                <a:solidFill>
                  <a:schemeClr val="tx1"/>
                </a:solidFill>
              </a:rPr>
              <a:t>Oksenberg</a:t>
            </a:r>
            <a:r>
              <a:rPr lang="cs-CZ" sz="1800" dirty="0">
                <a:solidFill>
                  <a:schemeClr val="tx1"/>
                </a:solidFill>
              </a:rPr>
              <a:t>, upraveno dle </a:t>
            </a:r>
            <a:r>
              <a:rPr lang="cs-CZ" sz="1800" dirty="0" err="1">
                <a:solidFill>
                  <a:schemeClr val="tx1"/>
                </a:solidFill>
              </a:rPr>
              <a:t>Tourangeau</a:t>
            </a:r>
            <a:r>
              <a:rPr lang="cs-CZ" sz="1800" dirty="0">
                <a:solidFill>
                  <a:schemeClr val="tx1"/>
                </a:solidFill>
              </a:rPr>
              <a:t>, </a:t>
            </a:r>
            <a:r>
              <a:rPr lang="cs-CZ" sz="1800" dirty="0" err="1">
                <a:solidFill>
                  <a:schemeClr val="tx1"/>
                </a:solidFill>
              </a:rPr>
              <a:t>Rips</a:t>
            </a:r>
            <a:r>
              <a:rPr lang="cs-CZ" sz="1800" dirty="0">
                <a:solidFill>
                  <a:schemeClr val="tx1"/>
                </a:solidFill>
              </a:rPr>
              <a:t>, </a:t>
            </a:r>
            <a:r>
              <a:rPr lang="cs-CZ" sz="1800" dirty="0" err="1">
                <a:solidFill>
                  <a:schemeClr val="tx1"/>
                </a:solidFill>
              </a:rPr>
              <a:t>Rasinski</a:t>
            </a:r>
            <a:r>
              <a:rPr lang="cs-CZ" sz="1800" dirty="0">
                <a:solidFill>
                  <a:schemeClr val="tx1"/>
                </a:solidFill>
              </a:rPr>
              <a:t> (2000) </a:t>
            </a:r>
          </a:p>
        </p:txBody>
      </p:sp>
    </p:spTree>
    <p:extLst>
      <p:ext uri="{BB962C8B-B14F-4D97-AF65-F5344CB8AC3E}">
        <p14:creationId xmlns:p14="http://schemas.microsoft.com/office/powerpoint/2010/main" val="548505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73163" y="1412875"/>
            <a:ext cx="7772400" cy="4683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1400" smtClean="0">
                <a:latin typeface="Trebuchet MS" pitchFamily="34" charset="0"/>
                <a:cs typeface="Times New Roman" pitchFamily="18" charset="0"/>
              </a:rPr>
              <a:t>Normální konverzace v b</a:t>
            </a:r>
            <a:r>
              <a:rPr lang="cs-CZ" sz="1400" smtClean="0">
                <a:latin typeface="Trebuchet MS" pitchFamily="34" charset="0"/>
              </a:rPr>
              <a:t>ěž</a:t>
            </a:r>
            <a:r>
              <a:rPr lang="cs-CZ" sz="1400" smtClean="0">
                <a:latin typeface="Trebuchet MS" pitchFamily="34" charset="0"/>
                <a:cs typeface="Times New Roman" pitchFamily="18" charset="0"/>
              </a:rPr>
              <a:t>ném </a:t>
            </a:r>
            <a:r>
              <a:rPr lang="cs-CZ" sz="1400" smtClean="0">
                <a:latin typeface="Trebuchet MS" pitchFamily="34" charset="0"/>
              </a:rPr>
              <a:t>ž</a:t>
            </a:r>
            <a:r>
              <a:rPr lang="cs-CZ" sz="1400" smtClean="0">
                <a:latin typeface="Trebuchet MS" pitchFamily="34" charset="0"/>
                <a:cs typeface="Times New Roman" pitchFamily="18" charset="0"/>
              </a:rPr>
              <a:t>ivot</a:t>
            </a:r>
            <a:r>
              <a:rPr lang="cs-CZ" sz="1400" smtClean="0">
                <a:latin typeface="Trebuchet MS" pitchFamily="34" charset="0"/>
              </a:rPr>
              <a:t>ě</a:t>
            </a:r>
            <a:r>
              <a:rPr lang="cs-CZ" sz="1400" smtClean="0">
                <a:latin typeface="Trebuchet MS" pitchFamily="34" charset="0"/>
                <a:cs typeface="Times New Roman" pitchFamily="18" charset="0"/>
              </a:rPr>
              <a:t> interpretujeme tak, jako bychom o</a:t>
            </a:r>
            <a:r>
              <a:rPr lang="cs-CZ" sz="1400" smtClean="0">
                <a:latin typeface="Trebuchet MS" pitchFamily="34" charset="0"/>
              </a:rPr>
              <a:t>č</a:t>
            </a:r>
            <a:r>
              <a:rPr lang="cs-CZ" sz="1400" smtClean="0">
                <a:latin typeface="Trebuchet MS" pitchFamily="34" charset="0"/>
                <a:cs typeface="Times New Roman" pitchFamily="18" charset="0"/>
              </a:rPr>
              <a:t>ekávali od svých konverza</a:t>
            </a:r>
            <a:r>
              <a:rPr lang="cs-CZ" sz="1400" smtClean="0">
                <a:latin typeface="Trebuchet MS" pitchFamily="34" charset="0"/>
              </a:rPr>
              <a:t>č</a:t>
            </a:r>
            <a:r>
              <a:rPr lang="cs-CZ" sz="1400" smtClean="0">
                <a:latin typeface="Trebuchet MS" pitchFamily="34" charset="0"/>
                <a:cs typeface="Times New Roman" pitchFamily="18" charset="0"/>
              </a:rPr>
              <a:t>ních partner</a:t>
            </a:r>
            <a:r>
              <a:rPr lang="cs-CZ" sz="1400" smtClean="0">
                <a:latin typeface="Trebuchet MS" pitchFamily="34" charset="0"/>
              </a:rPr>
              <a:t>ů</a:t>
            </a:r>
            <a:r>
              <a:rPr lang="cs-CZ" sz="1400" smtClean="0">
                <a:latin typeface="Trebuchet MS" pitchFamily="34" charset="0"/>
                <a:cs typeface="Times New Roman" pitchFamily="18" charset="0"/>
              </a:rPr>
              <a:t> napln</a:t>
            </a:r>
            <a:r>
              <a:rPr lang="cs-CZ" sz="1400" smtClean="0">
                <a:latin typeface="Trebuchet MS" pitchFamily="34" charset="0"/>
              </a:rPr>
              <a:t>ě</a:t>
            </a:r>
            <a:r>
              <a:rPr lang="cs-CZ" sz="1400" smtClean="0">
                <a:latin typeface="Trebuchet MS" pitchFamily="34" charset="0"/>
                <a:cs typeface="Times New Roman" pitchFamily="18" charset="0"/>
              </a:rPr>
              <a:t>ní následujících ideál</a:t>
            </a:r>
            <a:r>
              <a:rPr lang="cs-CZ" sz="1400" smtClean="0">
                <a:latin typeface="Trebuchet MS" pitchFamily="34" charset="0"/>
              </a:rPr>
              <a:t>ů:</a:t>
            </a:r>
          </a:p>
          <a:p>
            <a:pPr>
              <a:buFont typeface="Wingdings" pitchFamily="2" charset="2"/>
              <a:buNone/>
            </a:pPr>
            <a:endParaRPr lang="cs-CZ" sz="1400" smtClean="0">
              <a:latin typeface="Trebuchet MS" pitchFamily="34" charset="0"/>
              <a:cs typeface="Times New Roman" pitchFamily="18" charset="0"/>
            </a:endParaRPr>
          </a:p>
          <a:p>
            <a:r>
              <a:rPr lang="cs-CZ" sz="1800" b="1" smtClean="0">
                <a:latin typeface="Trebuchet MS" pitchFamily="34" charset="0"/>
                <a:cs typeface="Times New Roman" pitchFamily="18" charset="0"/>
              </a:rPr>
              <a:t>IDEÁL KVALITY</a:t>
            </a:r>
          </a:p>
          <a:p>
            <a:pPr lvl="1"/>
            <a:r>
              <a:rPr lang="cs-CZ" sz="1200" smtClean="0">
                <a:latin typeface="Trebuchet MS" pitchFamily="34" charset="0"/>
                <a:cs typeface="Times New Roman" pitchFamily="18" charset="0"/>
              </a:rPr>
              <a:t>Ne</a:t>
            </a:r>
            <a:r>
              <a:rPr lang="cs-CZ" sz="1200" smtClean="0">
                <a:latin typeface="Trebuchet MS" pitchFamily="34" charset="0"/>
              </a:rPr>
              <a:t>říkáme lži, ani věci, pro které nemáme důkazy</a:t>
            </a:r>
            <a:r>
              <a:rPr lang="cs-CZ" sz="1200" smtClean="0">
                <a:latin typeface="Trebuchet MS" pitchFamily="34" charset="0"/>
                <a:cs typeface="Times New Roman" pitchFamily="18" charset="0"/>
              </a:rPr>
              <a:t> </a:t>
            </a:r>
          </a:p>
          <a:p>
            <a:r>
              <a:rPr lang="cs-CZ" sz="1800" b="1" smtClean="0">
                <a:latin typeface="Trebuchet MS" pitchFamily="34" charset="0"/>
                <a:cs typeface="Times New Roman" pitchFamily="18" charset="0"/>
              </a:rPr>
              <a:t>IDEÁL RELEVANCE</a:t>
            </a:r>
          </a:p>
          <a:p>
            <a:pPr lvl="1"/>
            <a:r>
              <a:rPr lang="cs-CZ" sz="1200" smtClean="0">
                <a:latin typeface="Trebuchet MS" pitchFamily="34" charset="0"/>
              </a:rPr>
              <a:t>Říkáme pouze věci, které jsou pro účel konverzace relevantní, smysluplné, účelné</a:t>
            </a:r>
            <a:endParaRPr lang="cs-CZ" sz="1200" smtClean="0">
              <a:latin typeface="Trebuchet MS" pitchFamily="34" charset="0"/>
              <a:cs typeface="Times New Roman" pitchFamily="18" charset="0"/>
            </a:endParaRPr>
          </a:p>
          <a:p>
            <a:r>
              <a:rPr lang="cs-CZ" sz="1800" b="1" smtClean="0">
                <a:latin typeface="Trebuchet MS" pitchFamily="34" charset="0"/>
                <a:cs typeface="Times New Roman" pitchFamily="18" charset="0"/>
              </a:rPr>
              <a:t>IDEÁL KVANTITY</a:t>
            </a:r>
          </a:p>
          <a:p>
            <a:pPr lvl="1"/>
            <a:r>
              <a:rPr lang="cs-CZ" sz="1200" smtClean="0">
                <a:latin typeface="Trebuchet MS" pitchFamily="34" charset="0"/>
              </a:rPr>
              <a:t>Naše příspěvky do konverzace jsou přesně tolik informativní, jak je třeba, ani o trochu víc</a:t>
            </a:r>
            <a:endParaRPr lang="cs-CZ" sz="1200" smtClean="0">
              <a:latin typeface="Trebuchet MS" pitchFamily="34" charset="0"/>
              <a:cs typeface="Times New Roman" pitchFamily="18" charset="0"/>
            </a:endParaRPr>
          </a:p>
          <a:p>
            <a:r>
              <a:rPr lang="cs-CZ" sz="1800" b="1" smtClean="0">
                <a:latin typeface="Trebuchet MS" pitchFamily="34" charset="0"/>
                <a:cs typeface="Times New Roman" pitchFamily="18" charset="0"/>
              </a:rPr>
              <a:t>IDEÁL MRAV</a:t>
            </a:r>
            <a:r>
              <a:rPr lang="cs-CZ" sz="1800" b="1" smtClean="0">
                <a:latin typeface="Trebuchet MS" pitchFamily="34" charset="0"/>
              </a:rPr>
              <a:t>Ů</a:t>
            </a:r>
          </a:p>
          <a:p>
            <a:pPr lvl="1"/>
            <a:r>
              <a:rPr lang="cs-CZ" sz="1200" smtClean="0">
                <a:latin typeface="Trebuchet MS" pitchFamily="34" charset="0"/>
              </a:rPr>
              <a:t>Naše příspěvky jsou jasné a stručné</a:t>
            </a:r>
          </a:p>
          <a:p>
            <a:pPr lvl="1">
              <a:buFont typeface="Wingdings" pitchFamily="2" charset="2"/>
              <a:buNone/>
            </a:pPr>
            <a:endParaRPr lang="cs-CZ" sz="1200" smtClean="0">
              <a:latin typeface="Trebuchet MS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sz="1400" smtClean="0">
                <a:latin typeface="Trebuchet MS" pitchFamily="34" charset="0"/>
              </a:rPr>
              <a:t>Předpokládá se, že mluvíme pravdu, sdělujeme relevantní informace, sdělujeme adekvátní množství informací, a to jasně.</a:t>
            </a:r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cs-CZ" sz="700" smtClean="0">
              <a:solidFill>
                <a:schemeClr val="accent2"/>
              </a:solidFill>
              <a:latin typeface="Trebuchet MS" pitchFamily="34" charset="0"/>
            </a:endParaRPr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r>
              <a:rPr lang="cs-CZ" sz="1200" smtClean="0">
                <a:solidFill>
                  <a:schemeClr val="accent2"/>
                </a:solidFill>
                <a:hlinkClick r:id="rId3"/>
              </a:rPr>
              <a:t>http://en.wikipedia.org/wiki/Gricean_maxims</a:t>
            </a:r>
            <a:r>
              <a:rPr lang="cs-CZ" sz="120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Griceho konverzační ideály</a:t>
            </a:r>
          </a:p>
        </p:txBody>
      </p:sp>
    </p:spTree>
    <p:extLst>
      <p:ext uri="{BB962C8B-B14F-4D97-AF65-F5344CB8AC3E}">
        <p14:creationId xmlns:p14="http://schemas.microsoft.com/office/powerpoint/2010/main" val="344382838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Video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423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84313"/>
            <a:ext cx="7772400" cy="4897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RELEVANCE, ZNÁMOST TÉMATU 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–  pro vás i respondenta</a:t>
            </a:r>
          </a:p>
          <a:p>
            <a:pPr>
              <a:lnSpc>
                <a:spcPct val="90000"/>
              </a:lnSpc>
            </a:pP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JEDNODUCHOST, KRÁTKOST 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– krátkodobá pam</a:t>
            </a:r>
            <a:r>
              <a:rPr lang="cs-CZ" sz="1600" dirty="0" smtClean="0">
                <a:latin typeface="Trebuchet MS" pitchFamily="34" charset="0"/>
              </a:rPr>
              <a:t>ěť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 (7-2)</a:t>
            </a:r>
          </a:p>
          <a:p>
            <a:pPr>
              <a:lnSpc>
                <a:spcPct val="90000"/>
              </a:lnSpc>
            </a:pP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 jedna otázka 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jen na</a:t>
            </a: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 JEDNU V</a:t>
            </a:r>
            <a:r>
              <a:rPr lang="cs-CZ" sz="2000" dirty="0" smtClean="0">
                <a:latin typeface="Trebuchet MS" pitchFamily="34" charset="0"/>
              </a:rPr>
              <a:t>Ě</a:t>
            </a: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C 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(x </a:t>
            </a:r>
            <a:r>
              <a:rPr lang="cs-CZ" sz="1600" dirty="0" err="1" smtClean="0">
                <a:latin typeface="Trebuchet MS" pitchFamily="34" charset="0"/>
                <a:cs typeface="Times New Roman" pitchFamily="18" charset="0"/>
              </a:rPr>
              <a:t>dvouhlav</a:t>
            </a:r>
            <a:r>
              <a:rPr lang="cs-CZ" sz="1600" dirty="0" err="1" smtClean="0">
                <a:latin typeface="Trebuchet MS" pitchFamily="34" charset="0"/>
              </a:rPr>
              <a:t>ň</a:t>
            </a:r>
            <a:r>
              <a:rPr lang="cs-CZ" sz="1600" dirty="0" err="1" smtClean="0">
                <a:latin typeface="Trebuchet MS" pitchFamily="34" charset="0"/>
                <a:cs typeface="Times New Roman" pitchFamily="18" charset="0"/>
              </a:rPr>
              <a:t>ovost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)</a:t>
            </a:r>
            <a:r>
              <a:rPr lang="cs-CZ" sz="1600" dirty="0" smtClean="0">
                <a:latin typeface="Trebuchet MS" pitchFamily="34" charset="0"/>
              </a:rPr>
              <a:t>, pozor na podmiňování</a:t>
            </a:r>
          </a:p>
          <a:p>
            <a:pPr>
              <a:lnSpc>
                <a:spcPct val="90000"/>
              </a:lnSpc>
            </a:pP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SROZUMITELNOST, 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vyhýbejte se slangu, je nutné ji ov</a:t>
            </a:r>
            <a:r>
              <a:rPr lang="cs-CZ" sz="1600" dirty="0" smtClean="0">
                <a:latin typeface="Trebuchet MS" pitchFamily="34" charset="0"/>
              </a:rPr>
              <a:t>ěř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ovat, srozumitelnost </a:t>
            </a:r>
            <a:r>
              <a:rPr lang="cs-CZ" sz="1600" u="sng" dirty="0" smtClean="0">
                <a:latin typeface="Trebuchet MS" pitchFamily="34" charset="0"/>
                <a:cs typeface="Times New Roman" pitchFamily="18" charset="0"/>
              </a:rPr>
              <a:t>všem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 respondent</a:t>
            </a:r>
            <a:r>
              <a:rPr lang="cs-CZ" sz="1600" dirty="0" smtClean="0">
                <a:latin typeface="Trebuchet MS" pitchFamily="34" charset="0"/>
              </a:rPr>
              <a:t>ů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m</a:t>
            </a:r>
          </a:p>
          <a:p>
            <a:pPr>
              <a:lnSpc>
                <a:spcPct val="90000"/>
              </a:lnSpc>
            </a:pPr>
            <a:r>
              <a:rPr lang="cs-CZ" sz="2000" dirty="0" smtClean="0">
                <a:latin typeface="Trebuchet MS" pitchFamily="34" charset="0"/>
              </a:rPr>
              <a:t>POZOR NA</a:t>
            </a: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 ZÁPORY 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v otázce</a:t>
            </a: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VYHÝBEJTE SE SUGESTIVNÍM 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otázkám, zva</a:t>
            </a:r>
            <a:r>
              <a:rPr lang="cs-CZ" sz="1600" dirty="0" smtClean="0">
                <a:latin typeface="Trebuchet MS" pitchFamily="34" charset="0"/>
              </a:rPr>
              <a:t>ž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ujte dojem na respondenta</a:t>
            </a:r>
          </a:p>
          <a:p>
            <a:pPr>
              <a:lnSpc>
                <a:spcPct val="90000"/>
              </a:lnSpc>
            </a:pP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VYHÝBEJTE SE EMOTIVNÍM 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otázkám</a:t>
            </a:r>
          </a:p>
          <a:p>
            <a:pPr>
              <a:lnSpc>
                <a:spcPct val="90000"/>
              </a:lnSpc>
            </a:pP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VYVA</a:t>
            </a:r>
            <a:r>
              <a:rPr lang="cs-CZ" sz="2000" dirty="0" smtClean="0">
                <a:latin typeface="Trebuchet MS" pitchFamily="34" charset="0"/>
              </a:rPr>
              <a:t>ŽUJTE </a:t>
            </a:r>
            <a:r>
              <a:rPr lang="cs-CZ" sz="1600" dirty="0" smtClean="0">
                <a:latin typeface="Trebuchet MS" pitchFamily="34" charset="0"/>
              </a:rPr>
              <a:t>– zahrňte do otázky oba póly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nabídn</a:t>
            </a:r>
            <a:r>
              <a:rPr lang="cs-CZ" sz="1600" dirty="0" smtClean="0">
                <a:latin typeface="Trebuchet MS" pitchFamily="34" charset="0"/>
              </a:rPr>
              <a:t>ě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te </a:t>
            </a: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„NEVÍM“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, kdykoli lze nev</a:t>
            </a:r>
            <a:r>
              <a:rPr lang="cs-CZ" sz="1600" dirty="0" smtClean="0">
                <a:latin typeface="Trebuchet MS" pitchFamily="34" charset="0"/>
              </a:rPr>
              <a:t>ě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d</a:t>
            </a:r>
            <a:r>
              <a:rPr lang="cs-CZ" sz="1600" dirty="0" smtClean="0">
                <a:latin typeface="Trebuchet MS" pitchFamily="34" charset="0"/>
              </a:rPr>
              <a:t>ě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t</a:t>
            </a:r>
            <a:endParaRPr lang="cs-CZ" sz="2000" dirty="0" smtClean="0">
              <a:latin typeface="Trebuchet MS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POZOR NA KONTEXT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 daný p</a:t>
            </a:r>
            <a:r>
              <a:rPr lang="cs-CZ" sz="1600" dirty="0" smtClean="0">
                <a:latin typeface="Trebuchet MS" pitchFamily="34" charset="0"/>
              </a:rPr>
              <a:t>ř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edchozími </a:t>
            </a:r>
            <a:r>
              <a:rPr lang="cs-CZ" sz="1600" dirty="0" err="1" smtClean="0">
                <a:latin typeface="Trebuchet MS" pitchFamily="34" charset="0"/>
                <a:cs typeface="Times New Roman" pitchFamily="18" charset="0"/>
              </a:rPr>
              <a:t>ot</a:t>
            </a:r>
            <a:r>
              <a:rPr lang="cs-CZ" sz="1600" dirty="0" smtClean="0">
                <a:latin typeface="Trebuchet MS" pitchFamily="34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… a další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Pravidla volby/formulace otázek</a:t>
            </a:r>
          </a:p>
        </p:txBody>
      </p:sp>
    </p:spTree>
    <p:extLst>
      <p:ext uri="{BB962C8B-B14F-4D97-AF65-F5344CB8AC3E}">
        <p14:creationId xmlns:p14="http://schemas.microsoft.com/office/powerpoint/2010/main" val="348802828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visejÃ­cÃ­ obrÃ¡ze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877887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63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73163" y="1752600"/>
            <a:ext cx="7772400" cy="4343400"/>
          </a:xfrm>
        </p:spPr>
        <p:txBody>
          <a:bodyPr/>
          <a:lstStyle/>
          <a:p>
            <a:r>
              <a:rPr lang="cs-CZ" smtClean="0">
                <a:latin typeface="Trebuchet MS" pitchFamily="34" charset="0"/>
              </a:rPr>
              <a:t>PŘITAKÁVÁNÍ </a:t>
            </a:r>
          </a:p>
          <a:p>
            <a:r>
              <a:rPr lang="cs-CZ" smtClean="0">
                <a:latin typeface="Trebuchet MS" pitchFamily="34" charset="0"/>
              </a:rPr>
              <a:t>SOCIÁLNÍ ŽÁDOUCNOST</a:t>
            </a:r>
          </a:p>
          <a:p>
            <a:r>
              <a:rPr lang="cs-CZ" smtClean="0">
                <a:latin typeface="Trebuchet MS" pitchFamily="34" charset="0"/>
              </a:rPr>
              <a:t>SOCIÁLNÍ HOSTILITA</a:t>
            </a:r>
          </a:p>
          <a:p>
            <a:r>
              <a:rPr lang="cs-CZ" smtClean="0">
                <a:latin typeface="Trebuchet MS" pitchFamily="34" charset="0"/>
              </a:rPr>
              <a:t>PAMĚŤOVÉ CHYBY</a:t>
            </a:r>
          </a:p>
          <a:p>
            <a:r>
              <a:rPr lang="cs-CZ" smtClean="0">
                <a:latin typeface="Trebuchet MS" pitchFamily="34" charset="0"/>
              </a:rPr>
              <a:t>LHOSTEJNOST</a:t>
            </a:r>
          </a:p>
          <a:p>
            <a:r>
              <a:rPr lang="cs-CZ" smtClean="0">
                <a:latin typeface="Trebuchet MS" pitchFamily="34" charset="0"/>
                <a:cs typeface="Times New Roman" pitchFamily="18" charset="0"/>
              </a:rPr>
              <a:t>VYHÝBÁNÍ SE EXTRÉM</a:t>
            </a:r>
            <a:r>
              <a:rPr lang="cs-CZ" smtClean="0">
                <a:latin typeface="Trebuchet MS" pitchFamily="34" charset="0"/>
              </a:rPr>
              <a:t>Ů</a:t>
            </a:r>
            <a:r>
              <a:rPr lang="cs-CZ" smtClean="0">
                <a:latin typeface="Trebuchet MS" pitchFamily="34" charset="0"/>
                <a:cs typeface="Times New Roman" pitchFamily="18" charset="0"/>
              </a:rPr>
              <a:t>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Zkreslení v odpovědích</a:t>
            </a:r>
          </a:p>
        </p:txBody>
      </p:sp>
    </p:spTree>
    <p:extLst>
      <p:ext uri="{BB962C8B-B14F-4D97-AF65-F5344CB8AC3E}">
        <p14:creationId xmlns:p14="http://schemas.microsoft.com/office/powerpoint/2010/main" val="317000709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436688" y="2752725"/>
            <a:ext cx="1084262" cy="911225"/>
          </a:xfrm>
          <a:prstGeom prst="irregularSeal1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cs-CZ" sz="1600" b="1"/>
              <a:t>JEVY</a:t>
            </a:r>
            <a:endParaRPr lang="cs-CZ" sz="1800" b="1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392988" y="3000474"/>
            <a:ext cx="1265237" cy="307777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/>
              <a:t>TEORIE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1187450" y="3822700"/>
            <a:ext cx="3538538" cy="1335088"/>
            <a:chOff x="651" y="2232"/>
            <a:chExt cx="2229" cy="841"/>
          </a:xfrm>
        </p:grpSpPr>
        <p:sp>
          <p:nvSpPr>
            <p:cNvPr id="2074" name="AutoShape 5"/>
            <p:cNvSpPr>
              <a:spLocks/>
            </p:cNvSpPr>
            <p:nvPr/>
          </p:nvSpPr>
          <p:spPr bwMode="auto">
            <a:xfrm rot="5400000">
              <a:off x="1656" y="1344"/>
              <a:ext cx="336" cy="2112"/>
            </a:xfrm>
            <a:prstGeom prst="leftBrace">
              <a:avLst>
                <a:gd name="adj1" fmla="val 52381"/>
                <a:gd name="adj2" fmla="val 286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075" name="Group 6"/>
            <p:cNvGrpSpPr>
              <a:grpSpLocks/>
            </p:cNvGrpSpPr>
            <p:nvPr/>
          </p:nvGrpSpPr>
          <p:grpSpPr bwMode="auto">
            <a:xfrm>
              <a:off x="651" y="2769"/>
              <a:ext cx="2099" cy="304"/>
              <a:chOff x="651" y="2961"/>
              <a:chExt cx="2099" cy="304"/>
            </a:xfrm>
          </p:grpSpPr>
          <p:sp>
            <p:nvSpPr>
              <p:cNvPr id="2076" name="Rectangle 7"/>
              <p:cNvSpPr>
                <a:spLocks noChangeArrowheads="1"/>
              </p:cNvSpPr>
              <p:nvPr/>
            </p:nvSpPr>
            <p:spPr bwMode="auto">
              <a:xfrm rot="-2400000">
                <a:off x="651" y="2961"/>
                <a:ext cx="632" cy="255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VZOREK</a:t>
                </a:r>
              </a:p>
            </p:txBody>
          </p:sp>
          <p:sp>
            <p:nvSpPr>
              <p:cNvPr id="2077" name="Rectangle 8"/>
              <p:cNvSpPr>
                <a:spLocks noChangeArrowheads="1"/>
              </p:cNvSpPr>
              <p:nvPr/>
            </p:nvSpPr>
            <p:spPr bwMode="auto">
              <a:xfrm rot="-2400000">
                <a:off x="1048" y="2990"/>
                <a:ext cx="768" cy="255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METODA</a:t>
                </a:r>
              </a:p>
            </p:txBody>
          </p:sp>
          <p:sp>
            <p:nvSpPr>
              <p:cNvPr id="2078" name="Rectangle 9"/>
              <p:cNvSpPr>
                <a:spLocks noChangeArrowheads="1"/>
              </p:cNvSpPr>
              <p:nvPr/>
            </p:nvSpPr>
            <p:spPr bwMode="auto">
              <a:xfrm rot="-2400000">
                <a:off x="1656" y="2962"/>
                <a:ext cx="593" cy="255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DESIGN</a:t>
                </a:r>
              </a:p>
            </p:txBody>
          </p:sp>
          <p:sp>
            <p:nvSpPr>
              <p:cNvPr id="2079" name="Rectangle 10"/>
              <p:cNvSpPr>
                <a:spLocks noChangeArrowheads="1"/>
              </p:cNvSpPr>
              <p:nvPr/>
            </p:nvSpPr>
            <p:spPr bwMode="auto">
              <a:xfrm rot="-2400000">
                <a:off x="2047" y="3010"/>
                <a:ext cx="703" cy="255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ANALÝZA</a:t>
                </a:r>
              </a:p>
            </p:txBody>
          </p:sp>
        </p:grpSp>
      </p:grpSp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5449888" y="2260600"/>
            <a:ext cx="2163762" cy="533400"/>
          </a:xfrm>
          <a:custGeom>
            <a:avLst/>
            <a:gdLst>
              <a:gd name="T0" fmla="*/ 1433492 w 21600"/>
              <a:gd name="T1" fmla="*/ 0 h 21600"/>
              <a:gd name="T2" fmla="*/ 0 w 21600"/>
              <a:gd name="T3" fmla="*/ 266700 h 21600"/>
              <a:gd name="T4" fmla="*/ 1433492 w 21600"/>
              <a:gd name="T5" fmla="*/ 533400 h 21600"/>
              <a:gd name="T6" fmla="*/ 2163762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150 h 21600"/>
              <a:gd name="T14" fmla="*/ 16436 w 21600"/>
              <a:gd name="T15" fmla="*/ 18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0" y="0"/>
                </a:moveTo>
                <a:lnTo>
                  <a:pt x="14310" y="3150"/>
                </a:lnTo>
                <a:lnTo>
                  <a:pt x="3375" y="3150"/>
                </a:lnTo>
                <a:lnTo>
                  <a:pt x="3375" y="18450"/>
                </a:lnTo>
                <a:lnTo>
                  <a:pt x="14310" y="18450"/>
                </a:lnTo>
                <a:lnTo>
                  <a:pt x="1431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50"/>
                </a:moveTo>
                <a:lnTo>
                  <a:pt x="1350" y="18450"/>
                </a:lnTo>
                <a:lnTo>
                  <a:pt x="2700" y="18450"/>
                </a:lnTo>
                <a:lnTo>
                  <a:pt x="2700" y="3150"/>
                </a:lnTo>
                <a:close/>
              </a:path>
              <a:path w="21600" h="21600">
                <a:moveTo>
                  <a:pt x="0" y="3150"/>
                </a:moveTo>
                <a:lnTo>
                  <a:pt x="0" y="18450"/>
                </a:lnTo>
                <a:lnTo>
                  <a:pt x="675" y="18450"/>
                </a:lnTo>
                <a:lnTo>
                  <a:pt x="675" y="3150"/>
                </a:ln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600" b="1" dirty="0"/>
              <a:t>INDUKCE</a:t>
            </a:r>
          </a:p>
        </p:txBody>
      </p: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5461000" y="3568698"/>
            <a:ext cx="2117725" cy="831850"/>
            <a:chOff x="3487" y="2072"/>
            <a:chExt cx="1334" cy="524"/>
          </a:xfrm>
        </p:grpSpPr>
        <p:sp>
          <p:nvSpPr>
            <p:cNvPr id="2072" name="Rectangle 14"/>
            <p:cNvSpPr>
              <a:spLocks noChangeArrowheads="1"/>
            </p:cNvSpPr>
            <p:nvPr/>
          </p:nvSpPr>
          <p:spPr bwMode="auto">
            <a:xfrm>
              <a:off x="3959" y="2402"/>
              <a:ext cx="859" cy="194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 b="1" dirty="0"/>
                <a:t>HYPOTÉZY</a:t>
              </a:r>
            </a:p>
          </p:txBody>
        </p:sp>
        <p:sp>
          <p:nvSpPr>
            <p:cNvPr id="2073" name="AutoShape 15"/>
            <p:cNvSpPr>
              <a:spLocks noChangeArrowheads="1"/>
            </p:cNvSpPr>
            <p:nvPr/>
          </p:nvSpPr>
          <p:spPr bwMode="auto">
            <a:xfrm flipH="1">
              <a:off x="3487" y="2072"/>
              <a:ext cx="1334" cy="336"/>
            </a:xfrm>
            <a:custGeom>
              <a:avLst/>
              <a:gdLst>
                <a:gd name="T0" fmla="*/ 884 w 21600"/>
                <a:gd name="T1" fmla="*/ 0 h 21600"/>
                <a:gd name="T2" fmla="*/ 0 w 21600"/>
                <a:gd name="T3" fmla="*/ 168 h 21600"/>
                <a:gd name="T4" fmla="*/ 884 w 21600"/>
                <a:gd name="T5" fmla="*/ 336 h 21600"/>
                <a:gd name="T6" fmla="*/ 1334 w 21600"/>
                <a:gd name="T7" fmla="*/ 16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3150 h 21600"/>
                <a:gd name="T14" fmla="*/ 16435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0" y="0"/>
                  </a:moveTo>
                  <a:lnTo>
                    <a:pt x="14310" y="3150"/>
                  </a:lnTo>
                  <a:lnTo>
                    <a:pt x="3375" y="3150"/>
                  </a:lnTo>
                  <a:lnTo>
                    <a:pt x="3375" y="18450"/>
                  </a:lnTo>
                  <a:lnTo>
                    <a:pt x="14310" y="18450"/>
                  </a:lnTo>
                  <a:lnTo>
                    <a:pt x="1431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150"/>
                  </a:moveTo>
                  <a:lnTo>
                    <a:pt x="1350" y="18450"/>
                  </a:lnTo>
                  <a:lnTo>
                    <a:pt x="2700" y="18450"/>
                  </a:lnTo>
                  <a:lnTo>
                    <a:pt x="2700" y="3150"/>
                  </a:lnTo>
                  <a:close/>
                </a:path>
                <a:path w="21600" h="21600">
                  <a:moveTo>
                    <a:pt x="0" y="3150"/>
                  </a:moveTo>
                  <a:lnTo>
                    <a:pt x="0" y="18450"/>
                  </a:lnTo>
                  <a:lnTo>
                    <a:pt x="675" y="18450"/>
                  </a:lnTo>
                  <a:lnTo>
                    <a:pt x="675" y="3150"/>
                  </a:ln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cs-CZ" sz="1600" b="1" dirty="0"/>
                <a:t>DEDUKCE</a:t>
              </a:r>
            </a:p>
          </p:txBody>
        </p:sp>
      </p:grpSp>
      <p:grpSp>
        <p:nvGrpSpPr>
          <p:cNvPr id="2057" name="Group 16"/>
          <p:cNvGrpSpPr>
            <a:grpSpLocks/>
          </p:cNvGrpSpPr>
          <p:nvPr/>
        </p:nvGrpSpPr>
        <p:grpSpPr bwMode="auto">
          <a:xfrm>
            <a:off x="2668588" y="2933700"/>
            <a:ext cx="2773362" cy="595313"/>
            <a:chOff x="1728" y="1672"/>
            <a:chExt cx="1747" cy="375"/>
          </a:xfrm>
        </p:grpSpPr>
        <p:grpSp>
          <p:nvGrpSpPr>
            <p:cNvPr id="2064" name="Group 17"/>
            <p:cNvGrpSpPr>
              <a:grpSpLocks/>
            </p:cNvGrpSpPr>
            <p:nvPr/>
          </p:nvGrpSpPr>
          <p:grpSpPr bwMode="auto">
            <a:xfrm>
              <a:off x="2862" y="1672"/>
              <a:ext cx="613" cy="375"/>
              <a:chOff x="2862" y="1960"/>
              <a:chExt cx="613" cy="375"/>
            </a:xfrm>
          </p:grpSpPr>
          <p:sp>
            <p:nvSpPr>
              <p:cNvPr id="2069" name="Rectangle 18"/>
              <p:cNvSpPr>
                <a:spLocks noChangeArrowheads="1"/>
              </p:cNvSpPr>
              <p:nvPr/>
            </p:nvSpPr>
            <p:spPr bwMode="auto">
              <a:xfrm>
                <a:off x="3008" y="2080"/>
                <a:ext cx="467" cy="25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0" name="Rectangle 19"/>
              <p:cNvSpPr>
                <a:spLocks noChangeArrowheads="1"/>
              </p:cNvSpPr>
              <p:nvPr/>
            </p:nvSpPr>
            <p:spPr bwMode="auto">
              <a:xfrm>
                <a:off x="2935" y="2020"/>
                <a:ext cx="467" cy="255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1" name="Rectangle 20"/>
              <p:cNvSpPr>
                <a:spLocks noChangeArrowheads="1"/>
              </p:cNvSpPr>
              <p:nvPr/>
            </p:nvSpPr>
            <p:spPr bwMode="auto">
              <a:xfrm>
                <a:off x="2862" y="1960"/>
                <a:ext cx="467" cy="255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DATA</a:t>
                </a:r>
                <a:endParaRPr lang="cs-CZ" sz="1800" b="1"/>
              </a:p>
            </p:txBody>
          </p:sp>
        </p:grpSp>
        <p:grpSp>
          <p:nvGrpSpPr>
            <p:cNvPr id="2065" name="Group 21"/>
            <p:cNvGrpSpPr>
              <a:grpSpLocks/>
            </p:cNvGrpSpPr>
            <p:nvPr/>
          </p:nvGrpSpPr>
          <p:grpSpPr bwMode="auto">
            <a:xfrm>
              <a:off x="1728" y="1776"/>
              <a:ext cx="1056" cy="192"/>
              <a:chOff x="1728" y="1776"/>
              <a:chExt cx="1056" cy="192"/>
            </a:xfrm>
          </p:grpSpPr>
          <p:sp>
            <p:nvSpPr>
              <p:cNvPr id="2066" name="Line 22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7" name="Line 23"/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8" name="Line 24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4572000" y="5695950"/>
            <a:ext cx="431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phenomena, </a:t>
            </a:r>
            <a:r>
              <a:rPr lang="cs-CZ" sz="1000" b="1"/>
              <a:t>(empirical) </a:t>
            </a:r>
            <a:r>
              <a:rPr lang="en-US" sz="1000" b="1"/>
              <a:t>data, facts, induction, theory, deduction, hypotheses, sample, method, design, analysis, exploratory and confirmatory research, statistics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524375" y="1693863"/>
            <a:ext cx="3881438" cy="3124200"/>
            <a:chOff x="2897" y="891"/>
            <a:chExt cx="2445" cy="1968"/>
          </a:xfrm>
        </p:grpSpPr>
        <p:sp>
          <p:nvSpPr>
            <p:cNvPr id="2060" name="AutoShape 28"/>
            <p:cNvSpPr>
              <a:spLocks noChangeArrowheads="1"/>
            </p:cNvSpPr>
            <p:nvPr/>
          </p:nvSpPr>
          <p:spPr bwMode="auto">
            <a:xfrm>
              <a:off x="2897" y="891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1" name="AutoShape 29"/>
            <p:cNvSpPr>
              <a:spLocks noChangeArrowheads="1"/>
            </p:cNvSpPr>
            <p:nvPr/>
          </p:nvSpPr>
          <p:spPr bwMode="auto">
            <a:xfrm rot="10800000">
              <a:off x="2977" y="1705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FF5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533" y="955"/>
              <a:ext cx="1083" cy="18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82532"/>
                </a:avLst>
              </a:prstTxWarp>
            </a:bodyPr>
            <a:lstStyle/>
            <a:p>
              <a:pPr algn="ctr"/>
              <a:r>
                <a:rPr lang="cs-CZ" sz="1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EXPLORAČNÍ VÝZKUM</a:t>
              </a:r>
            </a:p>
          </p:txBody>
        </p:sp>
        <p:sp>
          <p:nvSpPr>
            <p:cNvPr id="206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22" y="2663"/>
              <a:ext cx="1077" cy="14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058"/>
                </a:avLst>
              </a:prstTxWarp>
            </a:bodyPr>
            <a:lstStyle/>
            <a:p>
              <a:pPr algn="ctr"/>
              <a:r>
                <a:rPr lang="cs-CZ" sz="1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KONFIRMAČNÍ VÝZKUM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řekne… věda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087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116013" y="6283325"/>
            <a:ext cx="6335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kumimoji="1" lang="en-US" sz="1000">
                <a:solidFill>
                  <a:schemeClr val="tx2"/>
                </a:solidFill>
                <a:latin typeface="Trebuchet MS" pitchFamily="34" charset="0"/>
              </a:rPr>
              <a:t>AJ:</a:t>
            </a:r>
            <a:r>
              <a:rPr kumimoji="1" lang="cs-CZ" sz="1000">
                <a:solidFill>
                  <a:schemeClr val="tx2"/>
                </a:solidFill>
                <a:latin typeface="Trebuchet MS" pitchFamily="34" charset="0"/>
              </a:rPr>
              <a:t> estimation, heuristics, contextual cues  </a:t>
            </a:r>
            <a:endParaRPr kumimoji="1" lang="cs-CZ" sz="40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31913" y="1773238"/>
            <a:ext cx="7632700" cy="4392612"/>
          </a:xfrm>
          <a:noFill/>
        </p:spPr>
        <p:txBody>
          <a:bodyPr>
            <a:normAutofit lnSpcReduction="10000"/>
          </a:bodyPr>
          <a:lstStyle/>
          <a:p>
            <a:r>
              <a:rPr lang="cs-CZ" sz="2000" dirty="0" smtClean="0">
                <a:latin typeface="Trebuchet MS" pitchFamily="34" charset="0"/>
              </a:rPr>
              <a:t>Respondenti odpovědi obvykle „odhadují“</a:t>
            </a:r>
          </a:p>
          <a:p>
            <a:pPr lvl="1"/>
            <a:r>
              <a:rPr lang="cs-CZ" sz="1800" dirty="0" smtClean="0">
                <a:latin typeface="Trebuchet MS" pitchFamily="34" charset="0"/>
              </a:rPr>
              <a:t>ve schopnostech a motivaci se respondenti liší</a:t>
            </a:r>
          </a:p>
          <a:p>
            <a:pPr lvl="1"/>
            <a:r>
              <a:rPr lang="cs-CZ" sz="1800" dirty="0" smtClean="0">
                <a:latin typeface="Trebuchet MS" pitchFamily="34" charset="0"/>
              </a:rPr>
              <a:t>platí zde obecné heuristiky a zkreslení odhadů </a:t>
            </a:r>
          </a:p>
          <a:p>
            <a:r>
              <a:rPr lang="cs-CZ" sz="2000" dirty="0" smtClean="0">
                <a:latin typeface="Trebuchet MS" pitchFamily="34" charset="0"/>
              </a:rPr>
              <a:t>V odhadu využívají kontextuální nápovědi</a:t>
            </a:r>
          </a:p>
          <a:p>
            <a:pPr lvl="1"/>
            <a:r>
              <a:rPr lang="cs-CZ" sz="1800" dirty="0">
                <a:latin typeface="Trebuchet MS" pitchFamily="34" charset="0"/>
              </a:rPr>
              <a:t>formulace otázky</a:t>
            </a:r>
          </a:p>
          <a:p>
            <a:pPr lvl="2"/>
            <a:r>
              <a:rPr lang="cs-CZ" sz="1600" dirty="0">
                <a:latin typeface="Trebuchet MS" pitchFamily="34" charset="0"/>
              </a:rPr>
              <a:t>otázka, nabídnuté odpovědi</a:t>
            </a:r>
          </a:p>
          <a:p>
            <a:pPr lvl="1"/>
            <a:r>
              <a:rPr lang="cs-CZ" sz="1800" dirty="0">
                <a:latin typeface="Trebuchet MS" pitchFamily="34" charset="0"/>
              </a:rPr>
              <a:t>kontext ostatních otázek a </a:t>
            </a:r>
            <a:r>
              <a:rPr lang="cs-CZ" sz="1800" u="sng" dirty="0" smtClean="0">
                <a:latin typeface="Trebuchet MS" pitchFamily="34" charset="0"/>
              </a:rPr>
              <a:t>odpovědí</a:t>
            </a:r>
            <a:r>
              <a:rPr lang="cs-CZ" sz="1800" dirty="0" smtClean="0">
                <a:latin typeface="Trebuchet MS" pitchFamily="34" charset="0"/>
              </a:rPr>
              <a:t> (struktura rozhovoru)</a:t>
            </a:r>
            <a:endParaRPr lang="cs-CZ" sz="1800" dirty="0">
              <a:latin typeface="Trebuchet MS" pitchFamily="34" charset="0"/>
            </a:endParaRPr>
          </a:p>
          <a:p>
            <a:pPr lvl="1"/>
            <a:r>
              <a:rPr lang="cs-CZ" sz="1800" dirty="0" smtClean="0">
                <a:latin typeface="Trebuchet MS" pitchFamily="34" charset="0"/>
              </a:rPr>
              <a:t>kontext „vyplňování dotazníku“ </a:t>
            </a:r>
          </a:p>
          <a:p>
            <a:pPr lvl="2"/>
            <a:r>
              <a:rPr lang="cs-CZ" sz="1600" dirty="0" smtClean="0">
                <a:latin typeface="Trebuchet MS" pitchFamily="34" charset="0"/>
              </a:rPr>
              <a:t>dotazování jako sociální setkání (</a:t>
            </a:r>
            <a:r>
              <a:rPr lang="cs-CZ" sz="1600" dirty="0" err="1" smtClean="0">
                <a:latin typeface="Trebuchet MS" pitchFamily="34" charset="0"/>
              </a:rPr>
              <a:t>Grice</a:t>
            </a:r>
            <a:r>
              <a:rPr lang="cs-CZ" sz="1600" dirty="0" smtClean="0">
                <a:latin typeface="Trebuchet MS" pitchFamily="34" charset="0"/>
              </a:rPr>
              <a:t>)</a:t>
            </a:r>
          </a:p>
          <a:p>
            <a:r>
              <a:rPr lang="cs-CZ" sz="2000" dirty="0" smtClean="0">
                <a:latin typeface="Trebuchet MS" pitchFamily="34" charset="0"/>
              </a:rPr>
              <a:t>Odpovídání na otázky ovlivňuje další chování a kognici</a:t>
            </a:r>
          </a:p>
          <a:p>
            <a:pPr lvl="1"/>
            <a:r>
              <a:rPr lang="cs-CZ" sz="1700" dirty="0" smtClean="0">
                <a:latin typeface="Trebuchet MS" pitchFamily="34" charset="0"/>
              </a:rPr>
              <a:t>Nezamýšlené důsledky dotazování („zživotnění“ tématu – sociální konstruování reality – „když se na to ptají, asi je to důležité“, přebírání naznačené struktury) 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hádáme odpovědi</a:t>
            </a:r>
          </a:p>
        </p:txBody>
      </p:sp>
    </p:spTree>
    <p:extLst>
      <p:ext uri="{BB962C8B-B14F-4D97-AF65-F5344CB8AC3E}">
        <p14:creationId xmlns:p14="http://schemas.microsoft.com/office/powerpoint/2010/main" val="70010128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babl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1214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87624" y="6309320"/>
            <a:ext cx="64807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0" dirty="0"/>
              <a:t>https://blog.revolutionanalytics.com/2017/08/probably-more-probably-than-probable.html?fbclid=IwAR13zdKX8t7eXgmTjq1O8FSkiib0O11_i-oyLhkU2ipv73gIiWGrD1RYiqM</a:t>
            </a:r>
          </a:p>
        </p:txBody>
      </p:sp>
    </p:spTree>
    <p:extLst>
      <p:ext uri="{BB962C8B-B14F-4D97-AF65-F5344CB8AC3E}">
        <p14:creationId xmlns:p14="http://schemas.microsoft.com/office/powerpoint/2010/main" val="2895922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/>
        </p:nvGraphicFramePr>
        <p:xfrm>
          <a:off x="1258888" y="1916113"/>
          <a:ext cx="7416800" cy="3986214"/>
        </p:xfrm>
        <a:graphic>
          <a:graphicData uri="http://schemas.openxmlformats.org/drawingml/2006/table">
            <a:tbl>
              <a:tblPr/>
              <a:tblGrid>
                <a:gridCol w="37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ROZHOVOR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DOTAZNÍK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Nižší možnost standardizace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Vyšší možnost standardizace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Vyšší potenciál pro validitu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Nižší potenciál pro validitu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Nižší potenciál pro reliabilitu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Vyšší potenciál pro reliabilitu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Vliv tazatele vysoký (+ i -)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Vliv tazatele minimální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Návratnost vysoká a snáze kontrolovatelná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Návratnost menší a hůře kontrolovatelná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Drahý (čas i peníze)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Levný (až laciný)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Anonymita problematická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Anonymita možná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Vyšší možnost motivovat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Omezené motivování / demotivace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418" name="Rectangle 3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Kladení otázek – dotazník vs. rozhovor</a:t>
            </a:r>
          </a:p>
        </p:txBody>
      </p:sp>
    </p:spTree>
    <p:extLst>
      <p:ext uri="{BB962C8B-B14F-4D97-AF65-F5344CB8AC3E}">
        <p14:creationId xmlns:p14="http://schemas.microsoft.com/office/powerpoint/2010/main" val="182482204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Group 2"/>
          <p:cNvGraphicFramePr>
            <a:graphicFrameLocks noGrp="1"/>
          </p:cNvGraphicFramePr>
          <p:nvPr/>
        </p:nvGraphicFramePr>
        <p:xfrm>
          <a:off x="1258888" y="2492375"/>
          <a:ext cx="7345362" cy="3525840"/>
        </p:xfrm>
        <a:graphic>
          <a:graphicData uri="http://schemas.openxmlformats.org/drawingml/2006/table">
            <a:tbl>
              <a:tblPr/>
              <a:tblGrid>
                <a:gridCol w="367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1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ROZHOVOR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FOCUS GROUP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SKUPINOVÝ ROZHOVOR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Vyšší možnost standardizace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Nižší možnost standardizace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Širší rozsah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Užší rozsah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Snazší na management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Náročnější na management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Drahý (čas i peníze)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Levnější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Větší problém s citlivými tématy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Sledování interakcí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1547813" y="1412875"/>
            <a:ext cx="6810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7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7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kumimoji="1" lang="cs-CZ" sz="2400">
                <a:solidFill>
                  <a:schemeClr val="tx2"/>
                </a:solidFill>
                <a:latin typeface="Trebuchet MS" pitchFamily="34" charset="0"/>
              </a:rPr>
              <a:t>FG (=ohnisková skupina)</a:t>
            </a:r>
          </a:p>
          <a:p>
            <a:pPr algn="l"/>
            <a:r>
              <a:rPr kumimoji="1" lang="cs-CZ" sz="2400">
                <a:solidFill>
                  <a:schemeClr val="tx2"/>
                </a:solidFill>
                <a:latin typeface="Trebuchet MS" pitchFamily="34" charset="0"/>
              </a:rPr>
              <a:t>	    – rozhovor s malou skupinou (5-10)</a:t>
            </a:r>
          </a:p>
        </p:txBody>
      </p:sp>
      <p:sp>
        <p:nvSpPr>
          <p:cNvPr id="17437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Kladení otázek – focus groups</a:t>
            </a:r>
          </a:p>
        </p:txBody>
      </p:sp>
    </p:spTree>
    <p:extLst>
      <p:ext uri="{BB962C8B-B14F-4D97-AF65-F5344CB8AC3E}">
        <p14:creationId xmlns:p14="http://schemas.microsoft.com/office/powerpoint/2010/main" val="123589017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ROZHOVORU - PRŮBĚH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cs-CZ" sz="2400" b="1" smtClean="0">
                <a:latin typeface="Trebuchet MS" pitchFamily="34" charset="0"/>
                <a:cs typeface="Times New Roman" pitchFamily="18" charset="0"/>
              </a:rPr>
              <a:t>ÚVOD – 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p</a:t>
            </a:r>
            <a:r>
              <a:rPr lang="cs-CZ" sz="2400" smtClean="0">
                <a:latin typeface="Trebuchet MS" pitchFamily="34" charset="0"/>
              </a:rPr>
              <a:t>ř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edstavení tazatele, ú</a:t>
            </a:r>
            <a:r>
              <a:rPr lang="cs-CZ" sz="2400" smtClean="0">
                <a:latin typeface="Trebuchet MS" pitchFamily="34" charset="0"/>
              </a:rPr>
              <a:t>č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elu rozhovoru, ujišt</a:t>
            </a:r>
            <a:r>
              <a:rPr lang="cs-CZ" sz="2400" smtClean="0">
                <a:latin typeface="Trebuchet MS" pitchFamily="34" charset="0"/>
              </a:rPr>
              <a:t>ě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ní o d</a:t>
            </a:r>
            <a:r>
              <a:rPr lang="cs-CZ" sz="2400" smtClean="0">
                <a:latin typeface="Trebuchet MS" pitchFamily="34" charset="0"/>
              </a:rPr>
              <a:t>ů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v</a:t>
            </a:r>
            <a:r>
              <a:rPr lang="cs-CZ" sz="2400" smtClean="0">
                <a:latin typeface="Trebuchet MS" pitchFamily="34" charset="0"/>
              </a:rPr>
              <a:t>ěr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nosti, dohod</a:t>
            </a:r>
            <a:r>
              <a:rPr lang="cs-CZ" sz="2400" smtClean="0">
                <a:latin typeface="Trebuchet MS" pitchFamily="34" charset="0"/>
              </a:rPr>
              <a:t>a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 o záznamu, raport</a:t>
            </a:r>
          </a:p>
          <a:p>
            <a:pPr>
              <a:spcBef>
                <a:spcPct val="50000"/>
              </a:spcBef>
            </a:pPr>
            <a:r>
              <a:rPr lang="cs-CZ" sz="2400" b="1" smtClean="0">
                <a:latin typeface="Trebuchet MS" pitchFamily="34" charset="0"/>
                <a:cs typeface="Times New Roman" pitchFamily="18" charset="0"/>
              </a:rPr>
              <a:t>ZAH</a:t>
            </a:r>
            <a:r>
              <a:rPr lang="cs-CZ" sz="2400" b="1" smtClean="0">
                <a:latin typeface="Trebuchet MS" pitchFamily="34" charset="0"/>
              </a:rPr>
              <a:t>Ř</a:t>
            </a:r>
            <a:r>
              <a:rPr lang="cs-CZ" sz="2400" b="1" smtClean="0">
                <a:latin typeface="Trebuchet MS" pitchFamily="34" charset="0"/>
                <a:cs typeface="Times New Roman" pitchFamily="18" charset="0"/>
              </a:rPr>
              <a:t>ÍVACÍ KOLO 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– jednoduché neohro</a:t>
            </a:r>
            <a:r>
              <a:rPr lang="cs-CZ" sz="2400" smtClean="0">
                <a:latin typeface="Trebuchet MS" pitchFamily="34" charset="0"/>
              </a:rPr>
              <a:t>ž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ující otázky</a:t>
            </a:r>
          </a:p>
          <a:p>
            <a:pPr>
              <a:spcBef>
                <a:spcPct val="50000"/>
              </a:spcBef>
            </a:pPr>
            <a:r>
              <a:rPr lang="cs-CZ" sz="2400" b="1" smtClean="0">
                <a:latin typeface="Trebuchet MS" pitchFamily="34" charset="0"/>
                <a:cs typeface="Times New Roman" pitchFamily="18" charset="0"/>
              </a:rPr>
              <a:t>HLAVNÍ NÁPL</a:t>
            </a:r>
            <a:r>
              <a:rPr lang="cs-CZ" sz="2400" b="1" smtClean="0">
                <a:latin typeface="Trebuchet MS" pitchFamily="34" charset="0"/>
              </a:rPr>
              <a:t>Ň</a:t>
            </a:r>
            <a:r>
              <a:rPr lang="cs-CZ" sz="2400" b="1" smtClean="0">
                <a:latin typeface="Trebuchet MS" pitchFamily="34" charset="0"/>
                <a:cs typeface="Times New Roman" pitchFamily="18" charset="0"/>
              </a:rPr>
              <a:t> ROZHOVORU</a:t>
            </a:r>
          </a:p>
          <a:p>
            <a:pPr>
              <a:spcBef>
                <a:spcPct val="50000"/>
              </a:spcBef>
            </a:pPr>
            <a:r>
              <a:rPr lang="cs-CZ" sz="2400" b="1" smtClean="0">
                <a:latin typeface="Trebuchet MS" pitchFamily="34" charset="0"/>
                <a:cs typeface="Times New Roman" pitchFamily="18" charset="0"/>
              </a:rPr>
              <a:t>ZKLIDN</a:t>
            </a:r>
            <a:r>
              <a:rPr lang="cs-CZ" sz="2400" b="1" smtClean="0">
                <a:latin typeface="Trebuchet MS" pitchFamily="34" charset="0"/>
              </a:rPr>
              <a:t>Ě</a:t>
            </a:r>
            <a:r>
              <a:rPr lang="cs-CZ" sz="2400" b="1" smtClean="0">
                <a:latin typeface="Trebuchet MS" pitchFamily="34" charset="0"/>
                <a:cs typeface="Times New Roman" pitchFamily="18" charset="0"/>
              </a:rPr>
              <a:t>NÍ 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– uvoln</a:t>
            </a:r>
            <a:r>
              <a:rPr lang="cs-CZ" sz="2400" smtClean="0">
                <a:latin typeface="Trebuchet MS" pitchFamily="34" charset="0"/>
              </a:rPr>
              <a:t>ě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ní nap</a:t>
            </a:r>
            <a:r>
              <a:rPr lang="cs-CZ" sz="2400" smtClean="0">
                <a:latin typeface="Trebuchet MS" pitchFamily="34" charset="0"/>
              </a:rPr>
              <a:t>ě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tí, které se mohlo b</a:t>
            </a:r>
            <a:r>
              <a:rPr lang="cs-CZ" sz="2400" smtClean="0">
                <a:latin typeface="Trebuchet MS" pitchFamily="34" charset="0"/>
              </a:rPr>
              <a:t>ě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hem rozhovoru nashromá</a:t>
            </a:r>
            <a:r>
              <a:rPr lang="cs-CZ" sz="2400" smtClean="0">
                <a:latin typeface="Trebuchet MS" pitchFamily="34" charset="0"/>
              </a:rPr>
              <a:t>ž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dit</a:t>
            </a:r>
          </a:p>
          <a:p>
            <a:pPr>
              <a:spcBef>
                <a:spcPct val="50000"/>
              </a:spcBef>
            </a:pPr>
            <a:r>
              <a:rPr lang="cs-CZ" sz="2400" b="1" smtClean="0">
                <a:latin typeface="Trebuchet MS" pitchFamily="34" charset="0"/>
                <a:cs typeface="Times New Roman" pitchFamily="18" charset="0"/>
              </a:rPr>
              <a:t>UZAV</a:t>
            </a:r>
            <a:r>
              <a:rPr lang="cs-CZ" sz="2400" b="1" smtClean="0">
                <a:latin typeface="Trebuchet MS" pitchFamily="34" charset="0"/>
              </a:rPr>
              <a:t>Ř</a:t>
            </a:r>
            <a:r>
              <a:rPr lang="cs-CZ" sz="2400" b="1" smtClean="0">
                <a:latin typeface="Trebuchet MS" pitchFamily="34" charset="0"/>
                <a:cs typeface="Times New Roman" pitchFamily="18" charset="0"/>
              </a:rPr>
              <a:t>ENÍ 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– pod</a:t>
            </a:r>
            <a:r>
              <a:rPr lang="cs-CZ" sz="2400" smtClean="0">
                <a:latin typeface="Trebuchet MS" pitchFamily="34" charset="0"/>
              </a:rPr>
              <a:t>ě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kování, debriefing, rozlou</a:t>
            </a:r>
            <a:r>
              <a:rPr lang="cs-CZ" sz="2400" smtClean="0">
                <a:latin typeface="Trebuchet MS" pitchFamily="34" charset="0"/>
              </a:rPr>
              <a:t>č</a:t>
            </a:r>
            <a:r>
              <a:rPr lang="cs-CZ" sz="2400" smtClean="0">
                <a:latin typeface="Trebuchet MS" pitchFamily="34" charset="0"/>
                <a:cs typeface="Times New Roman" pitchFamily="18" charset="0"/>
              </a:rPr>
              <a:t>ení se. Pozor na jev „ruka na klice“ </a:t>
            </a:r>
          </a:p>
        </p:txBody>
      </p:sp>
    </p:spTree>
    <p:extLst>
      <p:ext uri="{BB962C8B-B14F-4D97-AF65-F5344CB8AC3E}">
        <p14:creationId xmlns:p14="http://schemas.microsoft.com/office/powerpoint/2010/main" val="785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1173163" y="3573463"/>
            <a:ext cx="777240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endParaRPr lang="cs-CZ" sz="2000" b="0">
              <a:solidFill>
                <a:schemeClr val="tx1"/>
              </a:solidFill>
              <a:latin typeface="Segoe UI" pitchFamily="34" charset="0"/>
              <a:cs typeface="Times New Roman" pitchFamily="18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258888" y="1700213"/>
            <a:ext cx="7742237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1pPr>
            <a:lvl2pPr marL="895350" indent="-360363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2pPr>
            <a:lvl3pPr marL="1143000" indent="-228600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3pPr>
            <a:lvl4pPr marL="1600200" indent="-228600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4pPr>
            <a:lvl5pPr marL="2057400" indent="-228600"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chemeClr val="accent1"/>
              </a:buClr>
              <a:buSzPct val="145000"/>
              <a:buFont typeface="Wingdings" pitchFamily="2" charset="2"/>
              <a:buChar char="§"/>
            </a:pPr>
            <a:r>
              <a:rPr lang="cs-CZ" sz="2000" b="0" dirty="0">
                <a:latin typeface="Trebuchet MS" pitchFamily="34" charset="0"/>
              </a:rPr>
              <a:t>Mějte NATRÉNOVÁNO</a:t>
            </a:r>
          </a:p>
          <a:p>
            <a:pPr algn="l">
              <a:spcBef>
                <a:spcPct val="50000"/>
              </a:spcBef>
              <a:buClr>
                <a:schemeClr val="accent1"/>
              </a:buClr>
              <a:buSzPct val="145000"/>
              <a:buFont typeface="Wingdings" pitchFamily="2" charset="2"/>
              <a:buChar char="§"/>
            </a:pPr>
            <a:r>
              <a:rPr lang="cs-CZ" sz="2000" b="0" dirty="0">
                <a:latin typeface="Trebuchet MS" pitchFamily="34" charset="0"/>
              </a:rPr>
              <a:t>NASLOUCHEJTE, i při strukturovaném rozhovoru</a:t>
            </a:r>
          </a:p>
          <a:p>
            <a:pPr algn="l">
              <a:spcBef>
                <a:spcPct val="50000"/>
              </a:spcBef>
              <a:buClr>
                <a:schemeClr val="accent1"/>
              </a:buClr>
              <a:buSzPct val="145000"/>
              <a:buFont typeface="Wingdings" pitchFamily="2" charset="2"/>
              <a:buChar char="§"/>
            </a:pPr>
            <a:r>
              <a:rPr lang="cs-CZ" sz="2000" b="0" dirty="0">
                <a:latin typeface="Trebuchet MS" pitchFamily="34" charset="0"/>
              </a:rPr>
              <a:t>NEUTRALITA </a:t>
            </a:r>
          </a:p>
          <a:p>
            <a:pPr lvl="1" algn="l">
              <a:spcBef>
                <a:spcPct val="50000"/>
              </a:spcBef>
              <a:buClr>
                <a:schemeClr val="accent1"/>
              </a:buClr>
              <a:buSzPct val="145000"/>
              <a:buFont typeface="Wingdings" pitchFamily="2" charset="2"/>
              <a:buChar char="§"/>
            </a:pPr>
            <a:r>
              <a:rPr lang="cs-CZ" sz="1800" b="0" dirty="0">
                <a:latin typeface="Trebuchet MS" pitchFamily="34" charset="0"/>
              </a:rPr>
              <a:t>Otázky klaďte klidně, přímočaře a způsobem, který v respondentovi nevyvolá pocit ohrožení (nebo jiné nežádoucí pocity)</a:t>
            </a:r>
          </a:p>
          <a:p>
            <a:pPr lvl="1" algn="l">
              <a:spcBef>
                <a:spcPct val="50000"/>
              </a:spcBef>
              <a:buClr>
                <a:schemeClr val="accent1"/>
              </a:buClr>
              <a:buSzPct val="145000"/>
              <a:buFont typeface="Wingdings" pitchFamily="2" charset="2"/>
              <a:buChar char="§"/>
            </a:pPr>
            <a:r>
              <a:rPr lang="cs-CZ" sz="1800" b="0" dirty="0">
                <a:latin typeface="Trebuchet MS" pitchFamily="34" charset="0"/>
              </a:rPr>
              <a:t>Minimalizujte </a:t>
            </a:r>
            <a:r>
              <a:rPr lang="cs-CZ" sz="1800" b="0" dirty="0" err="1">
                <a:latin typeface="Trebuchet MS" pitchFamily="34" charset="0"/>
              </a:rPr>
              <a:t>návodnost</a:t>
            </a:r>
            <a:r>
              <a:rPr lang="cs-CZ" sz="1800" b="0" dirty="0">
                <a:latin typeface="Trebuchet MS" pitchFamily="34" charset="0"/>
              </a:rPr>
              <a:t>, </a:t>
            </a:r>
            <a:r>
              <a:rPr lang="cs-CZ" sz="1800" dirty="0">
                <a:latin typeface="Trebuchet MS" pitchFamily="34" charset="0"/>
              </a:rPr>
              <a:t>SUGESTIVNOST</a:t>
            </a:r>
            <a:r>
              <a:rPr lang="cs-CZ" sz="1800" b="0" dirty="0">
                <a:latin typeface="Trebuchet MS" pitchFamily="34" charset="0"/>
              </a:rPr>
              <a:t>. Nedejte znát, jaké odpovědi si přejete slyšet.</a:t>
            </a:r>
          </a:p>
          <a:p>
            <a:pPr algn="l">
              <a:spcBef>
                <a:spcPct val="50000"/>
              </a:spcBef>
              <a:buClr>
                <a:schemeClr val="accent1"/>
              </a:buClr>
              <a:buSzPct val="145000"/>
              <a:buFont typeface="Wingdings" pitchFamily="2" charset="2"/>
              <a:buChar char="§"/>
            </a:pPr>
            <a:r>
              <a:rPr lang="cs-CZ" sz="2000" b="0" dirty="0">
                <a:latin typeface="Trebuchet MS" pitchFamily="34" charset="0"/>
              </a:rPr>
              <a:t>Otázky řaďte spíše od obecnějších ke specifičtějším (trychtýř)</a:t>
            </a:r>
          </a:p>
          <a:p>
            <a:pPr algn="l">
              <a:spcBef>
                <a:spcPct val="50000"/>
              </a:spcBef>
              <a:buClr>
                <a:schemeClr val="accent1"/>
              </a:buClr>
              <a:buSzPct val="145000"/>
              <a:buFont typeface="Wingdings" pitchFamily="2" charset="2"/>
              <a:buChar char="§"/>
            </a:pPr>
            <a:r>
              <a:rPr lang="cs-CZ" sz="2000" b="0" dirty="0">
                <a:latin typeface="Trebuchet MS" pitchFamily="34" charset="0"/>
              </a:rPr>
              <a:t>UŽÍVEJTE si to (nebo se alespoň tvařte, že vás to baví, že vás respondentův názor zajímá)</a:t>
            </a:r>
          </a:p>
          <a:p>
            <a:pPr algn="r">
              <a:spcBef>
                <a:spcPct val="50000"/>
              </a:spcBef>
              <a:buClr>
                <a:schemeClr val="accent1"/>
              </a:buClr>
              <a:buSzPct val="145000"/>
              <a:buFont typeface="Wingdings" pitchFamily="2" charset="2"/>
              <a:buNone/>
            </a:pPr>
            <a:r>
              <a:rPr lang="cs-CZ" sz="2000" b="0" dirty="0">
                <a:latin typeface="Trebuchet MS" pitchFamily="34" charset="0"/>
              </a:rPr>
              <a:t>… nedodržení vede ke zkreslením – </a:t>
            </a:r>
            <a:r>
              <a:rPr lang="cs-CZ" sz="2000" dirty="0">
                <a:latin typeface="Trebuchet MS" pitchFamily="34" charset="0"/>
              </a:rPr>
              <a:t>INTERVIEWER BIAS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ROZHOVORU - PRAVIDLA</a:t>
            </a:r>
          </a:p>
        </p:txBody>
      </p:sp>
    </p:spTree>
    <p:extLst>
      <p:ext uri="{BB962C8B-B14F-4D97-AF65-F5344CB8AC3E}">
        <p14:creationId xmlns:p14="http://schemas.microsoft.com/office/powerpoint/2010/main" val="196590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KLADENÍ OTÁZEK - ROZHOVOR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Jde vlastn</a:t>
            </a:r>
            <a:r>
              <a:rPr lang="cs-CZ" sz="2000" dirty="0" smtClean="0">
                <a:latin typeface="Trebuchet MS" pitchFamily="34" charset="0"/>
              </a:rPr>
              <a:t>ě</a:t>
            </a: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 o </a:t>
            </a:r>
            <a:r>
              <a:rPr lang="cs-CZ" sz="2400" b="1" dirty="0" smtClean="0">
                <a:latin typeface="Trebuchet MS" pitchFamily="34" charset="0"/>
                <a:cs typeface="Times New Roman" pitchFamily="18" charset="0"/>
              </a:rPr>
              <a:t>ZPROST</a:t>
            </a:r>
            <a:r>
              <a:rPr lang="cs-CZ" sz="2400" b="1" dirty="0" smtClean="0">
                <a:latin typeface="Trebuchet MS" pitchFamily="34" charset="0"/>
              </a:rPr>
              <a:t>Ř</a:t>
            </a:r>
            <a:r>
              <a:rPr lang="cs-CZ" sz="2400" b="1" dirty="0" smtClean="0">
                <a:latin typeface="Trebuchet MS" pitchFamily="34" charset="0"/>
                <a:cs typeface="Times New Roman" pitchFamily="18" charset="0"/>
              </a:rPr>
              <a:t>EDKOVANÉ POZOROVÁNÍ</a:t>
            </a: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 </a:t>
            </a:r>
          </a:p>
          <a:p>
            <a:pPr algn="r">
              <a:buFont typeface="Monotype Sorts" pitchFamily="2" charset="2"/>
              <a:buNone/>
            </a:pP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	ptáme se druhých na výsledky jejich „pozorování“</a:t>
            </a:r>
          </a:p>
          <a:p>
            <a:pPr>
              <a:buFont typeface="Monotype Sorts" pitchFamily="2" charset="2"/>
              <a:buNone/>
            </a:pPr>
            <a:endParaRPr lang="cs-CZ" sz="2000" dirty="0" smtClean="0">
              <a:latin typeface="Trebuchet MS" pitchFamily="34" charset="0"/>
              <a:cs typeface="Times New Roman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Rozhovor je konverzace se specifickým</a:t>
            </a:r>
            <a:r>
              <a:rPr lang="cs-CZ" sz="2400" dirty="0" smtClean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Trebuchet MS" pitchFamily="34" charset="0"/>
                <a:cs typeface="Times New Roman" pitchFamily="18" charset="0"/>
              </a:rPr>
              <a:t>CÍLE</a:t>
            </a:r>
            <a:r>
              <a:rPr lang="cs-CZ" sz="2400" b="1" dirty="0" smtClean="0">
                <a:latin typeface="Trebuchet MS" pitchFamily="34" charset="0"/>
              </a:rPr>
              <a:t>M</a:t>
            </a:r>
            <a:r>
              <a:rPr lang="cs-CZ" sz="2400" b="1" dirty="0" smtClean="0">
                <a:latin typeface="Trebuchet MS" pitchFamily="34" charset="0"/>
                <a:cs typeface="Times New Roman" pitchFamily="18" charset="0"/>
              </a:rPr>
              <a:t>, Ú</a:t>
            </a:r>
            <a:r>
              <a:rPr lang="cs-CZ" sz="2400" b="1" dirty="0" smtClean="0">
                <a:latin typeface="Trebuchet MS" pitchFamily="34" charset="0"/>
              </a:rPr>
              <a:t>Č</a:t>
            </a:r>
            <a:r>
              <a:rPr lang="cs-CZ" sz="2400" b="1" dirty="0" smtClean="0">
                <a:latin typeface="Trebuchet MS" pitchFamily="34" charset="0"/>
                <a:cs typeface="Times New Roman" pitchFamily="18" charset="0"/>
              </a:rPr>
              <a:t>ELEM</a:t>
            </a:r>
            <a:r>
              <a:rPr lang="cs-CZ" sz="2400" dirty="0" smtClean="0">
                <a:latin typeface="Trebuchet MS" pitchFamily="34" charset="0"/>
                <a:cs typeface="Times New Roman" pitchFamily="18" charset="0"/>
              </a:rPr>
              <a:t>.</a:t>
            </a:r>
          </a:p>
          <a:p>
            <a:pPr>
              <a:buFont typeface="Monotype Sorts" pitchFamily="2" charset="2"/>
              <a:buNone/>
            </a:pP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Rozhovor je </a:t>
            </a:r>
            <a:r>
              <a:rPr lang="cs-CZ" sz="2400" b="1" dirty="0" smtClean="0">
                <a:latin typeface="Trebuchet MS" pitchFamily="34" charset="0"/>
                <a:cs typeface="Times New Roman" pitchFamily="18" charset="0"/>
              </a:rPr>
              <a:t>DOVEDNOST</a:t>
            </a:r>
            <a:r>
              <a:rPr lang="cs-CZ" sz="2400" dirty="0" smtClean="0">
                <a:latin typeface="Trebuchet MS" pitchFamily="34" charset="0"/>
                <a:cs typeface="Times New Roman" pitchFamily="18" charset="0"/>
              </a:rPr>
              <a:t>.</a:t>
            </a:r>
          </a:p>
          <a:p>
            <a:pPr>
              <a:buFont typeface="Monotype Sorts" pitchFamily="2" charset="2"/>
              <a:buNone/>
            </a:pPr>
            <a:endParaRPr lang="cs-CZ" sz="2400" dirty="0" smtClean="0">
              <a:latin typeface="Trebuchet MS" pitchFamily="34" charset="0"/>
              <a:cs typeface="Times New Roman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cs-CZ" sz="2400" b="1" dirty="0" smtClean="0">
                <a:latin typeface="Trebuchet MS" pitchFamily="34" charset="0"/>
              </a:rPr>
              <a:t>Z</a:t>
            </a:r>
            <a:r>
              <a:rPr lang="cs-CZ" sz="2400" b="1" dirty="0" smtClean="0">
                <a:latin typeface="Trebuchet MS" pitchFamily="34" charset="0"/>
                <a:cs typeface="Times New Roman" pitchFamily="18" charset="0"/>
              </a:rPr>
              <a:t>ÁKLADNÍ PRVKY</a:t>
            </a:r>
            <a:r>
              <a:rPr lang="cs-CZ" sz="2400" b="1" dirty="0" smtClean="0">
                <a:latin typeface="Trebuchet MS" pitchFamily="34" charset="0"/>
              </a:rPr>
              <a:t> ROZHOVORU</a:t>
            </a:r>
            <a:endParaRPr lang="cs-CZ" sz="2400" b="1" dirty="0" smtClean="0">
              <a:latin typeface="Trebuchet MS" pitchFamily="34" charset="0"/>
              <a:cs typeface="Times New Roman" pitchFamily="18" charset="0"/>
            </a:endParaRPr>
          </a:p>
          <a:p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rebuchet MS" pitchFamily="34" charset="0"/>
                <a:cs typeface="Times New Roman" pitchFamily="18" charset="0"/>
              </a:rPr>
              <a:t>KLADENÍ</a:t>
            </a: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 otázek (formulovat, řadit, klást)</a:t>
            </a:r>
          </a:p>
          <a:p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rebuchet MS" pitchFamily="34" charset="0"/>
                <a:cs typeface="Times New Roman" pitchFamily="18" charset="0"/>
              </a:rPr>
              <a:t>NASLOUCHÁNÍ</a:t>
            </a: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 odpov</a:t>
            </a:r>
            <a:r>
              <a:rPr lang="cs-CZ" sz="2000" dirty="0" smtClean="0">
                <a:latin typeface="Trebuchet MS" pitchFamily="34" charset="0"/>
              </a:rPr>
              <a:t>ě</a:t>
            </a: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dím (+</a:t>
            </a:r>
            <a:r>
              <a:rPr lang="cs-CZ" sz="2000" dirty="0" smtClean="0">
                <a:latin typeface="Trebuchet MS" pitchFamily="34" charset="0"/>
              </a:rPr>
              <a:t> záznam) </a:t>
            </a: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 </a:t>
            </a:r>
          </a:p>
          <a:p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rebuchet MS" pitchFamily="34" charset="0"/>
                <a:cs typeface="Times New Roman" pitchFamily="18" charset="0"/>
              </a:rPr>
              <a:t>VEDENÍ</a:t>
            </a: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 rozhovoru, aby sm</a:t>
            </a:r>
            <a:r>
              <a:rPr lang="cs-CZ" sz="2000" dirty="0" smtClean="0">
                <a:latin typeface="Trebuchet MS" pitchFamily="34" charset="0"/>
              </a:rPr>
              <a:t>ěř</a:t>
            </a: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oval k vytý</a:t>
            </a:r>
            <a:r>
              <a:rPr lang="cs-CZ" sz="2000" dirty="0" smtClean="0">
                <a:latin typeface="Trebuchet MS" pitchFamily="34" charset="0"/>
              </a:rPr>
              <a:t>č</a:t>
            </a:r>
            <a:r>
              <a:rPr lang="cs-CZ" sz="2000" dirty="0" smtClean="0">
                <a:latin typeface="Trebuchet MS" pitchFamily="34" charset="0"/>
                <a:cs typeface="Times New Roman" pitchFamily="18" charset="0"/>
              </a:rPr>
              <a:t>enému cíli</a:t>
            </a:r>
            <a:endParaRPr lang="cs-CZ" sz="2000" dirty="0" smtClean="0"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sz="20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8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752600"/>
            <a:ext cx="7772400" cy="4343400"/>
          </a:xfrm>
        </p:spPr>
        <p:txBody>
          <a:bodyPr/>
          <a:lstStyle/>
          <a:p>
            <a:r>
              <a:rPr lang="cs-CZ" sz="2000" b="1" dirty="0" smtClean="0">
                <a:latin typeface="Trebuchet MS" pitchFamily="34" charset="0"/>
              </a:rPr>
              <a:t>OTEVŘENÉ </a:t>
            </a:r>
            <a:r>
              <a:rPr lang="cs-CZ" sz="1800" dirty="0" smtClean="0">
                <a:latin typeface="Trebuchet MS" pitchFamily="34" charset="0"/>
              </a:rPr>
              <a:t>– charakter odpovědi není určen</a:t>
            </a:r>
          </a:p>
          <a:p>
            <a:r>
              <a:rPr lang="cs-CZ" sz="2000" b="1" dirty="0" smtClean="0">
                <a:latin typeface="Trebuchet MS" pitchFamily="34" charset="0"/>
              </a:rPr>
              <a:t>UZAVŘENÉ </a:t>
            </a:r>
            <a:r>
              <a:rPr lang="cs-CZ" sz="1800" dirty="0" smtClean="0">
                <a:latin typeface="Trebuchet MS" pitchFamily="34" charset="0"/>
              </a:rPr>
              <a:t>– omezené </a:t>
            </a:r>
            <a:r>
              <a:rPr lang="cs-CZ" sz="1800" dirty="0" err="1" smtClean="0">
                <a:latin typeface="Trebuchet MS" pitchFamily="34" charset="0"/>
              </a:rPr>
              <a:t>odpověďové</a:t>
            </a:r>
            <a:r>
              <a:rPr lang="cs-CZ" sz="1800" dirty="0" smtClean="0">
                <a:latin typeface="Trebuchet MS" pitchFamily="34" charset="0"/>
              </a:rPr>
              <a:t> varianty</a:t>
            </a:r>
          </a:p>
          <a:p>
            <a:pPr lvl="1"/>
            <a:r>
              <a:rPr lang="cs-CZ" sz="1800" dirty="0" smtClean="0">
                <a:latin typeface="Trebuchet MS" pitchFamily="34" charset="0"/>
              </a:rPr>
              <a:t>Ano/ne, dichotomické, alternativní</a:t>
            </a:r>
          </a:p>
          <a:p>
            <a:pPr lvl="1"/>
            <a:r>
              <a:rPr lang="cs-CZ" sz="1800" dirty="0" err="1" smtClean="0">
                <a:latin typeface="Trebuchet MS" pitchFamily="34" charset="0"/>
              </a:rPr>
              <a:t>Multiple-choice</a:t>
            </a:r>
            <a:r>
              <a:rPr lang="cs-CZ" sz="1800" dirty="0" smtClean="0">
                <a:latin typeface="Trebuchet MS" pitchFamily="34" charset="0"/>
              </a:rPr>
              <a:t> </a:t>
            </a:r>
            <a:r>
              <a:rPr lang="cs-CZ" sz="1400" dirty="0" smtClean="0">
                <a:latin typeface="Trebuchet MS" pitchFamily="34" charset="0"/>
              </a:rPr>
              <a:t>(</a:t>
            </a:r>
            <a:r>
              <a:rPr lang="cs-CZ" sz="1400" i="1" dirty="0" smtClean="0">
                <a:latin typeface="Trebuchet MS" pitchFamily="34" charset="0"/>
              </a:rPr>
              <a:t>ustáleně alternativní, mnohonásobné volby </a:t>
            </a:r>
            <a:r>
              <a:rPr lang="cs-CZ" sz="1400" dirty="0" smtClean="0">
                <a:latin typeface="Trebuchet MS" pitchFamily="34" charset="0"/>
              </a:rPr>
              <a:t>;-)</a:t>
            </a:r>
            <a:r>
              <a:rPr lang="cs-CZ" sz="1400" b="1" dirty="0" smtClean="0">
                <a:latin typeface="Trebuchet MS" pitchFamily="34" charset="0"/>
              </a:rPr>
              <a:t>  </a:t>
            </a:r>
          </a:p>
          <a:p>
            <a:pPr lvl="1"/>
            <a:r>
              <a:rPr lang="cs-CZ" sz="1800" dirty="0" smtClean="0">
                <a:latin typeface="Trebuchet MS" pitchFamily="34" charset="0"/>
              </a:rPr>
              <a:t>ŠKÁLOVÉ (posuzovací, ratingové) </a:t>
            </a:r>
            <a:r>
              <a:rPr lang="cs-CZ" sz="1800" i="1" dirty="0" smtClean="0">
                <a:latin typeface="Trebuchet MS" pitchFamily="34" charset="0"/>
              </a:rPr>
              <a:t>– přímá kvantifikace</a:t>
            </a:r>
          </a:p>
          <a:p>
            <a:pPr lvl="1">
              <a:buFont typeface="Wingdings" pitchFamily="2" charset="2"/>
              <a:buNone/>
            </a:pPr>
            <a:endParaRPr lang="cs-CZ" sz="1800" dirty="0" smtClean="0">
              <a:latin typeface="Trebuchet MS" pitchFamily="34" charset="0"/>
            </a:endParaRPr>
          </a:p>
          <a:p>
            <a:pPr lvl="1">
              <a:buFont typeface="Wingdings" pitchFamily="2" charset="2"/>
              <a:buNone/>
            </a:pPr>
            <a:endParaRPr lang="cs-CZ" sz="1800" dirty="0" smtClean="0">
              <a:latin typeface="Trebuchet MS" pitchFamily="34" charset="0"/>
            </a:endParaRPr>
          </a:p>
          <a:p>
            <a:r>
              <a:rPr lang="cs-CZ" sz="2000" b="1" dirty="0" smtClean="0">
                <a:latin typeface="Trebuchet MS" pitchFamily="34" charset="0"/>
              </a:rPr>
              <a:t>SPECIÁLNÍ (PSYCHOLOGICKÉ) – </a:t>
            </a:r>
            <a:r>
              <a:rPr lang="cs-CZ" sz="1800" dirty="0" smtClean="0">
                <a:latin typeface="Trebuchet MS" pitchFamily="34" charset="0"/>
              </a:rPr>
              <a:t>vědomé porušení „pravidel“ </a:t>
            </a:r>
            <a:r>
              <a:rPr lang="en-US" sz="2000" dirty="0" smtClean="0">
                <a:latin typeface="Trebuchet MS" pitchFamily="34" charset="0"/>
              </a:rPr>
              <a:t>&gt;&gt;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en-US" sz="1800" dirty="0" err="1" smtClean="0">
                <a:latin typeface="Trebuchet MS" pitchFamily="34" charset="0"/>
              </a:rPr>
              <a:t>skr</a:t>
            </a:r>
            <a:r>
              <a:rPr lang="cs-CZ" sz="1800" dirty="0" err="1" smtClean="0">
                <a:latin typeface="Trebuchet MS" pitchFamily="34" charset="0"/>
              </a:rPr>
              <a:t>ytí</a:t>
            </a:r>
            <a:r>
              <a:rPr lang="cs-CZ" sz="1800" dirty="0" smtClean="0">
                <a:latin typeface="Trebuchet MS" pitchFamily="34" charset="0"/>
              </a:rPr>
              <a:t> pravého účelu </a:t>
            </a:r>
            <a:r>
              <a:rPr lang="en-US" sz="1800" dirty="0" smtClean="0">
                <a:latin typeface="Trebuchet MS" pitchFamily="34" charset="0"/>
              </a:rPr>
              <a:t>&gt;&gt; </a:t>
            </a:r>
            <a:r>
              <a:rPr lang="cs-CZ" sz="1800" u="sng" dirty="0" smtClean="0">
                <a:latin typeface="Trebuchet MS" pitchFamily="34" charset="0"/>
              </a:rPr>
              <a:t>verbální chování</a:t>
            </a:r>
          </a:p>
          <a:p>
            <a:pPr lvl="1"/>
            <a:r>
              <a:rPr lang="cs-CZ" sz="1800" dirty="0" smtClean="0">
                <a:latin typeface="Trebuchet MS" pitchFamily="34" charset="0"/>
              </a:rPr>
              <a:t>Např. projektivní, asociační (konotační)</a:t>
            </a:r>
          </a:p>
          <a:p>
            <a:pPr lvl="1"/>
            <a:r>
              <a:rPr lang="cs-CZ" sz="1800" dirty="0" smtClean="0">
                <a:latin typeface="Trebuchet MS" pitchFamily="34" charset="0"/>
              </a:rPr>
              <a:t>Manipulativní, experimentální (např. nucená volba, sugesce)</a:t>
            </a:r>
          </a:p>
          <a:p>
            <a:endParaRPr lang="en-US" sz="2000" dirty="0" smtClean="0">
              <a:latin typeface="Trebuchet MS" pitchFamily="34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116013" y="3860800"/>
            <a:ext cx="74168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Formy (formáty) otázek</a:t>
            </a:r>
          </a:p>
        </p:txBody>
      </p:sp>
    </p:spTree>
    <p:extLst>
      <p:ext uri="{BB962C8B-B14F-4D97-AF65-F5344CB8AC3E}">
        <p14:creationId xmlns:p14="http://schemas.microsoft.com/office/powerpoint/2010/main" val="329644937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Ã­cÃ­ obrÃ¡ze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524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visejÃ­cÃ­ obrÃ¡ze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219200"/>
            <a:ext cx="8812212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9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209800" y="1600200"/>
            <a:ext cx="5486400" cy="533400"/>
            <a:chOff x="1392" y="1008"/>
            <a:chExt cx="3456" cy="336"/>
          </a:xfrm>
        </p:grpSpPr>
        <p:sp>
          <p:nvSpPr>
            <p:cNvPr id="14370" name="Rectangle 3"/>
            <p:cNvSpPr>
              <a:spLocks noChangeArrowheads="1"/>
            </p:cNvSpPr>
            <p:nvPr/>
          </p:nvSpPr>
          <p:spPr bwMode="auto">
            <a:xfrm>
              <a:off x="1392" y="1008"/>
              <a:ext cx="1680" cy="336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8000" rIns="234000" anchor="ctr"/>
            <a:lstStyle/>
            <a:p>
              <a:pPr algn="ctr"/>
              <a:r>
                <a:rPr kumimoji="1" lang="cs-CZ" sz="1800" b="1"/>
                <a:t>VÝZKUMNÁ OTÁZKA</a:t>
              </a:r>
              <a:endParaRPr kumimoji="1" lang="en-US" sz="1800" b="1"/>
            </a:p>
          </p:txBody>
        </p:sp>
        <p:sp>
          <p:nvSpPr>
            <p:cNvPr id="14371" name="Rectangle 4"/>
            <p:cNvSpPr>
              <a:spLocks noChangeArrowheads="1"/>
            </p:cNvSpPr>
            <p:nvPr/>
          </p:nvSpPr>
          <p:spPr bwMode="auto">
            <a:xfrm>
              <a:off x="3168" y="1008"/>
              <a:ext cx="1680" cy="336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8000" rIns="234000" anchor="ctr"/>
            <a:lstStyle/>
            <a:p>
              <a:pPr algn="ctr"/>
              <a:r>
                <a:rPr kumimoji="1" lang="cs-CZ" sz="1800" b="1"/>
                <a:t>HYPOTÉZA</a:t>
              </a:r>
              <a:endParaRPr kumimoji="1" lang="en-US" sz="1800" b="1"/>
            </a:p>
          </p:txBody>
        </p:sp>
      </p:grp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990600" y="6237312"/>
            <a:ext cx="3168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rIns="234000" anchor="ctr"/>
          <a:lstStyle/>
          <a:p>
            <a:pPr algn="ctr"/>
            <a:r>
              <a:rPr kumimoji="1" lang="cs-CZ" sz="1000" dirty="0"/>
              <a:t>upraveno dle </a:t>
            </a:r>
            <a:r>
              <a:rPr kumimoji="1" lang="cs-CZ" sz="1000" dirty="0" err="1" smtClean="0"/>
              <a:t>Trochim</a:t>
            </a:r>
            <a:r>
              <a:rPr kumimoji="1" lang="cs-CZ" sz="1000" dirty="0"/>
              <a:t>, </a:t>
            </a:r>
            <a:r>
              <a:rPr kumimoji="1" lang="cs-CZ" sz="1000" dirty="0" err="1"/>
              <a:t>Donnelly</a:t>
            </a:r>
            <a:r>
              <a:rPr kumimoji="1" lang="cs-CZ" sz="1000" dirty="0"/>
              <a:t>, www.socialresearchmethods.net</a:t>
            </a:r>
            <a:r>
              <a:rPr kumimoji="1" lang="cs-CZ" sz="1400" dirty="0"/>
              <a:t> </a:t>
            </a:r>
            <a:endParaRPr kumimoji="1" lang="en-US" sz="1400" dirty="0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990600" y="3233529"/>
            <a:ext cx="3505200" cy="338554"/>
          </a:xfrm>
          <a:prstGeom prst="rect">
            <a:avLst/>
          </a:prstGeom>
          <a:solidFill>
            <a:srgbClr val="3399FF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EXTERNÍ VALIDITA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990600" y="3819317"/>
            <a:ext cx="3505200" cy="338554"/>
          </a:xfrm>
          <a:prstGeom prst="rect">
            <a:avLst/>
          </a:prstGeom>
          <a:solidFill>
            <a:srgbClr val="FFCC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KONSTRUKTOVÁ VALIDITA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990600" y="4428917"/>
            <a:ext cx="3505200" cy="338554"/>
          </a:xfrm>
          <a:prstGeom prst="rect">
            <a:avLst/>
          </a:prstGeom>
          <a:solidFill>
            <a:srgbClr val="FF66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INTERNÍ VALIDITA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990600" y="5038517"/>
            <a:ext cx="3505200" cy="338554"/>
          </a:xfrm>
          <a:prstGeom prst="rect">
            <a:avLst/>
          </a:prstGeom>
          <a:solidFill>
            <a:srgbClr val="99CC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VALIDITA ZÁVĚRŮ</a:t>
            </a:r>
          </a:p>
        </p:txBody>
      </p:sp>
      <p:sp>
        <p:nvSpPr>
          <p:cNvPr id="14346" name="Rectangle 28"/>
          <p:cNvSpPr>
            <a:spLocks noChangeArrowheads="1"/>
          </p:cNvSpPr>
          <p:nvPr/>
        </p:nvSpPr>
        <p:spPr bwMode="auto">
          <a:xfrm>
            <a:off x="5181600" y="3233529"/>
            <a:ext cx="3581400" cy="338554"/>
          </a:xfrm>
          <a:prstGeom prst="rect">
            <a:avLst/>
          </a:pr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ZKOUMANÝ SOUBOR</a:t>
            </a:r>
          </a:p>
        </p:txBody>
      </p:sp>
      <p:sp>
        <p:nvSpPr>
          <p:cNvPr id="14347" name="Rectangle 29"/>
          <p:cNvSpPr>
            <a:spLocks noChangeArrowheads="1"/>
          </p:cNvSpPr>
          <p:nvPr/>
        </p:nvSpPr>
        <p:spPr bwMode="auto">
          <a:xfrm>
            <a:off x="5181600" y="3696207"/>
            <a:ext cx="3581400" cy="584775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METODA SBĚRU (TVORBY) DAT</a:t>
            </a:r>
          </a:p>
        </p:txBody>
      </p:sp>
      <p:sp>
        <p:nvSpPr>
          <p:cNvPr id="14348" name="Rectangle 30"/>
          <p:cNvSpPr>
            <a:spLocks noChangeArrowheads="1"/>
          </p:cNvSpPr>
          <p:nvPr/>
        </p:nvSpPr>
        <p:spPr bwMode="auto">
          <a:xfrm>
            <a:off x="5181600" y="4428917"/>
            <a:ext cx="3581400" cy="338554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DESIGN VÝZKUMU</a:t>
            </a:r>
          </a:p>
        </p:txBody>
      </p:sp>
      <p:sp>
        <p:nvSpPr>
          <p:cNvPr id="14349" name="Rectangle 31"/>
          <p:cNvSpPr>
            <a:spLocks noChangeArrowheads="1"/>
          </p:cNvSpPr>
          <p:nvPr/>
        </p:nvSpPr>
        <p:spPr bwMode="auto">
          <a:xfrm>
            <a:off x="5181600" y="5038517"/>
            <a:ext cx="3581400" cy="338554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ANALÝZA DAT</a:t>
            </a:r>
          </a:p>
        </p:txBody>
      </p:sp>
      <p:sp>
        <p:nvSpPr>
          <p:cNvPr id="14350" name="Rectangle 33"/>
          <p:cNvSpPr>
            <a:spLocks noChangeArrowheads="1"/>
          </p:cNvSpPr>
          <p:nvPr/>
        </p:nvSpPr>
        <p:spPr bwMode="auto">
          <a:xfrm>
            <a:off x="1257300" y="24384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rIns="234000" anchor="ctr"/>
          <a:lstStyle/>
          <a:p>
            <a:pPr algn="ctr"/>
            <a:r>
              <a:rPr kumimoji="1" lang="cs-CZ" sz="1800" b="1"/>
              <a:t>KONCEPČNÍ</a:t>
            </a:r>
          </a:p>
          <a:p>
            <a:pPr algn="ctr"/>
            <a:r>
              <a:rPr kumimoji="1" lang="cs-CZ" sz="1400" b="1"/>
              <a:t>STRÁNKA VÝZKUMU</a:t>
            </a:r>
            <a:endParaRPr kumimoji="1" lang="en-US" sz="1800" b="1"/>
          </a:p>
        </p:txBody>
      </p:sp>
      <p:sp>
        <p:nvSpPr>
          <p:cNvPr id="14351" name="Rectangle 34"/>
          <p:cNvSpPr>
            <a:spLocks noChangeArrowheads="1"/>
          </p:cNvSpPr>
          <p:nvPr/>
        </p:nvSpPr>
        <p:spPr bwMode="auto">
          <a:xfrm>
            <a:off x="5486400" y="24384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rIns="234000" anchor="ctr"/>
          <a:lstStyle/>
          <a:p>
            <a:pPr algn="ctr"/>
            <a:r>
              <a:rPr kumimoji="1" lang="cs-CZ" sz="1800" b="1"/>
              <a:t>PRAKTICKÁ</a:t>
            </a:r>
          </a:p>
          <a:p>
            <a:pPr algn="ctr"/>
            <a:r>
              <a:rPr kumimoji="1" lang="cs-CZ" sz="1400" b="1"/>
              <a:t>STRÁNKA VÝZKUMU</a:t>
            </a:r>
            <a:endParaRPr kumimoji="1" lang="en-US" sz="1800" b="1"/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4140200" y="5695950"/>
            <a:ext cx="4859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research question, hypothesis, external validity, construct </a:t>
            </a:r>
            <a:r>
              <a:rPr lang="cs-CZ" sz="1000" b="1"/>
              <a:t>validity</a:t>
            </a:r>
            <a:r>
              <a:rPr lang="en-US" sz="1000" b="1"/>
              <a:t>, internal </a:t>
            </a:r>
            <a:r>
              <a:rPr lang="cs-CZ" sz="1000" b="1"/>
              <a:t>validity</a:t>
            </a:r>
            <a:r>
              <a:rPr lang="en-US" sz="1000" b="1"/>
              <a:t>, </a:t>
            </a:r>
            <a:r>
              <a:rPr lang="cs-CZ" sz="1000" b="1"/>
              <a:t>validity</a:t>
            </a:r>
            <a:r>
              <a:rPr lang="en-US" sz="1000" b="1"/>
              <a:t>of findings, research sample, method of data collection, research design, data analysis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KONCEPČNÍ A PRAKTICKÁ STRÁNKA </a:t>
            </a:r>
            <a:r>
              <a:rPr lang="cs-CZ" dirty="0" smtClean="0"/>
              <a:t>VÝZKUMU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340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73163" y="1628775"/>
            <a:ext cx="7772400" cy="46085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666633"/>
              </a:buClr>
            </a:pPr>
            <a:r>
              <a:rPr lang="cs-CZ" sz="2000" b="1" dirty="0" smtClean="0">
                <a:latin typeface="Trebuchet MS" pitchFamily="34" charset="0"/>
              </a:rPr>
              <a:t>Ptejte se jazykem, kterému respondent rozumí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666633"/>
              </a:buClr>
            </a:pPr>
            <a:r>
              <a:rPr lang="cs-CZ" sz="1700" dirty="0" smtClean="0">
                <a:latin typeface="Trebuchet MS" pitchFamily="34" charset="0"/>
              </a:rPr>
              <a:t>Nikoli „</a:t>
            </a:r>
            <a:r>
              <a:rPr lang="cs-CZ" sz="1700" dirty="0" err="1" smtClean="0">
                <a:latin typeface="Trebuchet MS" pitchFamily="34" charset="0"/>
              </a:rPr>
              <a:t>pedagogičtinou</a:t>
            </a:r>
            <a:r>
              <a:rPr lang="cs-CZ" sz="1700" dirty="0" smtClean="0">
                <a:latin typeface="Trebuchet MS" pitchFamily="34" charset="0"/>
              </a:rPr>
              <a:t>“ či „</a:t>
            </a:r>
            <a:r>
              <a:rPr lang="cs-CZ" sz="1700" dirty="0" err="1" smtClean="0">
                <a:latin typeface="Trebuchet MS" pitchFamily="34" charset="0"/>
              </a:rPr>
              <a:t>psychologičtinou</a:t>
            </a:r>
            <a:r>
              <a:rPr lang="cs-CZ" sz="1700" dirty="0" smtClean="0">
                <a:latin typeface="Trebuchet MS" pitchFamily="34" charset="0"/>
              </a:rPr>
              <a:t>“, shrnutí a zobecnění s využitím odborných termínů je vždy prací badatele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666633"/>
              </a:buClr>
            </a:pPr>
            <a:r>
              <a:rPr lang="cs-CZ" sz="2000" dirty="0" smtClean="0">
                <a:latin typeface="Trebuchet MS" pitchFamily="34" charset="0"/>
              </a:rPr>
              <a:t>Neptejte se přímo na hypotézy či výzkumné otázky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666633"/>
              </a:buClr>
            </a:pPr>
            <a:r>
              <a:rPr lang="cs-CZ" sz="1700" dirty="0" smtClean="0">
                <a:latin typeface="Trebuchet MS" pitchFamily="34" charset="0"/>
              </a:rPr>
              <a:t>„Má vaše škola vizi?“, „Máte problémy se studijní motivací?“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666633"/>
              </a:buClr>
            </a:pPr>
            <a:r>
              <a:rPr lang="cs-CZ" sz="2000" dirty="0" smtClean="0">
                <a:latin typeface="Trebuchet MS" pitchFamily="34" charset="0"/>
              </a:rPr>
              <a:t>Nezneužívejte otázku „Proč?“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666633"/>
              </a:buClr>
            </a:pPr>
            <a:r>
              <a:rPr lang="cs-CZ" sz="1700" dirty="0" smtClean="0">
                <a:latin typeface="Trebuchet MS" pitchFamily="34" charset="0"/>
              </a:rPr>
              <a:t>„Proč se vám líbí Pepa Novák?“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Formulace otázek do dotazníku</a:t>
            </a:r>
          </a:p>
        </p:txBody>
      </p:sp>
    </p:spTree>
    <p:extLst>
      <p:ext uri="{BB962C8B-B14F-4D97-AF65-F5344CB8AC3E}">
        <p14:creationId xmlns:p14="http://schemas.microsoft.com/office/powerpoint/2010/main" val="272652847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73163" y="1628775"/>
            <a:ext cx="7772400" cy="46085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666633"/>
              </a:buClr>
            </a:pPr>
            <a:r>
              <a:rPr lang="cs-CZ" sz="2000" dirty="0" smtClean="0">
                <a:latin typeface="Trebuchet MS" pitchFamily="34" charset="0"/>
              </a:rPr>
              <a:t>Spíše specifické než obecné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666633"/>
              </a:buClr>
            </a:pPr>
            <a:r>
              <a:rPr lang="cs-CZ" sz="2000" dirty="0" smtClean="0">
                <a:latin typeface="Trebuchet MS" pitchFamily="34" charset="0"/>
              </a:rPr>
              <a:t>Spíše uzavřené než otevřené (ale…)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666633"/>
              </a:buClr>
            </a:pPr>
            <a:r>
              <a:rPr lang="cs-CZ" sz="2000" dirty="0" smtClean="0">
                <a:latin typeface="Trebuchet MS" pitchFamily="34" charset="0"/>
              </a:rPr>
              <a:t>Spíše nabídnout „nevím/nemám názor“, než ne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666633"/>
              </a:buClr>
            </a:pPr>
            <a:r>
              <a:rPr lang="cs-CZ" sz="1800" dirty="0" smtClean="0">
                <a:latin typeface="Trebuchet MS" pitchFamily="34" charset="0"/>
              </a:rPr>
              <a:t>popř. zvážit možnost střední/neutrální alternativy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666633"/>
              </a:buClr>
            </a:pPr>
            <a:r>
              <a:rPr lang="cs-CZ" sz="2000" dirty="0" smtClean="0">
                <a:latin typeface="Trebuchet MS" pitchFamily="34" charset="0"/>
              </a:rPr>
              <a:t>Spíše nucená volba než (ne)souhlas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666633"/>
              </a:buClr>
            </a:pPr>
            <a:r>
              <a:rPr lang="cs-CZ" sz="2000" dirty="0" smtClean="0">
                <a:latin typeface="Trebuchet MS" pitchFamily="34" charset="0"/>
              </a:rPr>
              <a:t>Pořadí otázek (obecnější před specifickými)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666633"/>
              </a:buClr>
            </a:pPr>
            <a:r>
              <a:rPr lang="cs-CZ" sz="2000" dirty="0" smtClean="0">
                <a:latin typeface="Trebuchet MS" pitchFamily="34" charset="0"/>
              </a:rPr>
              <a:t>Specifika konkrétních formulací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666633"/>
              </a:buClr>
            </a:pPr>
            <a:r>
              <a:rPr lang="cs-CZ" sz="2000" dirty="0" smtClean="0">
                <a:latin typeface="Trebuchet MS" pitchFamily="34" charset="0"/>
              </a:rPr>
              <a:t>Pozor na obecné kvantifikátory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666633"/>
              </a:buClr>
            </a:pPr>
            <a:r>
              <a:rPr lang="cs-CZ" sz="2000" i="1" dirty="0" smtClean="0">
                <a:latin typeface="Trebuchet MS" pitchFamily="34" charset="0"/>
              </a:rPr>
              <a:t>Neptejte se v dotazníku, na co byste se nezeptali ústně</a:t>
            </a:r>
            <a:endParaRPr lang="en-US" sz="2000" i="1" dirty="0" smtClean="0">
              <a:latin typeface="Trebuchet MS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otázek do dotazníku (2)</a:t>
            </a:r>
          </a:p>
        </p:txBody>
      </p:sp>
    </p:spTree>
    <p:extLst>
      <p:ext uri="{BB962C8B-B14F-4D97-AF65-F5344CB8AC3E}">
        <p14:creationId xmlns:p14="http://schemas.microsoft.com/office/powerpoint/2010/main" val="92668755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86BEA76-7C91-49E1-8300-AAB6B9759BEE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Dotazník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831215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600"/>
              <a:t>Způsob písemného kladení otázek</a:t>
            </a:r>
          </a:p>
          <a:p>
            <a:pPr>
              <a:lnSpc>
                <a:spcPct val="80000"/>
              </a:lnSpc>
            </a:pPr>
            <a:endParaRPr lang="cs-CZ" altLang="cs-CZ" sz="2600"/>
          </a:p>
          <a:p>
            <a:pPr>
              <a:lnSpc>
                <a:spcPct val="80000"/>
              </a:lnSpc>
            </a:pPr>
            <a:r>
              <a:rPr lang="cs-CZ" altLang="cs-CZ" sz="2600"/>
              <a:t>Zjišťování písemných odpovědí</a:t>
            </a:r>
          </a:p>
          <a:p>
            <a:pPr>
              <a:lnSpc>
                <a:spcPct val="80000"/>
              </a:lnSpc>
            </a:pPr>
            <a:endParaRPr lang="cs-CZ" altLang="cs-CZ" sz="2600"/>
          </a:p>
          <a:p>
            <a:pPr>
              <a:lnSpc>
                <a:spcPct val="80000"/>
              </a:lnSpc>
            </a:pPr>
            <a:r>
              <a:rPr lang="cs-CZ" altLang="cs-CZ" sz="2600"/>
              <a:t>Určen především pro hromadné získávání údajů =&gt; </a:t>
            </a:r>
          </a:p>
          <a:p>
            <a:pPr>
              <a:lnSpc>
                <a:spcPct val="80000"/>
              </a:lnSpc>
            </a:pPr>
            <a:r>
              <a:rPr lang="cs-CZ" altLang="cs-CZ" sz="2600"/>
              <a:t>velký počet odpovídajících =&gt; ekonomický nástroj (malá časová investice)</a:t>
            </a:r>
          </a:p>
          <a:p>
            <a:pPr>
              <a:lnSpc>
                <a:spcPct val="80000"/>
              </a:lnSpc>
            </a:pPr>
            <a:endParaRPr lang="cs-CZ" altLang="cs-CZ" sz="2600"/>
          </a:p>
          <a:p>
            <a:pPr>
              <a:lnSpc>
                <a:spcPct val="80000"/>
              </a:lnSpc>
            </a:pPr>
            <a:r>
              <a:rPr lang="cs-CZ" altLang="cs-CZ" sz="2600"/>
              <a:t>Nejfrekventovanější metoda</a:t>
            </a:r>
          </a:p>
          <a:p>
            <a:pPr>
              <a:lnSpc>
                <a:spcPct val="80000"/>
              </a:lnSpc>
            </a:pPr>
            <a:endParaRPr lang="cs-CZ" altLang="cs-CZ" sz="2600"/>
          </a:p>
          <a:p>
            <a:pPr>
              <a:lnSpc>
                <a:spcPct val="80000"/>
              </a:lnSpc>
            </a:pPr>
            <a:r>
              <a:rPr lang="cs-CZ" altLang="cs-CZ" sz="2600"/>
              <a:t>Zdánlivě lehká metoda =&gt; mnoho špatných dotazníků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600"/>
          </a:p>
        </p:txBody>
      </p:sp>
    </p:spTree>
    <p:extLst>
      <p:ext uri="{BB962C8B-B14F-4D97-AF65-F5344CB8AC3E}">
        <p14:creationId xmlns:p14="http://schemas.microsoft.com/office/powerpoint/2010/main" val="346226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55F2646-DA7E-459D-B824-999170E3CD5B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Terminologie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550" y="1773238"/>
            <a:ext cx="8096250" cy="48244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3000" dirty="0"/>
              <a:t>RESPONDENT 	osoba, která dotazník  				</a:t>
            </a:r>
            <a:r>
              <a:rPr lang="cs-CZ" altLang="cs-CZ" sz="3000" dirty="0" smtClean="0"/>
              <a:t>         vyplňuje</a:t>
            </a:r>
            <a:endParaRPr lang="cs-CZ" altLang="cs-CZ" sz="3000" dirty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30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3000" dirty="0"/>
              <a:t>POLOŽKY 		otázky, jednotlivé 					prvky dotazníku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30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3000" dirty="0"/>
              <a:t>ADMINISTRACE 	zadávání dotazníku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30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3000" dirty="0"/>
              <a:t>NÁVRATNOST DOTAZNÍKU</a:t>
            </a:r>
          </a:p>
        </p:txBody>
      </p:sp>
    </p:spTree>
    <p:extLst>
      <p:ext uri="{BB962C8B-B14F-4D97-AF65-F5344CB8AC3E}">
        <p14:creationId xmlns:p14="http://schemas.microsoft.com/office/powerpoint/2010/main" val="40294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8A6D74A-93FB-4E61-B213-87E86290CB28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Cíl dotazníku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0113" y="1905000"/>
            <a:ext cx="8167687" cy="4114800"/>
          </a:xfrm>
        </p:spPr>
        <p:txBody>
          <a:bodyPr/>
          <a:lstStyle/>
          <a:p>
            <a:pPr lvl="1">
              <a:buFontTx/>
              <a:buNone/>
            </a:pPr>
            <a:r>
              <a:rPr lang="cs-CZ" altLang="cs-CZ" sz="3000" b="1"/>
              <a:t>	nutné přesně formulovat cíl a úlohu dotazníku ve vztahu ke zkoumanému výzkumnému problému</a:t>
            </a:r>
          </a:p>
          <a:p>
            <a:pPr lvl="1">
              <a:buFontTx/>
              <a:buNone/>
            </a:pPr>
            <a:endParaRPr lang="cs-CZ" altLang="cs-CZ" sz="3000" b="1"/>
          </a:p>
          <a:p>
            <a:pPr lvl="1">
              <a:buFont typeface="Symbol" panose="05050102010706020507" pitchFamily="18" charset="2"/>
              <a:buChar char="Þ"/>
            </a:pPr>
            <a:r>
              <a:rPr lang="cs-CZ" altLang="cs-CZ" sz="3000" b="1"/>
              <a:t> </a:t>
            </a:r>
            <a:r>
              <a:rPr lang="cs-CZ" altLang="cs-CZ" sz="3000"/>
              <a:t> jasná celková koncepce dotazníku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cs-CZ" altLang="cs-CZ" sz="3000"/>
              <a:t> orientace na hlavní body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cs-CZ" altLang="cs-CZ" sz="3000"/>
              <a:t> jasné zaměření jednotlivých položek </a:t>
            </a:r>
          </a:p>
        </p:txBody>
      </p:sp>
    </p:spTree>
    <p:extLst>
      <p:ext uri="{BB962C8B-B14F-4D97-AF65-F5344CB8AC3E}">
        <p14:creationId xmlns:p14="http://schemas.microsoft.com/office/powerpoint/2010/main" val="41805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B1BF1CF-AD93-4789-A374-AC9AEBC4EA94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Struktura dotazníku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3400" b="1"/>
              <a:t>Promyšlená</a:t>
            </a:r>
          </a:p>
          <a:p>
            <a:r>
              <a:rPr lang="cs-CZ" altLang="cs-CZ" sz="3400" b="1"/>
              <a:t>Základní otázka je rozdělena do několika okruhů / podproblémů</a:t>
            </a:r>
          </a:p>
          <a:p>
            <a:r>
              <a:rPr lang="cs-CZ" altLang="cs-CZ" sz="3400" b="1"/>
              <a:t>Okruhy se naplňují položkami</a:t>
            </a:r>
          </a:p>
          <a:p>
            <a:pPr lvl="1"/>
            <a:endParaRPr lang="cs-CZ" altLang="cs-CZ" sz="3000" b="1"/>
          </a:p>
          <a:p>
            <a:pPr lvl="1">
              <a:buFontTx/>
              <a:buNone/>
            </a:pPr>
            <a:r>
              <a:rPr lang="cs-CZ" altLang="cs-CZ" sz="3000" b="1"/>
              <a:t>=&gt; Nezačínejte bez promyšlení hned vymýšlet nějaké otázky</a:t>
            </a:r>
          </a:p>
        </p:txBody>
      </p:sp>
    </p:spTree>
    <p:extLst>
      <p:ext uri="{BB962C8B-B14F-4D97-AF65-F5344CB8AC3E}">
        <p14:creationId xmlns:p14="http://schemas.microsoft.com/office/powerpoint/2010/main" val="284054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BE379C3-D3E8-4409-A8D2-14C387ED0904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Tři části dotazníku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6013" y="1989138"/>
            <a:ext cx="7951787" cy="4103687"/>
          </a:xfrm>
        </p:spPr>
        <p:txBody>
          <a:bodyPr/>
          <a:lstStyle/>
          <a:p>
            <a:pPr lvl="1">
              <a:buFontTx/>
              <a:buNone/>
            </a:pPr>
            <a:r>
              <a:rPr lang="cs-CZ" altLang="cs-CZ" sz="2900" b="1" dirty="0"/>
              <a:t>1/ Vstupní část</a:t>
            </a:r>
          </a:p>
          <a:p>
            <a:pPr lvl="3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2900" b="1" dirty="0"/>
              <a:t>2/ Položky</a:t>
            </a:r>
          </a:p>
          <a:p>
            <a:pPr lvl="1">
              <a:buFontTx/>
              <a:buNone/>
            </a:pPr>
            <a:endParaRPr lang="cs-CZ" altLang="cs-CZ" sz="2900" b="1" dirty="0"/>
          </a:p>
          <a:p>
            <a:pPr lvl="1">
              <a:buFontTx/>
              <a:buNone/>
            </a:pPr>
            <a:r>
              <a:rPr lang="cs-CZ" altLang="cs-CZ" sz="2900" b="1" dirty="0"/>
              <a:t>3/ Poděkování za spolupráci</a:t>
            </a:r>
            <a:endParaRPr lang="cs-CZ" altLang="cs-CZ" sz="3100" dirty="0"/>
          </a:p>
          <a:p>
            <a:pPr lvl="2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8401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8B0AB4D-0014-4543-834A-53F0FF6D065E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Vstupní část dotazníku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95400" y="1905000"/>
            <a:ext cx="7772400" cy="46196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cs-CZ" altLang="cs-CZ" sz="3000" b="1"/>
              <a:t>H</a:t>
            </a:r>
            <a:r>
              <a:rPr lang="cs-CZ" altLang="cs-CZ" sz="3000" u="sng"/>
              <a:t>lavička</a:t>
            </a:r>
            <a:r>
              <a:rPr lang="cs-CZ" altLang="cs-CZ" sz="3000"/>
              <a:t> </a:t>
            </a:r>
          </a:p>
          <a:p>
            <a:pPr lvl="2">
              <a:lnSpc>
                <a:spcPct val="90000"/>
              </a:lnSpc>
            </a:pPr>
            <a:r>
              <a:rPr lang="cs-CZ" altLang="cs-CZ" sz="2600"/>
              <a:t>název a adresa instituce a/nebo jména autorů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cs-CZ" altLang="cs-CZ" sz="3000" u="sng"/>
              <a:t>Vysvětlení cíle</a:t>
            </a:r>
            <a:r>
              <a:rPr lang="cs-CZ" altLang="cs-CZ" sz="3000"/>
              <a:t> </a:t>
            </a:r>
          </a:p>
          <a:p>
            <a:pPr lvl="2">
              <a:lnSpc>
                <a:spcPct val="90000"/>
              </a:lnSpc>
            </a:pPr>
            <a:r>
              <a:rPr lang="cs-CZ" altLang="cs-CZ" sz="2600"/>
              <a:t>zdůrazní se význam respondentových odpovědí pro řešení problematiky </a:t>
            </a:r>
          </a:p>
          <a:p>
            <a:pPr lvl="2">
              <a:lnSpc>
                <a:spcPct val="90000"/>
              </a:lnSpc>
            </a:pPr>
            <a:r>
              <a:rPr lang="cs-CZ" altLang="cs-CZ" sz="2600"/>
              <a:t>motivujeme tak respondenta k pečlivému vyplňování, vrácení dotazníku a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cs-CZ" altLang="cs-CZ" sz="3000" u="sng"/>
              <a:t>Pokyny</a:t>
            </a:r>
            <a:r>
              <a:rPr lang="cs-CZ" altLang="cs-CZ" sz="3000"/>
              <a:t> </a:t>
            </a:r>
          </a:p>
          <a:p>
            <a:pPr lvl="2">
              <a:lnSpc>
                <a:spcPct val="90000"/>
              </a:lnSpc>
            </a:pPr>
            <a:r>
              <a:rPr lang="cs-CZ" altLang="cs-CZ" sz="2600"/>
              <a:t>ilustrativní příklad vyplnění</a:t>
            </a:r>
          </a:p>
        </p:txBody>
      </p:sp>
    </p:spTree>
    <p:extLst>
      <p:ext uri="{BB962C8B-B14F-4D97-AF65-F5344CB8AC3E}">
        <p14:creationId xmlns:p14="http://schemas.microsoft.com/office/powerpoint/2010/main" val="16679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8486B59-B4E2-45A1-8960-717E4E19DD19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2. část dotazníku POLOŽKY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1905000"/>
            <a:ext cx="8640763" cy="4692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3400"/>
              <a:t>Pořadí odpovídá psychologickým požadavkům</a:t>
            </a:r>
          </a:p>
          <a:p>
            <a:pPr>
              <a:lnSpc>
                <a:spcPct val="90000"/>
              </a:lnSpc>
            </a:pPr>
            <a:endParaRPr lang="cs-CZ" altLang="cs-CZ" sz="3400"/>
          </a:p>
          <a:p>
            <a:pPr lvl="1">
              <a:lnSpc>
                <a:spcPct val="90000"/>
              </a:lnSpc>
            </a:pPr>
            <a:r>
              <a:rPr lang="cs-CZ" altLang="cs-CZ" sz="2900"/>
              <a:t>Začátek: 	otázky lehčí, přitažlivější = 					neodradit respondenta</a:t>
            </a:r>
          </a:p>
          <a:p>
            <a:pPr lvl="1">
              <a:lnSpc>
                <a:spcPct val="90000"/>
              </a:lnSpc>
            </a:pPr>
            <a:r>
              <a:rPr lang="cs-CZ" altLang="cs-CZ" sz="2900"/>
              <a:t>Uprostřed: 	těžší otázky, méně 						zajímavé</a:t>
            </a:r>
          </a:p>
          <a:p>
            <a:pPr lvl="1">
              <a:lnSpc>
                <a:spcPct val="90000"/>
              </a:lnSpc>
            </a:pPr>
            <a:r>
              <a:rPr lang="cs-CZ" altLang="cs-CZ" sz="2900"/>
              <a:t>Konec: 	faktografické otázky 						(nejsou náročné) &lt;= 						respondent může být unavený</a:t>
            </a:r>
          </a:p>
          <a:p>
            <a:pPr lvl="2">
              <a:lnSpc>
                <a:spcPct val="90000"/>
              </a:lnSpc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59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85C1-4FAA-443A-A2B5-F4006BFF3FC2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Jak tvořit položky dotazníku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905000"/>
            <a:ext cx="8172450" cy="44767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3600" b="1"/>
              <a:t>1/ Věnujte velkou pozornost každému slovu v položce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60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600"/>
              <a:t>Př. (špatný)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60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600" b="1" i="1">
                <a:solidFill>
                  <a:srgbClr val="FF3300"/>
                </a:solidFill>
              </a:rPr>
              <a:t>Kolik šálků kávy vypijete denně?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600">
                <a:solidFill>
                  <a:srgbClr val="FF3300"/>
                </a:solidFill>
              </a:rPr>
              <a:t>		</a:t>
            </a:r>
            <a:r>
              <a:rPr lang="cs-CZ" altLang="cs-CZ" sz="2600" b="1">
                <a:solidFill>
                  <a:srgbClr val="FF3300"/>
                </a:solidFill>
              </a:rPr>
              <a:t>1	2	3	4	5 a více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600" b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600"/>
              <a:t>Šálek kávy nevyjadřuje intenzitu kávy</a:t>
            </a:r>
          </a:p>
          <a:p>
            <a:pPr>
              <a:lnSpc>
                <a:spcPct val="80000"/>
              </a:lnSpc>
            </a:pPr>
            <a:r>
              <a:rPr lang="cs-CZ" altLang="cs-CZ" sz="2600"/>
              <a:t>Denně X co když pije i v noci (zkouškové) X co když o prázdninách nepije</a:t>
            </a:r>
          </a:p>
        </p:txBody>
      </p:sp>
    </p:spTree>
    <p:extLst>
      <p:ext uri="{BB962C8B-B14F-4D97-AF65-F5344CB8AC3E}">
        <p14:creationId xmlns:p14="http://schemas.microsoft.com/office/powerpoint/2010/main" val="2371585781"/>
      </p:ext>
    </p:extLst>
  </p:cSld>
  <p:clrMapOvr>
    <a:masterClrMapping/>
  </p:clrMapOvr>
  <p:transition spd="med">
    <p:strips dir="l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117516" y="1524624"/>
            <a:ext cx="1166813" cy="1644650"/>
            <a:chOff x="3210" y="694"/>
            <a:chExt cx="735" cy="1124"/>
          </a:xfrm>
        </p:grpSpPr>
        <p:sp>
          <p:nvSpPr>
            <p:cNvPr id="3098" name="AutoShape 16"/>
            <p:cNvSpPr>
              <a:spLocks noChangeArrowheads="1"/>
            </p:cNvSpPr>
            <p:nvPr/>
          </p:nvSpPr>
          <p:spPr bwMode="auto">
            <a:xfrm>
              <a:off x="3210" y="69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DESKRIPCE</a:t>
              </a:r>
            </a:p>
          </p:txBody>
        </p:sp>
        <p:sp>
          <p:nvSpPr>
            <p:cNvPr id="3099" name="AutoShape 17"/>
            <p:cNvSpPr>
              <a:spLocks noChangeArrowheads="1"/>
            </p:cNvSpPr>
            <p:nvPr/>
          </p:nvSpPr>
          <p:spPr bwMode="auto">
            <a:xfrm>
              <a:off x="3219" y="107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PREDIKCE</a:t>
              </a:r>
            </a:p>
          </p:txBody>
        </p:sp>
        <p:sp>
          <p:nvSpPr>
            <p:cNvPr id="3100" name="AutoShape 18"/>
            <p:cNvSpPr>
              <a:spLocks noChangeArrowheads="1"/>
            </p:cNvSpPr>
            <p:nvPr/>
          </p:nvSpPr>
          <p:spPr bwMode="auto">
            <a:xfrm>
              <a:off x="3210" y="146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VYSVĚTLENÍ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110885" y="3355181"/>
            <a:ext cx="1152525" cy="1082675"/>
            <a:chOff x="3210" y="1904"/>
            <a:chExt cx="726" cy="740"/>
          </a:xfrm>
        </p:grpSpPr>
        <p:sp>
          <p:nvSpPr>
            <p:cNvPr id="3096" name="AutoShape 20"/>
            <p:cNvSpPr>
              <a:spLocks noChangeArrowheads="1"/>
            </p:cNvSpPr>
            <p:nvPr/>
          </p:nvSpPr>
          <p:spPr bwMode="auto">
            <a:xfrm>
              <a:off x="3210" y="190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NENÁHODNÝ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  <p:sp>
          <p:nvSpPr>
            <p:cNvPr id="3097" name="AutoShape 21"/>
            <p:cNvSpPr>
              <a:spLocks noChangeArrowheads="1"/>
            </p:cNvSpPr>
            <p:nvPr/>
          </p:nvSpPr>
          <p:spPr bwMode="auto">
            <a:xfrm>
              <a:off x="3210" y="228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116901" y="4679950"/>
            <a:ext cx="1152525" cy="1644650"/>
            <a:chOff x="3210" y="2734"/>
            <a:chExt cx="726" cy="1124"/>
          </a:xfrm>
        </p:grpSpPr>
        <p:sp>
          <p:nvSpPr>
            <p:cNvPr id="3093" name="AutoShape 23"/>
            <p:cNvSpPr>
              <a:spLocks noChangeArrowheads="1"/>
            </p:cNvSpPr>
            <p:nvPr/>
          </p:nvSpPr>
          <p:spPr bwMode="auto">
            <a:xfrm>
              <a:off x="3210" y="273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POZOROVÁNÍ</a:t>
              </a:r>
            </a:p>
          </p:txBody>
        </p:sp>
        <p:sp>
          <p:nvSpPr>
            <p:cNvPr id="3094" name="AutoShape 24"/>
            <p:cNvSpPr>
              <a:spLocks noChangeArrowheads="1"/>
            </p:cNvSpPr>
            <p:nvPr/>
          </p:nvSpPr>
          <p:spPr bwMode="auto">
            <a:xfrm>
              <a:off x="3210" y="311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DOTAZOVÁNÍ</a:t>
              </a:r>
            </a:p>
          </p:txBody>
        </p:sp>
        <p:sp>
          <p:nvSpPr>
            <p:cNvPr id="3095" name="AutoShape 25"/>
            <p:cNvSpPr>
              <a:spLocks noChangeArrowheads="1"/>
            </p:cNvSpPr>
            <p:nvPr/>
          </p:nvSpPr>
          <p:spPr bwMode="auto">
            <a:xfrm>
              <a:off x="3210" y="350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ANALÝZA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PRODUKTŮ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222372" y="2578894"/>
            <a:ext cx="1593850" cy="3027362"/>
            <a:chOff x="774" y="1410"/>
            <a:chExt cx="1004" cy="1907"/>
          </a:xfrm>
        </p:grpSpPr>
        <p:sp>
          <p:nvSpPr>
            <p:cNvPr id="3089" name="AutoShape 8"/>
            <p:cNvSpPr>
              <a:spLocks noChangeArrowheads="1"/>
            </p:cNvSpPr>
            <p:nvPr/>
          </p:nvSpPr>
          <p:spPr bwMode="auto">
            <a:xfrm>
              <a:off x="774" y="1410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NÁPAD</a:t>
              </a:r>
            </a:p>
          </p:txBody>
        </p:sp>
        <p:sp>
          <p:nvSpPr>
            <p:cNvPr id="3090" name="AutoShape 9"/>
            <p:cNvSpPr>
              <a:spLocks noChangeArrowheads="1"/>
            </p:cNvSpPr>
            <p:nvPr/>
          </p:nvSpPr>
          <p:spPr bwMode="auto">
            <a:xfrm>
              <a:off x="774" y="1986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VÝZKUMNÁ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OTÁZKA</a:t>
              </a:r>
            </a:p>
          </p:txBody>
        </p:sp>
        <p:sp>
          <p:nvSpPr>
            <p:cNvPr id="3091" name="AutoShape 10"/>
            <p:cNvSpPr>
              <a:spLocks noChangeArrowheads="1"/>
            </p:cNvSpPr>
            <p:nvPr/>
          </p:nvSpPr>
          <p:spPr bwMode="auto">
            <a:xfrm>
              <a:off x="774" y="2562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HYPOTÉZY</a:t>
              </a:r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808" y="3125"/>
              <a:ext cx="9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 dirty="0">
                  <a:latin typeface="Garamond" pitchFamily="18" charset="0"/>
                </a:rPr>
                <a:t>Co chci zkoumat?</a:t>
              </a:r>
              <a:endParaRPr lang="cs-CZ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405576" y="1737349"/>
            <a:ext cx="2287588" cy="5100637"/>
            <a:chOff x="2112" y="872"/>
            <a:chExt cx="1441" cy="3213"/>
          </a:xfrm>
        </p:grpSpPr>
        <p:sp>
          <p:nvSpPr>
            <p:cNvPr id="3085" name="AutoShape 12"/>
            <p:cNvSpPr>
              <a:spLocks noChangeArrowheads="1"/>
            </p:cNvSpPr>
            <p:nvPr/>
          </p:nvSpPr>
          <p:spPr bwMode="auto">
            <a:xfrm>
              <a:off x="2112" y="872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TYP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VÝZKUMU</a:t>
              </a:r>
            </a:p>
          </p:txBody>
        </p:sp>
        <p:sp>
          <p:nvSpPr>
            <p:cNvPr id="3086" name="AutoShape 13"/>
            <p:cNvSpPr>
              <a:spLocks noChangeArrowheads="1"/>
            </p:cNvSpPr>
            <p:nvPr/>
          </p:nvSpPr>
          <p:spPr bwMode="auto">
            <a:xfrm>
              <a:off x="2112" y="1890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VÝBĚR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ZKOUMANÝCH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OSOB</a:t>
              </a:r>
            </a:p>
          </p:txBody>
        </p:sp>
        <p:sp>
          <p:nvSpPr>
            <p:cNvPr id="3087" name="AutoShape 14"/>
            <p:cNvSpPr>
              <a:spLocks noChangeArrowheads="1"/>
            </p:cNvSpPr>
            <p:nvPr/>
          </p:nvSpPr>
          <p:spPr bwMode="auto">
            <a:xfrm>
              <a:off x="2112" y="2926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METODA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SBĚRU DAT</a:t>
              </a:r>
            </a:p>
          </p:txBody>
        </p:sp>
        <p:sp>
          <p:nvSpPr>
            <p:cNvPr id="51233" name="Text Box 33"/>
            <p:cNvSpPr txBox="1">
              <a:spLocks noChangeArrowheads="1"/>
            </p:cNvSpPr>
            <p:nvPr/>
          </p:nvSpPr>
          <p:spPr bwMode="auto">
            <a:xfrm>
              <a:off x="2440" y="3893"/>
              <a:ext cx="1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>
                  <a:latin typeface="Garamond" pitchFamily="18" charset="0"/>
                </a:rPr>
                <a:t>Jak to chci zkoumat?</a:t>
              </a:r>
              <a:endParaRPr lang="cs-CZ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651625" y="2669155"/>
            <a:ext cx="1609725" cy="3027363"/>
            <a:chOff x="4276" y="1554"/>
            <a:chExt cx="1014" cy="1907"/>
          </a:xfrm>
        </p:grpSpPr>
        <p:sp>
          <p:nvSpPr>
            <p:cNvPr id="3082" name="Text Box 38"/>
            <p:cNvSpPr txBox="1">
              <a:spLocks noChangeArrowheads="1"/>
            </p:cNvSpPr>
            <p:nvPr/>
          </p:nvSpPr>
          <p:spPr bwMode="auto">
            <a:xfrm>
              <a:off x="4370" y="3269"/>
              <a:ext cx="8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cs-CZ" sz="1400" b="1">
                  <a:latin typeface="Garamond" pitchFamily="18" charset="0"/>
                </a:rPr>
                <a:t>Co jsem zjistil?</a:t>
              </a:r>
            </a:p>
          </p:txBody>
        </p:sp>
        <p:sp>
          <p:nvSpPr>
            <p:cNvPr id="3083" name="AutoShape 43"/>
            <p:cNvSpPr>
              <a:spLocks noChangeArrowheads="1"/>
            </p:cNvSpPr>
            <p:nvPr/>
          </p:nvSpPr>
          <p:spPr bwMode="auto">
            <a:xfrm>
              <a:off x="4276" y="1554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ANALÝZA 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INTERPRETACE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DAT</a:t>
              </a:r>
            </a:p>
          </p:txBody>
        </p:sp>
        <p:sp>
          <p:nvSpPr>
            <p:cNvPr id="3084" name="AutoShape 44"/>
            <p:cNvSpPr>
              <a:spLocks noChangeArrowheads="1"/>
            </p:cNvSpPr>
            <p:nvPr/>
          </p:nvSpPr>
          <p:spPr bwMode="auto">
            <a:xfrm>
              <a:off x="4276" y="2418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KOMUNIKACE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VÝSLEDKŮ</a:t>
              </a:r>
            </a:p>
          </p:txBody>
        </p:sp>
      </p:grp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MAPA VÝZKUMU</a:t>
            </a:r>
            <a:br>
              <a:rPr lang="cs-CZ" dirty="0"/>
            </a:br>
            <a:r>
              <a:rPr lang="cs-CZ" dirty="0"/>
              <a:t>CO VŠECHNO PATŘÍ DO VÝZKUMU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612648" y="3843905"/>
            <a:ext cx="609724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/>
          <p:cNvSpPr/>
          <p:nvPr/>
        </p:nvSpPr>
        <p:spPr>
          <a:xfrm>
            <a:off x="2776038" y="5496718"/>
            <a:ext cx="609724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572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AA0F49-43F7-4369-9FD6-066DDC2A5879}" type="slidenum">
              <a:rPr lang="cs-CZ" altLang="cs-CZ"/>
              <a:pPr/>
              <a:t>40</a:t>
            </a:fld>
            <a:endParaRPr lang="cs-CZ" altLang="cs-CZ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cs-CZ" altLang="cs-CZ" sz="4000"/>
              <a:t>Základní pravidla tvorby položek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7088" y="1905000"/>
            <a:ext cx="8240712" cy="5700713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4000"/>
              <a:t>2/ Formulujte jasné otázky/položky </a:t>
            </a:r>
          </a:p>
          <a:p>
            <a:endParaRPr lang="cs-CZ" altLang="cs-CZ" sz="4000"/>
          </a:p>
          <a:p>
            <a:pPr lvl="1"/>
            <a:r>
              <a:rPr lang="cs-CZ" altLang="cs-CZ"/>
              <a:t>všichni jim budou rozumět stejným způsobem</a:t>
            </a:r>
          </a:p>
          <a:p>
            <a:pPr lvl="1"/>
            <a:r>
              <a:rPr lang="cs-CZ" altLang="cs-CZ"/>
              <a:t>jasná otázka pro autora dotazníku nemusí být jasná pro respondenty</a:t>
            </a:r>
          </a:p>
        </p:txBody>
      </p:sp>
    </p:spTree>
    <p:extLst>
      <p:ext uri="{BB962C8B-B14F-4D97-AF65-F5344CB8AC3E}">
        <p14:creationId xmlns:p14="http://schemas.microsoft.com/office/powerpoint/2010/main" val="17030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C624E03-955C-4528-8C5C-185562E5AFDF}" type="slidenum">
              <a:rPr lang="cs-CZ" altLang="cs-CZ"/>
              <a:pPr/>
              <a:t>41</a:t>
            </a:fld>
            <a:endParaRPr lang="cs-CZ" altLang="cs-CZ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Základní pravidla tvorby položek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05000"/>
            <a:ext cx="8312150" cy="49530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b="1"/>
              <a:t>3/ Příliš široké znění vede k příliš volným odpovědím</a:t>
            </a:r>
          </a:p>
          <a:p>
            <a:pPr>
              <a:buFontTx/>
              <a:buNone/>
            </a:pPr>
            <a:endParaRPr lang="cs-CZ" altLang="cs-CZ" b="1"/>
          </a:p>
          <a:p>
            <a:pPr lvl="1">
              <a:buFontTx/>
              <a:buNone/>
            </a:pPr>
            <a:r>
              <a:rPr lang="cs-CZ" altLang="cs-CZ"/>
              <a:t>Př. (špatný)</a:t>
            </a:r>
          </a:p>
          <a:p>
            <a:pPr lvl="1">
              <a:buFontTx/>
              <a:buNone/>
            </a:pPr>
            <a:r>
              <a:rPr lang="cs-CZ" altLang="cs-CZ">
                <a:solidFill>
                  <a:srgbClr val="FF3300"/>
                </a:solidFill>
              </a:rPr>
              <a:t>Jaký je Váš názor na nejnovější učební osnovy?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cs-CZ" altLang="cs-CZ"/>
              <a:t> Které osnovy?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cs-CZ" altLang="cs-CZ"/>
              <a:t> Osnovy ze kterých předmětů?</a:t>
            </a:r>
          </a:p>
          <a:p>
            <a:pPr lvl="1">
              <a:buFont typeface="Symbol" panose="05050102010706020507" pitchFamily="18" charset="2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90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2CC9E31-98B3-4EE4-8B6D-D5793CD96D4D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Základní pravidla tvorby položek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/>
              <a:t>4/ Výrazy jako </a:t>
            </a:r>
          </a:p>
          <a:p>
            <a:pPr>
              <a:buFontTx/>
              <a:buNone/>
            </a:pPr>
            <a:r>
              <a:rPr lang="cs-CZ" altLang="cs-CZ"/>
              <a:t>	</a:t>
            </a:r>
            <a:r>
              <a:rPr lang="cs-CZ" altLang="cs-CZ" i="1">
                <a:solidFill>
                  <a:srgbClr val="FF3300"/>
                </a:solidFill>
              </a:rPr>
              <a:t>několik		obyčejně		někdy</a:t>
            </a:r>
          </a:p>
          <a:p>
            <a:pPr>
              <a:buFontTx/>
              <a:buNone/>
            </a:pPr>
            <a:r>
              <a:rPr lang="cs-CZ" altLang="cs-CZ"/>
              <a:t>interpretují respondenti různě</a:t>
            </a:r>
          </a:p>
          <a:p>
            <a:pPr>
              <a:buFontTx/>
              <a:buNone/>
            </a:pPr>
            <a:endParaRPr lang="cs-CZ" altLang="cs-CZ"/>
          </a:p>
          <a:p>
            <a:pPr>
              <a:buFontTx/>
              <a:buNone/>
            </a:pPr>
            <a:r>
              <a:rPr lang="cs-CZ" altLang="cs-CZ"/>
              <a:t>=&gt; vyhýbat se jejich používání</a:t>
            </a:r>
          </a:p>
        </p:txBody>
      </p:sp>
    </p:spTree>
    <p:extLst>
      <p:ext uri="{BB962C8B-B14F-4D97-AF65-F5344CB8AC3E}">
        <p14:creationId xmlns:p14="http://schemas.microsoft.com/office/powerpoint/2010/main" val="17064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BB4EA83-C43D-4356-B225-0E716A4DC0C3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Základní pravidla tvorby položek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3600" b="1"/>
              <a:t>5/ Vyhněte se dvojitým otázkám</a:t>
            </a:r>
            <a:r>
              <a:rPr lang="cs-CZ" altLang="cs-CZ"/>
              <a:t> </a:t>
            </a:r>
          </a:p>
          <a:p>
            <a:pPr lvl="2">
              <a:lnSpc>
                <a:spcPct val="80000"/>
              </a:lnSpc>
            </a:pPr>
            <a:r>
              <a:rPr lang="cs-CZ" altLang="cs-CZ" sz="1800"/>
              <a:t>bývají se spojkou </a:t>
            </a:r>
            <a:r>
              <a:rPr lang="cs-CZ" altLang="cs-CZ" sz="1800">
                <a:solidFill>
                  <a:srgbClr val="FF3300"/>
                </a:solidFill>
              </a:rPr>
              <a:t>a</a:t>
            </a:r>
            <a:endParaRPr lang="cs-CZ" altLang="cs-CZ" sz="1800"/>
          </a:p>
          <a:p>
            <a:pPr>
              <a:lnSpc>
                <a:spcPct val="80000"/>
              </a:lnSpc>
            </a:pPr>
            <a:endParaRPr lang="cs-CZ" altLang="cs-CZ" sz="2400"/>
          </a:p>
          <a:p>
            <a:pPr>
              <a:lnSpc>
                <a:spcPct val="80000"/>
              </a:lnSpc>
            </a:pPr>
            <a:r>
              <a:rPr lang="cs-CZ" altLang="cs-CZ" sz="2400"/>
              <a:t>Př.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>
                <a:solidFill>
                  <a:srgbClr val="FF3300"/>
                </a:solidFill>
              </a:rPr>
              <a:t>	Školní psychologové tráví mnoho času vypracováváním výkazů, a proto nemají dost času na vlastní poradenství.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/>
              <a:t>		</a:t>
            </a:r>
            <a:r>
              <a:rPr lang="cs-CZ" altLang="cs-CZ" sz="2400" b="1" i="1">
                <a:solidFill>
                  <a:srgbClr val="00CC00"/>
                </a:solidFill>
              </a:rPr>
              <a:t>souhlasím – nesouhlasím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b="1" i="1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/>
              <a:t>Respondent Vám může odpovídat pouze na jednu z nich</a:t>
            </a:r>
          </a:p>
        </p:txBody>
      </p:sp>
    </p:spTree>
    <p:extLst>
      <p:ext uri="{BB962C8B-B14F-4D97-AF65-F5344CB8AC3E}">
        <p14:creationId xmlns:p14="http://schemas.microsoft.com/office/powerpoint/2010/main" val="12242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C6ED033-9264-4EF2-B435-9EDB7535DA02}" type="slidenum">
              <a:rPr lang="cs-CZ" altLang="cs-CZ"/>
              <a:pPr/>
              <a:t>44</a:t>
            </a:fld>
            <a:endParaRPr lang="cs-CZ" altLang="cs-CZ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Základní pravidla tvorby položek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b="1"/>
              <a:t>6/ Dávejte jen takové otázky, na které respondenti dovedou odpovědět</a:t>
            </a:r>
          </a:p>
          <a:p>
            <a:endParaRPr lang="cs-CZ" altLang="cs-CZ"/>
          </a:p>
          <a:p>
            <a:pPr>
              <a:buFontTx/>
              <a:buNone/>
            </a:pPr>
            <a:r>
              <a:rPr lang="cs-CZ" altLang="cs-CZ" b="1"/>
              <a:t>7/ Otázky musí být pro respondenty smysluplné</a:t>
            </a:r>
          </a:p>
          <a:p>
            <a:pPr lvl="1"/>
            <a:r>
              <a:rPr lang="cs-CZ" altLang="cs-CZ"/>
              <a:t>Když dáte otázky, ke kterým nemají vztah, odpoví povrchně</a:t>
            </a:r>
          </a:p>
        </p:txBody>
      </p:sp>
    </p:spTree>
    <p:extLst>
      <p:ext uri="{BB962C8B-B14F-4D97-AF65-F5344CB8AC3E}">
        <p14:creationId xmlns:p14="http://schemas.microsoft.com/office/powerpoint/2010/main" val="33665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D94FC77-181F-4FB7-82EF-8C0FFB6A5825}" type="slidenum">
              <a:rPr lang="cs-CZ" altLang="cs-CZ"/>
              <a:pPr/>
              <a:t>45</a:t>
            </a:fld>
            <a:endParaRPr lang="cs-CZ" altLang="cs-CZ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Základní pravidla tvorby položek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05000"/>
            <a:ext cx="7772400" cy="454818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600" b="1"/>
              <a:t>8/ Tvořte jednoduché otázky</a:t>
            </a:r>
          </a:p>
          <a:p>
            <a:endParaRPr lang="cs-CZ" altLang="cs-CZ" sz="3600" b="1"/>
          </a:p>
          <a:p>
            <a:pPr lvl="1"/>
            <a:r>
              <a:rPr lang="cs-CZ" altLang="cs-CZ"/>
              <a:t>Otázky mají být lehce pochopitelné, jednoduché, lehce zodpovídatelné</a:t>
            </a:r>
          </a:p>
          <a:p>
            <a:endParaRPr lang="cs-CZ" altLang="cs-CZ"/>
          </a:p>
          <a:p>
            <a:pPr lvl="1"/>
            <a:r>
              <a:rPr lang="cs-CZ" altLang="cs-CZ"/>
              <a:t>Dlouhým jde hůře rozumět</a:t>
            </a:r>
          </a:p>
          <a:p>
            <a:pPr lvl="1"/>
            <a:r>
              <a:rPr lang="cs-CZ" altLang="cs-CZ"/>
              <a:t>Znechucují respondenty</a:t>
            </a:r>
          </a:p>
          <a:p>
            <a:pPr lvl="1"/>
            <a:r>
              <a:rPr lang="cs-CZ" altLang="cs-CZ"/>
              <a:t>Zpomalují vyplňování dotazníku</a:t>
            </a:r>
          </a:p>
        </p:txBody>
      </p:sp>
    </p:spTree>
    <p:extLst>
      <p:ext uri="{BB962C8B-B14F-4D97-AF65-F5344CB8AC3E}">
        <p14:creationId xmlns:p14="http://schemas.microsoft.com/office/powerpoint/2010/main" val="33678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83D48C-E648-464D-A761-A0C8D1CC3758}" type="slidenum">
              <a:rPr lang="cs-CZ" altLang="cs-CZ"/>
              <a:pPr/>
              <a:t>46</a:t>
            </a:fld>
            <a:endParaRPr lang="cs-CZ" altLang="cs-CZ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Základní pravidla tvorby položek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8167687" cy="4968875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b="1"/>
              <a:t>9/ Vyhněte se záporným výrazům</a:t>
            </a:r>
          </a:p>
          <a:p>
            <a:pPr lvl="1"/>
            <a:r>
              <a:rPr lang="cs-CZ" altLang="cs-CZ"/>
              <a:t>Často se přehlédnou</a:t>
            </a:r>
          </a:p>
          <a:p>
            <a:pPr lvl="1"/>
            <a:r>
              <a:rPr lang="cs-CZ" altLang="cs-CZ"/>
              <a:t>Často se nesprávně interpretují</a:t>
            </a:r>
          </a:p>
          <a:p>
            <a:pPr lvl="2">
              <a:buFontTx/>
              <a:buNone/>
            </a:pPr>
            <a:r>
              <a:rPr lang="cs-CZ" altLang="cs-CZ"/>
              <a:t>Př. </a:t>
            </a:r>
            <a:r>
              <a:rPr lang="cs-CZ" altLang="cs-CZ" b="1" i="1">
                <a:solidFill>
                  <a:srgbClr val="FF3300"/>
                </a:solidFill>
              </a:rPr>
              <a:t>Tento vyučovací předmět NENÍ můj oblíbený</a:t>
            </a:r>
            <a:r>
              <a:rPr lang="cs-CZ" altLang="cs-CZ" b="1">
                <a:solidFill>
                  <a:srgbClr val="FF3300"/>
                </a:solidFill>
              </a:rPr>
              <a:t>.			ano 	ne</a:t>
            </a:r>
          </a:p>
          <a:p>
            <a:pPr lvl="1"/>
            <a:r>
              <a:rPr lang="cs-CZ" altLang="cs-CZ"/>
              <a:t>Pokud je nutné použít záporné slovo, zvýrazněte ho tiskem</a:t>
            </a:r>
          </a:p>
          <a:p>
            <a:pPr lvl="1"/>
            <a:r>
              <a:rPr lang="cs-CZ" altLang="cs-CZ"/>
              <a:t>Zcela vylučte dvojitý zápor</a:t>
            </a:r>
          </a:p>
          <a:p>
            <a:pPr lvl="2">
              <a:buFontTx/>
              <a:buNone/>
            </a:pPr>
            <a:r>
              <a:rPr lang="cs-CZ" altLang="cs-CZ"/>
              <a:t>Př. </a:t>
            </a:r>
            <a:r>
              <a:rPr lang="cs-CZ" altLang="cs-CZ" b="1" u="sng">
                <a:solidFill>
                  <a:srgbClr val="FF3300"/>
                </a:solidFill>
              </a:rPr>
              <a:t>Ne</a:t>
            </a:r>
            <a:r>
              <a:rPr lang="cs-CZ" altLang="cs-CZ" b="1">
                <a:solidFill>
                  <a:srgbClr val="FF3300"/>
                </a:solidFill>
              </a:rPr>
              <a:t>domnívám se, že by se mi v učitelské profesi </a:t>
            </a:r>
            <a:r>
              <a:rPr lang="cs-CZ" altLang="cs-CZ" b="1" u="sng">
                <a:solidFill>
                  <a:srgbClr val="FF3300"/>
                </a:solidFill>
              </a:rPr>
              <a:t>ne</a:t>
            </a:r>
            <a:r>
              <a:rPr lang="cs-CZ" altLang="cs-CZ" b="1">
                <a:solidFill>
                  <a:srgbClr val="FF3300"/>
                </a:solidFill>
              </a:rPr>
              <a:t>dařilo.    Ano -   ne</a:t>
            </a:r>
          </a:p>
        </p:txBody>
      </p:sp>
    </p:spTree>
    <p:extLst>
      <p:ext uri="{BB962C8B-B14F-4D97-AF65-F5344CB8AC3E}">
        <p14:creationId xmlns:p14="http://schemas.microsoft.com/office/powerpoint/2010/main" val="41956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5452496-3735-4629-9950-42B469E742A0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Základní pravidla tvorby položek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8167687" cy="51577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b="1"/>
              <a:t>10/ Vyhýbejte se otázkám, které vzbuzují předpojatost</a:t>
            </a:r>
          </a:p>
          <a:p>
            <a:pPr lvl="1">
              <a:lnSpc>
                <a:spcPct val="90000"/>
              </a:lnSpc>
            </a:pPr>
            <a:endParaRPr lang="cs-CZ" altLang="cs-CZ" sz="2000"/>
          </a:p>
          <a:p>
            <a:pPr>
              <a:lnSpc>
                <a:spcPct val="90000"/>
              </a:lnSpc>
            </a:pPr>
            <a:r>
              <a:rPr lang="cs-CZ" altLang="cs-CZ" sz="2400"/>
              <a:t>týkají se obvykle nějaké osoby nebo instituce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cs-CZ" altLang="cs-CZ" sz="2000"/>
              <a:t>Př. (špatný)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</a:rPr>
              <a:t>Souhlasíte nebo nesouhlasíte s návrhem ředitele vaší školy o … ?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000" b="1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/>
              <a:t>Na některé otázky respondent odpovídá tak, jak je to společensky žádoucí, i když je dotazník anonymní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cs-CZ" altLang="cs-CZ" sz="2000"/>
              <a:t>	Př. (špatný)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cs-CZ" altLang="cs-CZ" sz="2000">
                <a:solidFill>
                  <a:srgbClr val="FF3300"/>
                </a:solidFill>
              </a:rPr>
              <a:t>	</a:t>
            </a:r>
            <a:r>
              <a:rPr lang="cs-CZ" altLang="cs-CZ" sz="2000" b="1">
                <a:solidFill>
                  <a:srgbClr val="FF3300"/>
                </a:solidFill>
              </a:rPr>
              <a:t>Zesměšňuje své žáky při výuce?   Ano – ne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cs-CZ" altLang="cs-CZ" sz="2000"/>
              <a:t> nechat zadní dvířka, důstojnost člověku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cs-CZ" altLang="cs-CZ" sz="2000">
                <a:solidFill>
                  <a:srgbClr val="FF3300"/>
                </a:solidFill>
              </a:rPr>
              <a:t>	</a:t>
            </a:r>
            <a:r>
              <a:rPr lang="cs-CZ" altLang="cs-CZ" sz="2000" b="1">
                <a:solidFill>
                  <a:srgbClr val="FF3300"/>
                </a:solidFill>
              </a:rPr>
              <a:t>ano  - někdy ano, někdy ne – záleží to na situaci - ne</a:t>
            </a:r>
          </a:p>
        </p:txBody>
      </p:sp>
    </p:spTree>
    <p:extLst>
      <p:ext uri="{BB962C8B-B14F-4D97-AF65-F5344CB8AC3E}">
        <p14:creationId xmlns:p14="http://schemas.microsoft.com/office/powerpoint/2010/main" val="16332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7532AD-0E07-476D-867A-1B4E29CB8841}" type="slidenum">
              <a:rPr lang="cs-CZ" altLang="cs-CZ"/>
              <a:pPr/>
              <a:t>48</a:t>
            </a:fld>
            <a:endParaRPr lang="cs-CZ" altLang="cs-CZ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Základní pravidla tvorby položek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05000"/>
            <a:ext cx="8312150" cy="41148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b="1"/>
              <a:t>11/</a:t>
            </a:r>
            <a:r>
              <a:rPr lang="cs-CZ" altLang="cs-CZ"/>
              <a:t> </a:t>
            </a:r>
            <a:r>
              <a:rPr lang="cs-CZ" altLang="cs-CZ" b="1"/>
              <a:t>znění položek ověřte v předvýzkumu</a:t>
            </a:r>
            <a:r>
              <a:rPr lang="cs-CZ" altLang="cs-CZ"/>
              <a:t> </a:t>
            </a:r>
          </a:p>
          <a:p>
            <a:pPr lvl="1"/>
            <a:r>
              <a:rPr lang="cs-CZ" altLang="cs-CZ"/>
              <a:t>obvykle pomocí interview </a:t>
            </a:r>
          </a:p>
          <a:p>
            <a:pPr lvl="1"/>
            <a:r>
              <a:rPr lang="cs-CZ" altLang="cs-CZ"/>
              <a:t>respondent vysvětlí, jak rozumí otázce</a:t>
            </a:r>
          </a:p>
          <a:p>
            <a:pPr lvl="1"/>
            <a:r>
              <a:rPr lang="cs-CZ" altLang="cs-CZ"/>
              <a:t>nejasné položky se upraví</a:t>
            </a:r>
          </a:p>
          <a:p>
            <a:pPr lvl="1"/>
            <a:r>
              <a:rPr lang="cs-CZ" altLang="cs-CZ"/>
              <a:t>zjistí se, proč respondenti na některé otázky neodpovídali nebo odpovídali </a:t>
            </a:r>
            <a:r>
              <a:rPr lang="cs-CZ" altLang="cs-CZ" i="1">
                <a:solidFill>
                  <a:srgbClr val="FF3300"/>
                </a:solidFill>
              </a:rPr>
              <a:t>nevím</a:t>
            </a:r>
          </a:p>
          <a:p>
            <a:pPr lvl="2"/>
            <a:r>
              <a:rPr lang="cs-CZ" altLang="cs-CZ"/>
              <a:t>podíl takových otázek by měl být max. 5%</a:t>
            </a:r>
          </a:p>
        </p:txBody>
      </p:sp>
    </p:spTree>
    <p:extLst>
      <p:ext uri="{BB962C8B-B14F-4D97-AF65-F5344CB8AC3E}">
        <p14:creationId xmlns:p14="http://schemas.microsoft.com/office/powerpoint/2010/main" val="30095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A36CC97-F96C-44EA-AF47-C90874F33424}" type="slidenum">
              <a:rPr lang="cs-CZ" altLang="cs-CZ"/>
              <a:pPr/>
              <a:t>49</a:t>
            </a:fld>
            <a:endParaRPr lang="cs-CZ" altLang="cs-CZ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Tvorba položek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Některé položky se tvoří snadno</a:t>
            </a:r>
          </a:p>
          <a:p>
            <a:pPr lvl="1"/>
            <a:r>
              <a:rPr lang="cs-CZ" altLang="cs-CZ"/>
              <a:t>zejména faktografické otázky </a:t>
            </a:r>
          </a:p>
          <a:p>
            <a:pPr lvl="2"/>
            <a:r>
              <a:rPr lang="cs-CZ" altLang="cs-CZ"/>
              <a:t>věk, pohlaví, bydliště, zaměstnání, vzdělání</a:t>
            </a:r>
          </a:p>
          <a:p>
            <a:pPr lvl="1"/>
            <a:endParaRPr lang="cs-CZ" altLang="cs-CZ"/>
          </a:p>
          <a:p>
            <a:r>
              <a:rPr lang="cs-CZ" altLang="cs-CZ"/>
              <a:t>Obtížněji se tvoří položky zjišťující</a:t>
            </a:r>
          </a:p>
          <a:p>
            <a:pPr lvl="2"/>
            <a:r>
              <a:rPr lang="cs-CZ" altLang="cs-CZ"/>
              <a:t>názory, postoje, osobnostní rysy</a:t>
            </a:r>
          </a:p>
          <a:p>
            <a:pPr lvl="1">
              <a:buFontTx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202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23554" y="1661320"/>
            <a:ext cx="7126288" cy="2233612"/>
            <a:chOff x="748" y="765"/>
            <a:chExt cx="4489" cy="1407"/>
          </a:xfrm>
        </p:grpSpPr>
        <p:grpSp>
          <p:nvGrpSpPr>
            <p:cNvPr id="17423" name="Group 20"/>
            <p:cNvGrpSpPr>
              <a:grpSpLocks/>
            </p:cNvGrpSpPr>
            <p:nvPr/>
          </p:nvGrpSpPr>
          <p:grpSpPr bwMode="auto">
            <a:xfrm>
              <a:off x="748" y="765"/>
              <a:ext cx="4489" cy="404"/>
              <a:chOff x="748" y="765"/>
              <a:chExt cx="4489" cy="404"/>
            </a:xfrm>
          </p:grpSpPr>
          <p:sp>
            <p:nvSpPr>
              <p:cNvPr id="17428" name="AutoShape 21"/>
              <p:cNvSpPr>
                <a:spLocks noChangeArrowheads="1"/>
              </p:cNvSpPr>
              <p:nvPr/>
            </p:nvSpPr>
            <p:spPr bwMode="auto">
              <a:xfrm>
                <a:off x="1156" y="798"/>
                <a:ext cx="4081" cy="340"/>
              </a:xfrm>
              <a:prstGeom prst="homePlate">
                <a:avLst>
                  <a:gd name="adj" fmla="val 0"/>
                </a:avLst>
              </a:prstGeom>
              <a:solidFill>
                <a:srgbClr val="F4C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600" b="1"/>
                  <a:t>VÝZKUMNÁ OTÁZKA JE ZODPOVĚDITELNÁ</a:t>
                </a:r>
              </a:p>
            </p:txBody>
          </p:sp>
          <p:sp>
            <p:nvSpPr>
              <p:cNvPr id="17429" name="Rectangle 22"/>
              <p:cNvSpPr>
                <a:spLocks noChangeArrowheads="1"/>
              </p:cNvSpPr>
              <p:nvPr/>
            </p:nvSpPr>
            <p:spPr bwMode="auto">
              <a:xfrm>
                <a:off x="748" y="765"/>
                <a:ext cx="37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3600" b="1">
                    <a:sym typeface="Wingdings" pitchFamily="2" charset="2"/>
                  </a:rPr>
                  <a:t></a:t>
                </a:r>
              </a:p>
            </p:txBody>
          </p:sp>
        </p:grpSp>
        <p:grpSp>
          <p:nvGrpSpPr>
            <p:cNvPr id="17424" name="Group 23"/>
            <p:cNvGrpSpPr>
              <a:grpSpLocks/>
            </p:cNvGrpSpPr>
            <p:nvPr/>
          </p:nvGrpSpPr>
          <p:grpSpPr bwMode="auto">
            <a:xfrm>
              <a:off x="1156" y="1207"/>
              <a:ext cx="4081" cy="965"/>
              <a:chOff x="1156" y="1207"/>
              <a:chExt cx="4081" cy="965"/>
            </a:xfrm>
          </p:grpSpPr>
          <p:sp>
            <p:nvSpPr>
              <p:cNvPr id="17425" name="AutoShape 24"/>
              <p:cNvSpPr>
                <a:spLocks noChangeArrowheads="1"/>
              </p:cNvSpPr>
              <p:nvPr/>
            </p:nvSpPr>
            <p:spPr bwMode="auto">
              <a:xfrm>
                <a:off x="1156" y="1207"/>
                <a:ext cx="4081" cy="295"/>
              </a:xfrm>
              <a:prstGeom prst="homePlate">
                <a:avLst>
                  <a:gd name="adj" fmla="val 0"/>
                </a:avLst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Kolik andělů může tančit na špičce špendlíku?</a:t>
                </a:r>
              </a:p>
            </p:txBody>
          </p:sp>
          <p:sp>
            <p:nvSpPr>
              <p:cNvPr id="17426" name="AutoShape 25"/>
              <p:cNvSpPr>
                <a:spLocks noChangeArrowheads="1"/>
              </p:cNvSpPr>
              <p:nvPr/>
            </p:nvSpPr>
            <p:spPr bwMode="auto">
              <a:xfrm>
                <a:off x="1156" y="1537"/>
                <a:ext cx="4081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Sledované proměnné musí být měřitelné</a:t>
                </a:r>
              </a:p>
            </p:txBody>
          </p:sp>
          <p:sp>
            <p:nvSpPr>
              <p:cNvPr id="17427" name="AutoShape 26"/>
              <p:cNvSpPr>
                <a:spLocks noChangeArrowheads="1"/>
              </p:cNvSpPr>
              <p:nvPr/>
            </p:nvSpPr>
            <p:spPr bwMode="auto">
              <a:xfrm>
                <a:off x="1156" y="1877"/>
                <a:ext cx="4081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Často měříme jevy nepřímo</a:t>
                </a:r>
              </a:p>
            </p:txBody>
          </p:sp>
        </p:grpSp>
      </p:grpSp>
      <p:grpSp>
        <p:nvGrpSpPr>
          <p:cNvPr id="17414" name="Group 43"/>
          <p:cNvGrpSpPr>
            <a:grpSpLocks/>
          </p:cNvGrpSpPr>
          <p:nvPr/>
        </p:nvGrpSpPr>
        <p:grpSpPr bwMode="auto">
          <a:xfrm>
            <a:off x="1052117" y="4020345"/>
            <a:ext cx="7200900" cy="2370137"/>
            <a:chOff x="703" y="2251"/>
            <a:chExt cx="4536" cy="1493"/>
          </a:xfrm>
        </p:grpSpPr>
        <p:grpSp>
          <p:nvGrpSpPr>
            <p:cNvPr id="17416" name="Group 41"/>
            <p:cNvGrpSpPr>
              <a:grpSpLocks/>
            </p:cNvGrpSpPr>
            <p:nvPr/>
          </p:nvGrpSpPr>
          <p:grpSpPr bwMode="auto">
            <a:xfrm>
              <a:off x="1156" y="2686"/>
              <a:ext cx="4081" cy="1058"/>
              <a:chOff x="1156" y="2686"/>
              <a:chExt cx="4081" cy="1058"/>
            </a:xfrm>
          </p:grpSpPr>
          <p:sp>
            <p:nvSpPr>
              <p:cNvPr id="17420" name="Rectangle 35"/>
              <p:cNvSpPr>
                <a:spLocks noChangeArrowheads="1"/>
              </p:cNvSpPr>
              <p:nvPr/>
            </p:nvSpPr>
            <p:spPr bwMode="auto">
              <a:xfrm>
                <a:off x="1156" y="2686"/>
                <a:ext cx="4081" cy="295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 dirty="0">
                    <a:latin typeface="Garamond" pitchFamily="18" charset="0"/>
                  </a:rPr>
                  <a:t>Život </a:t>
                </a:r>
                <a:r>
                  <a:rPr lang="cs-CZ" sz="1600" b="1" dirty="0" smtClean="0">
                    <a:latin typeface="Garamond" pitchFamily="18" charset="0"/>
                  </a:rPr>
                  <a:t>nadaných </a:t>
                </a:r>
                <a:r>
                  <a:rPr lang="cs-CZ" sz="1600" b="1" dirty="0" smtClean="0">
                    <a:latin typeface="Garamond" pitchFamily="18" charset="0"/>
                  </a:rPr>
                  <a:t>žáků.</a:t>
                </a:r>
                <a:endParaRPr lang="cs-CZ" sz="1600" b="1" dirty="0">
                  <a:latin typeface="Garamond" pitchFamily="18" charset="0"/>
                </a:endParaRPr>
              </a:p>
            </p:txBody>
          </p:sp>
          <p:sp>
            <p:nvSpPr>
              <p:cNvPr id="17421" name="Rectangle 36"/>
              <p:cNvSpPr>
                <a:spLocks noChangeArrowheads="1"/>
              </p:cNvSpPr>
              <p:nvPr/>
            </p:nvSpPr>
            <p:spPr bwMode="auto">
              <a:xfrm>
                <a:off x="1156" y="3068"/>
                <a:ext cx="4081" cy="29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Je jasné co chceme zkoumat?</a:t>
                </a:r>
              </a:p>
            </p:txBody>
          </p:sp>
          <p:sp>
            <p:nvSpPr>
              <p:cNvPr id="17422" name="Rectangle 37"/>
              <p:cNvSpPr>
                <a:spLocks noChangeArrowheads="1"/>
              </p:cNvSpPr>
              <p:nvPr/>
            </p:nvSpPr>
            <p:spPr bwMode="auto">
              <a:xfrm>
                <a:off x="1156" y="3449"/>
                <a:ext cx="4081" cy="29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Je jasné k čemu chceme dospět?</a:t>
                </a:r>
              </a:p>
            </p:txBody>
          </p:sp>
        </p:grpSp>
        <p:grpSp>
          <p:nvGrpSpPr>
            <p:cNvPr id="17417" name="Group 42"/>
            <p:cNvGrpSpPr>
              <a:grpSpLocks/>
            </p:cNvGrpSpPr>
            <p:nvPr/>
          </p:nvGrpSpPr>
          <p:grpSpPr bwMode="auto">
            <a:xfrm>
              <a:off x="703" y="2251"/>
              <a:ext cx="4536" cy="404"/>
              <a:chOff x="703" y="2251"/>
              <a:chExt cx="4536" cy="404"/>
            </a:xfrm>
          </p:grpSpPr>
          <p:sp>
            <p:nvSpPr>
              <p:cNvPr id="17418" name="Rectangle 39"/>
              <p:cNvSpPr>
                <a:spLocks noChangeArrowheads="1"/>
              </p:cNvSpPr>
              <p:nvPr/>
            </p:nvSpPr>
            <p:spPr bwMode="auto">
              <a:xfrm>
                <a:off x="1158" y="2295"/>
                <a:ext cx="4081" cy="317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JE FORMULOVÁNA VÝZKUMNÁ OTÁZKA NE POUZE TÉMA</a:t>
                </a:r>
              </a:p>
            </p:txBody>
          </p:sp>
          <p:sp>
            <p:nvSpPr>
              <p:cNvPr id="17419" name="Rectangle 40"/>
              <p:cNvSpPr>
                <a:spLocks noChangeArrowheads="1"/>
              </p:cNvSpPr>
              <p:nvPr/>
            </p:nvSpPr>
            <p:spPr bwMode="auto">
              <a:xfrm>
                <a:off x="703" y="2251"/>
                <a:ext cx="37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3600" b="1">
                    <a:sym typeface="Wingdings" pitchFamily="2" charset="2"/>
                  </a:rPr>
                  <a:t></a:t>
                </a:r>
              </a:p>
            </p:txBody>
          </p:sp>
        </p:grp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POZNÁM DOBROU VÝZKUMNOU OTÁZKU</a:t>
            </a:r>
            <a:r>
              <a:rPr lang="pl-PL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7777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5DEC84C-24B6-4B52-A5B6-D69B48F8FA5A}" type="slidenum">
              <a:rPr lang="cs-CZ" altLang="cs-CZ"/>
              <a:pPr/>
              <a:t>50</a:t>
            </a:fld>
            <a:endParaRPr lang="cs-CZ" altLang="cs-CZ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Tvorba položek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05000"/>
            <a:ext cx="8167687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/>
              <a:t>Formulujte položky tak, aby byl respondent ochoten odpovídat,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A když odpovídá, aby odpovídal nezkresleně (nevylepšoval se, nezhoršoval údaje)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Na důvěrné otázky lidé neradi odpovídají</a:t>
            </a:r>
          </a:p>
          <a:p>
            <a:pPr>
              <a:lnSpc>
                <a:spcPct val="80000"/>
              </a:lnSpc>
            </a:pPr>
            <a:endParaRPr lang="cs-CZ" altLang="cs-CZ" sz="280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Př. (špatný) </a:t>
            </a:r>
            <a:r>
              <a:rPr lang="cs-CZ" altLang="cs-CZ" sz="2800" b="1" i="1">
                <a:solidFill>
                  <a:srgbClr val="FF3300"/>
                </a:solidFill>
              </a:rPr>
              <a:t>Váš věk?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800" b="1" i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Př. (opravený – dostatečné pro odhad věku) </a:t>
            </a:r>
          </a:p>
          <a:p>
            <a:pPr>
              <a:lnSpc>
                <a:spcPct val="80000"/>
              </a:lnSpc>
            </a:pPr>
            <a:r>
              <a:rPr lang="cs-CZ" altLang="cs-CZ" sz="2800" b="1" i="1">
                <a:solidFill>
                  <a:srgbClr val="FF3300"/>
                </a:solidFill>
              </a:rPr>
              <a:t>Rok ukončení studia….</a:t>
            </a:r>
          </a:p>
          <a:p>
            <a:pPr>
              <a:lnSpc>
                <a:spcPct val="80000"/>
              </a:lnSpc>
            </a:pPr>
            <a:r>
              <a:rPr lang="cs-CZ" altLang="cs-CZ" sz="2800" b="1" i="1">
                <a:solidFill>
                  <a:srgbClr val="FF3300"/>
                </a:solidFill>
              </a:rPr>
              <a:t>Počet roků ped. praxe….</a:t>
            </a:r>
          </a:p>
        </p:txBody>
      </p:sp>
    </p:spTree>
    <p:extLst>
      <p:ext uri="{BB962C8B-B14F-4D97-AF65-F5344CB8AC3E}">
        <p14:creationId xmlns:p14="http://schemas.microsoft.com/office/powerpoint/2010/main" val="109987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469F1-CEE4-4CEA-8FF4-AF2BCCE2F8C6}" type="slidenum">
              <a:rPr lang="cs-CZ" altLang="cs-CZ"/>
              <a:pPr/>
              <a:t>51</a:t>
            </a:fld>
            <a:endParaRPr lang="cs-CZ" altLang="cs-CZ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Tvorba dotazníku pro děti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Položky musí být velmi jednoduché</a:t>
            </a:r>
          </a:p>
          <a:p>
            <a:r>
              <a:rPr lang="cs-CZ" altLang="cs-CZ"/>
              <a:t>Velkou pozornost věnujte výběru slov</a:t>
            </a:r>
          </a:p>
          <a:p>
            <a:r>
              <a:rPr lang="cs-CZ" altLang="cs-CZ"/>
              <a:t>Své myšlenky převeďte na myšlení a jazyk dítěte</a:t>
            </a:r>
          </a:p>
          <a:p>
            <a:r>
              <a:rPr lang="cs-CZ" altLang="cs-CZ"/>
              <a:t>V předvýzkumu ověřte, zda dítě rozumí</a:t>
            </a:r>
          </a:p>
        </p:txBody>
      </p:sp>
    </p:spTree>
    <p:extLst>
      <p:ext uri="{BB962C8B-B14F-4D97-AF65-F5344CB8AC3E}">
        <p14:creationId xmlns:p14="http://schemas.microsoft.com/office/powerpoint/2010/main" val="308530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B3BBE6C-8123-4247-A869-4E1D1DE8C799}" type="slidenum">
              <a:rPr lang="cs-CZ" altLang="cs-CZ"/>
              <a:pPr/>
              <a:t>52</a:t>
            </a:fld>
            <a:endParaRPr lang="cs-CZ" altLang="cs-CZ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Typy položek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/>
              <a:t>Podle stupně otevřenosti</a:t>
            </a:r>
          </a:p>
          <a:p>
            <a:endParaRPr lang="cs-CZ" altLang="cs-CZ"/>
          </a:p>
          <a:p>
            <a:pPr lvl="2"/>
            <a:r>
              <a:rPr lang="cs-CZ" altLang="cs-CZ" sz="2800"/>
              <a:t>Uzavřené</a:t>
            </a:r>
          </a:p>
          <a:p>
            <a:pPr lvl="2"/>
            <a:endParaRPr lang="cs-CZ" altLang="cs-CZ" sz="2800"/>
          </a:p>
          <a:p>
            <a:pPr lvl="2"/>
            <a:r>
              <a:rPr lang="cs-CZ" altLang="cs-CZ" sz="2800"/>
              <a:t>Polouzavřené</a:t>
            </a:r>
          </a:p>
          <a:p>
            <a:pPr lvl="2"/>
            <a:endParaRPr lang="cs-CZ" altLang="cs-CZ" sz="2800"/>
          </a:p>
          <a:p>
            <a:pPr lvl="2"/>
            <a:r>
              <a:rPr lang="cs-CZ" altLang="cs-CZ" sz="2800"/>
              <a:t>Otevřené</a:t>
            </a:r>
          </a:p>
          <a:p>
            <a:pPr lvl="1">
              <a:buFontTx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465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C171057-3120-467F-A902-9DF50D92FCB8}" type="slidenum">
              <a:rPr lang="cs-CZ" altLang="cs-CZ"/>
              <a:pPr/>
              <a:t>53</a:t>
            </a:fld>
            <a:endParaRPr lang="cs-CZ" altLang="cs-CZ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Uzavřené položky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Nabízí hotové alternativní odpovědi</a:t>
            </a:r>
          </a:p>
          <a:p>
            <a:r>
              <a:rPr lang="cs-CZ" altLang="cs-CZ"/>
              <a:t>Respondent zaznačí (zakroužkuje, podtrhne) vhodnou odpověď</a:t>
            </a:r>
          </a:p>
          <a:p>
            <a:r>
              <a:rPr lang="cs-CZ" altLang="cs-CZ"/>
              <a:t>Varianty odpovědí se připraví na základě poznání problematiky a předvýzkumu (dotazník, interview)</a:t>
            </a:r>
          </a:p>
          <a:p>
            <a:r>
              <a:rPr lang="cs-CZ" altLang="cs-CZ"/>
              <a:t>Výhoda – lehké zpracování</a:t>
            </a:r>
          </a:p>
        </p:txBody>
      </p:sp>
    </p:spTree>
    <p:extLst>
      <p:ext uri="{BB962C8B-B14F-4D97-AF65-F5344CB8AC3E}">
        <p14:creationId xmlns:p14="http://schemas.microsoft.com/office/powerpoint/2010/main" val="252403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6665DB5-C2DE-4C3E-A757-87A3786F7A1B}" type="slidenum">
              <a:rPr lang="cs-CZ" altLang="cs-CZ"/>
              <a:pPr/>
              <a:t>54</a:t>
            </a:fld>
            <a:endParaRPr lang="cs-CZ" altLang="cs-CZ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Příklad uzavřené položky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888412" cy="5113337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altLang="cs-CZ" sz="2800"/>
              <a:t>	</a:t>
            </a:r>
            <a:r>
              <a:rPr lang="cs-CZ" altLang="cs-CZ" sz="2800" b="1">
                <a:solidFill>
                  <a:srgbClr val="FF3300"/>
                </a:solidFill>
              </a:rPr>
              <a:t>Myslíte si, že pro nadané děti je potřeba zřizovat speciální školy?</a:t>
            </a:r>
          </a:p>
          <a:p>
            <a:pPr marL="1371600" lvl="2" indent="-457200">
              <a:buFontTx/>
              <a:buAutoNum type="alphaLcParenR"/>
            </a:pPr>
            <a:r>
              <a:rPr lang="cs-CZ" altLang="cs-CZ" sz="2000" b="1">
                <a:solidFill>
                  <a:srgbClr val="FF3300"/>
                </a:solidFill>
              </a:rPr>
              <a:t>ano</a:t>
            </a:r>
          </a:p>
          <a:p>
            <a:pPr marL="1371600" lvl="2" indent="-457200">
              <a:buFontTx/>
              <a:buAutoNum type="alphaLcParenR"/>
            </a:pPr>
            <a:r>
              <a:rPr lang="cs-CZ" altLang="cs-CZ" sz="2000" b="1">
                <a:solidFill>
                  <a:srgbClr val="FF3300"/>
                </a:solidFill>
              </a:rPr>
              <a:t>ne</a:t>
            </a:r>
          </a:p>
          <a:p>
            <a:pPr marL="1371600" lvl="2" indent="-457200">
              <a:buFontTx/>
              <a:buAutoNum type="alphaLcParenR"/>
            </a:pPr>
            <a:r>
              <a:rPr lang="cs-CZ" altLang="cs-CZ" sz="2000" b="1">
                <a:solidFill>
                  <a:srgbClr val="FF3300"/>
                </a:solidFill>
              </a:rPr>
              <a:t>neumím se vyjádřit</a:t>
            </a:r>
          </a:p>
          <a:p>
            <a:pPr marL="1371600" lvl="2" indent="-457200">
              <a:buFontTx/>
              <a:buNone/>
            </a:pPr>
            <a:endParaRPr lang="cs-CZ" altLang="cs-CZ" sz="2000" b="1">
              <a:solidFill>
                <a:srgbClr val="FF3300"/>
              </a:solidFill>
            </a:endParaRPr>
          </a:p>
          <a:p>
            <a:pPr marL="990600" lvl="1" indent="-533400">
              <a:buFontTx/>
              <a:buNone/>
            </a:pPr>
            <a:r>
              <a:rPr lang="cs-CZ" altLang="cs-CZ" sz="2400"/>
              <a:t>Dichotomická položka </a:t>
            </a:r>
          </a:p>
          <a:p>
            <a:pPr marL="1371600" lvl="2" indent="-457200">
              <a:buClr>
                <a:schemeClr val="tx1"/>
              </a:buClr>
            </a:pPr>
            <a:r>
              <a:rPr lang="cs-CZ" altLang="cs-CZ" sz="2000"/>
              <a:t>nabízí odpovědi ano – ne</a:t>
            </a:r>
          </a:p>
          <a:p>
            <a:pPr marL="1371600" lvl="2" indent="-457200"/>
            <a:r>
              <a:rPr lang="cs-CZ" altLang="cs-CZ" sz="2000"/>
              <a:t>Přináší jen základní informaci na položenou otázku</a:t>
            </a:r>
          </a:p>
          <a:p>
            <a:pPr marL="990600" lvl="1" indent="-533400"/>
            <a:r>
              <a:rPr lang="cs-CZ" altLang="cs-CZ" sz="2400"/>
              <a:t>Typ odpovědi </a:t>
            </a:r>
            <a:r>
              <a:rPr lang="cs-CZ" altLang="cs-CZ" sz="2400" b="1" i="1">
                <a:solidFill>
                  <a:srgbClr val="FF3300"/>
                </a:solidFill>
              </a:rPr>
              <a:t>neumím se vyjádřit, nevím, neumím se rozhodnout, nedovedu posoudit</a:t>
            </a:r>
            <a:r>
              <a:rPr lang="cs-CZ" altLang="cs-CZ" sz="2400"/>
              <a:t> je velmi důležitý</a:t>
            </a:r>
          </a:p>
          <a:p>
            <a:pPr marL="1371600" lvl="2" indent="-457200"/>
            <a:r>
              <a:rPr lang="cs-CZ" altLang="cs-CZ" sz="2000"/>
              <a:t>Kdyby byl respondent donucen vyjádřit se ANO - NE, zkreslilo by to výsledky</a:t>
            </a:r>
          </a:p>
        </p:txBody>
      </p:sp>
    </p:spTree>
    <p:extLst>
      <p:ext uri="{BB962C8B-B14F-4D97-AF65-F5344CB8AC3E}">
        <p14:creationId xmlns:p14="http://schemas.microsoft.com/office/powerpoint/2010/main" val="27466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9AE4C-B70F-4982-9DDE-1C460AE24201}" type="slidenum">
              <a:rPr lang="cs-CZ" altLang="cs-CZ"/>
              <a:pPr/>
              <a:t>55</a:t>
            </a:fld>
            <a:endParaRPr lang="cs-CZ" altLang="cs-CZ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640763" cy="1143000"/>
          </a:xfrm>
        </p:spPr>
        <p:txBody>
          <a:bodyPr>
            <a:normAutofit fontScale="90000"/>
          </a:bodyPr>
          <a:lstStyle/>
          <a:p>
            <a:r>
              <a:rPr lang="cs-CZ" altLang="cs-CZ" sz="4000"/>
              <a:t>Příklad uzavřené položky </a:t>
            </a:r>
            <a:br>
              <a:rPr lang="cs-CZ" altLang="cs-CZ" sz="4000"/>
            </a:br>
            <a:r>
              <a:rPr lang="cs-CZ" altLang="cs-CZ" sz="4000"/>
              <a:t>s více alternativami odpovědí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05000"/>
            <a:ext cx="809625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altLang="cs-CZ" b="1" i="1">
                <a:solidFill>
                  <a:srgbClr val="FF3300"/>
                </a:solidFill>
              </a:rPr>
              <a:t>Zřizování speciálních škol pro nadané děti považuji za</a:t>
            </a:r>
          </a:p>
          <a:p>
            <a:pPr marL="990600" lvl="1" indent="-533400">
              <a:buFontTx/>
              <a:buAutoNum type="alphaLcParenR"/>
            </a:pPr>
            <a:r>
              <a:rPr lang="cs-CZ" altLang="cs-CZ" sz="2400" b="1" i="1">
                <a:solidFill>
                  <a:srgbClr val="FF3300"/>
                </a:solidFill>
              </a:rPr>
              <a:t>Vhodné</a:t>
            </a:r>
          </a:p>
          <a:p>
            <a:pPr marL="990600" lvl="1" indent="-533400">
              <a:buFontTx/>
              <a:buAutoNum type="alphaLcParenR"/>
            </a:pPr>
            <a:r>
              <a:rPr lang="cs-CZ" altLang="cs-CZ" sz="2400" b="1" i="1">
                <a:solidFill>
                  <a:srgbClr val="FF3300"/>
                </a:solidFill>
              </a:rPr>
              <a:t>Vhodné jen pro jisté druhy nadání (např. pohybové, výtvarné)</a:t>
            </a:r>
          </a:p>
          <a:p>
            <a:pPr marL="990600" lvl="1" indent="-533400">
              <a:buFontTx/>
              <a:buAutoNum type="alphaLcParenR"/>
            </a:pPr>
            <a:r>
              <a:rPr lang="cs-CZ" altLang="cs-CZ" sz="2400" b="1" i="1">
                <a:solidFill>
                  <a:srgbClr val="FF3300"/>
                </a:solidFill>
              </a:rPr>
              <a:t>Vhodné jen tehdy, když to nepoškodí výuku anebo vybavení běžných škol</a:t>
            </a:r>
          </a:p>
          <a:p>
            <a:pPr marL="990600" lvl="1" indent="-533400">
              <a:buFontTx/>
              <a:buAutoNum type="alphaLcParenR"/>
            </a:pPr>
            <a:r>
              <a:rPr lang="cs-CZ" altLang="cs-CZ" sz="2400" b="1" i="1">
                <a:solidFill>
                  <a:srgbClr val="FF3300"/>
                </a:solidFill>
              </a:rPr>
              <a:t>Nevhodné</a:t>
            </a:r>
          </a:p>
          <a:p>
            <a:pPr marL="990600" lvl="1" indent="-533400">
              <a:buFontTx/>
              <a:buAutoNum type="alphaLcParenR"/>
            </a:pPr>
            <a:r>
              <a:rPr lang="cs-CZ" altLang="cs-CZ" sz="2400" b="1" i="1">
                <a:solidFill>
                  <a:srgbClr val="FF3300"/>
                </a:solidFill>
              </a:rPr>
              <a:t>Neumím se vyjádřit</a:t>
            </a:r>
          </a:p>
          <a:p>
            <a:pPr marL="609600" indent="-609600">
              <a:buFontTx/>
              <a:buAutoNum type="alphaLcParenR"/>
            </a:pPr>
            <a:endParaRPr lang="cs-CZ" altLang="cs-CZ" sz="2800" b="1" i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4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0E35F9-0AA6-420A-8576-ADF655F32847}" type="slidenum">
              <a:rPr lang="cs-CZ" altLang="cs-CZ"/>
              <a:pPr/>
              <a:t>56</a:t>
            </a:fld>
            <a:endParaRPr lang="cs-CZ" altLang="cs-CZ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Otevřené položky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Respondent má velkou volnost odpovědí</a:t>
            </a:r>
          </a:p>
          <a:p>
            <a:pPr>
              <a:lnSpc>
                <a:spcPct val="90000"/>
              </a:lnSpc>
            </a:pPr>
            <a:r>
              <a:rPr lang="cs-CZ" altLang="cs-CZ"/>
              <a:t>Otázka jen nasměruje, neurčuje alternativní odpovědi</a:t>
            </a:r>
          </a:p>
          <a:p>
            <a:pPr>
              <a:lnSpc>
                <a:spcPct val="90000"/>
              </a:lnSpc>
            </a:pPr>
            <a:r>
              <a:rPr lang="cs-CZ" altLang="cs-CZ"/>
              <a:t>Nevnucují volbu</a:t>
            </a:r>
          </a:p>
          <a:p>
            <a:pPr>
              <a:lnSpc>
                <a:spcPct val="90000"/>
              </a:lnSpc>
            </a:pPr>
            <a:r>
              <a:rPr lang="cs-CZ" altLang="cs-CZ"/>
              <a:t>Zdroj nových, neznámých údajů</a:t>
            </a:r>
          </a:p>
          <a:p>
            <a:pPr>
              <a:lnSpc>
                <a:spcPct val="90000"/>
              </a:lnSpc>
            </a:pPr>
            <a:r>
              <a:rPr lang="cs-CZ" altLang="cs-CZ"/>
              <a:t>Odpovídá se však obtížněji – časově pomalejší, náročnější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/>
          </a:p>
          <a:p>
            <a:pPr>
              <a:lnSpc>
                <a:spcPct val="90000"/>
              </a:lnSpc>
            </a:pPr>
            <a:endParaRPr lang="cs-CZ" altLang="cs-CZ"/>
          </a:p>
          <a:p>
            <a:pPr>
              <a:lnSpc>
                <a:spcPct val="90000"/>
              </a:lnSpc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38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7307905-EBF4-45DA-AF40-97C68D599D00}" type="slidenum">
              <a:rPr lang="cs-CZ" altLang="cs-CZ"/>
              <a:pPr/>
              <a:t>57</a:t>
            </a:fld>
            <a:endParaRPr lang="cs-CZ" altLang="cs-CZ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Příklad Otevřené položky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b="1" i="1">
                <a:solidFill>
                  <a:srgbClr val="FF3300"/>
                </a:solidFill>
              </a:rPr>
              <a:t>Jaký je Váš názor na zřizování speciálních škol pro nadané děti?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b="1" i="1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Užší zaměření otázky: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b="1" i="1">
                <a:solidFill>
                  <a:srgbClr val="FF3300"/>
                </a:solidFill>
              </a:rPr>
              <a:t>Vysvětlete, proč souhlasíte se zřizováním speciálních škol pro nadané děti ve vašem městě.</a:t>
            </a:r>
          </a:p>
        </p:txBody>
      </p:sp>
    </p:spTree>
    <p:extLst>
      <p:ext uri="{BB962C8B-B14F-4D97-AF65-F5344CB8AC3E}">
        <p14:creationId xmlns:p14="http://schemas.microsoft.com/office/powerpoint/2010/main" val="11775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D5020D5-7414-490D-98FD-24CF545D03B8}" type="slidenum">
              <a:rPr lang="cs-CZ" altLang="cs-CZ"/>
              <a:pPr/>
              <a:t>58</a:t>
            </a:fld>
            <a:endParaRPr lang="cs-CZ" altLang="cs-CZ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Zpracování otevřené položky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00213"/>
            <a:ext cx="8096250" cy="5157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/>
              <a:t>Obtížně se zpracovává – dodatečně se kategorizuje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>
                <a:solidFill>
                  <a:srgbClr val="FF3300"/>
                </a:solidFill>
              </a:rPr>
              <a:t>Př.</a:t>
            </a:r>
            <a:r>
              <a:rPr lang="cs-CZ" altLang="cs-CZ" sz="280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Dotazník se 20 otevřenými otázkami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Zadán 150 respondentům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Na každou položku cca. 20 možných variant odpovědí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=&gt; celkem 400 variant!!!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			X 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Tentýž dotazník s uzavřenými odpověďmi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cca. 5 variant na položku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Celkem 100 variant - navíc již kategorizovaných</a:t>
            </a:r>
          </a:p>
          <a:p>
            <a:pPr>
              <a:lnSpc>
                <a:spcPct val="80000"/>
              </a:lnSpc>
            </a:pPr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val="15595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C2A1BAE-5A3C-4124-9930-2C14746C72D7}" type="slidenum">
              <a:rPr lang="cs-CZ" altLang="cs-CZ"/>
              <a:pPr/>
              <a:t>59</a:t>
            </a:fld>
            <a:endParaRPr lang="cs-CZ" altLang="cs-CZ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Polouzavřené položky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Nabízejí nejprve alternativní odpověď</a:t>
            </a:r>
          </a:p>
          <a:p>
            <a:r>
              <a:rPr lang="cs-CZ" altLang="cs-CZ"/>
              <a:t>Potom žádají o vysvětlení, objasnění </a:t>
            </a:r>
          </a:p>
          <a:p>
            <a:pPr lvl="2"/>
            <a:r>
              <a:rPr lang="cs-CZ" altLang="cs-CZ"/>
              <a:t>v podobě otevřené otázky</a:t>
            </a:r>
          </a:p>
          <a:p>
            <a:r>
              <a:rPr lang="cs-CZ" altLang="cs-CZ"/>
              <a:t>Př.</a:t>
            </a:r>
          </a:p>
          <a:p>
            <a:pPr>
              <a:buFontTx/>
              <a:buNone/>
            </a:pPr>
            <a:r>
              <a:rPr lang="cs-CZ" altLang="cs-CZ"/>
              <a:t>	</a:t>
            </a:r>
            <a:r>
              <a:rPr lang="cs-CZ" altLang="cs-CZ" b="1" i="1">
                <a:solidFill>
                  <a:srgbClr val="FF3300"/>
                </a:solidFill>
              </a:rPr>
              <a:t>Souhlasíte se zřízením speciálních škol pro nadané děti?</a:t>
            </a:r>
          </a:p>
          <a:p>
            <a:pPr lvl="1">
              <a:buFontTx/>
              <a:buNone/>
            </a:pPr>
            <a:r>
              <a:rPr lang="cs-CZ" altLang="cs-CZ" b="1" i="1">
                <a:solidFill>
                  <a:srgbClr val="FF3300"/>
                </a:solidFill>
              </a:rPr>
              <a:t>Ano – ne. Pokud ano, proč? 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0574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5" name="Group 57"/>
          <p:cNvGrpSpPr>
            <a:grpSpLocks/>
          </p:cNvGrpSpPr>
          <p:nvPr/>
        </p:nvGrpSpPr>
        <p:grpSpPr bwMode="auto">
          <a:xfrm>
            <a:off x="1116013" y="1539195"/>
            <a:ext cx="7126287" cy="1693863"/>
            <a:chOff x="748" y="765"/>
            <a:chExt cx="4489" cy="1067"/>
          </a:xfrm>
        </p:grpSpPr>
        <p:sp>
          <p:nvSpPr>
            <p:cNvPr id="18447" name="AutoShape 51"/>
            <p:cNvSpPr>
              <a:spLocks noChangeArrowheads="1"/>
            </p:cNvSpPr>
            <p:nvPr/>
          </p:nvSpPr>
          <p:spPr bwMode="auto">
            <a:xfrm>
              <a:off x="1156" y="798"/>
              <a:ext cx="4081" cy="340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600" b="1"/>
                <a:t>VÝZKUMNÁ OTÁZKA JE PŘIMĚŘENĚ ÚZKÁ</a:t>
              </a:r>
            </a:p>
          </p:txBody>
        </p:sp>
        <p:sp>
          <p:nvSpPr>
            <p:cNvPr id="18448" name="Rectangle 52"/>
            <p:cNvSpPr>
              <a:spLocks noChangeArrowheads="1"/>
            </p:cNvSpPr>
            <p:nvPr/>
          </p:nvSpPr>
          <p:spPr bwMode="auto">
            <a:xfrm>
              <a:off x="748" y="765"/>
              <a:ext cx="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3600" b="1" dirty="0">
                  <a:sym typeface="Wingdings" pitchFamily="2" charset="2"/>
                </a:rPr>
                <a:t></a:t>
              </a:r>
            </a:p>
          </p:txBody>
        </p:sp>
        <p:sp>
          <p:nvSpPr>
            <p:cNvPr id="18449" name="AutoShape 54"/>
            <p:cNvSpPr>
              <a:spLocks noChangeArrowheads="1"/>
            </p:cNvSpPr>
            <p:nvPr/>
          </p:nvSpPr>
          <p:spPr bwMode="auto">
            <a:xfrm>
              <a:off x="1156" y="1207"/>
              <a:ext cx="4081" cy="295"/>
            </a:xfrm>
            <a:prstGeom prst="homePlate">
              <a:avLst>
                <a:gd name="adj" fmla="val 0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600" b="1" dirty="0" smtClean="0">
                  <a:latin typeface="Garamond" pitchFamily="18" charset="0"/>
                </a:rPr>
                <a:t>Proč žáky nebaví škola?</a:t>
              </a:r>
              <a:endParaRPr lang="cs-CZ" sz="1600" b="1" dirty="0">
                <a:latin typeface="Garamond" pitchFamily="18" charset="0"/>
              </a:endParaRPr>
            </a:p>
          </p:txBody>
        </p:sp>
        <p:sp>
          <p:nvSpPr>
            <p:cNvPr id="18450" name="AutoShape 55"/>
            <p:cNvSpPr>
              <a:spLocks noChangeArrowheads="1"/>
            </p:cNvSpPr>
            <p:nvPr/>
          </p:nvSpPr>
          <p:spPr bwMode="auto">
            <a:xfrm>
              <a:off x="1156" y="1537"/>
              <a:ext cx="4081" cy="295"/>
            </a:xfrm>
            <a:prstGeom prst="homePlate">
              <a:avLst>
                <a:gd name="adj" fmla="val 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600" b="1">
                  <a:latin typeface="Garamond" pitchFamily="18" charset="0"/>
                </a:rPr>
                <a:t>Zúžení výzkumné otázky zpřesňuje výzkumný projekt. </a:t>
              </a:r>
            </a:p>
          </p:txBody>
        </p:sp>
      </p:grpSp>
      <p:grpSp>
        <p:nvGrpSpPr>
          <p:cNvPr id="18438" name="Group 70"/>
          <p:cNvGrpSpPr>
            <a:grpSpLocks/>
          </p:cNvGrpSpPr>
          <p:nvPr/>
        </p:nvGrpSpPr>
        <p:grpSpPr bwMode="auto">
          <a:xfrm>
            <a:off x="1116013" y="3447370"/>
            <a:ext cx="7126287" cy="2268538"/>
            <a:chOff x="748" y="1979"/>
            <a:chExt cx="4489" cy="1429"/>
          </a:xfrm>
        </p:grpSpPr>
        <p:sp>
          <p:nvSpPr>
            <p:cNvPr id="18440" name="AutoShape 65"/>
            <p:cNvSpPr>
              <a:spLocks noChangeArrowheads="1"/>
            </p:cNvSpPr>
            <p:nvPr/>
          </p:nvSpPr>
          <p:spPr bwMode="auto">
            <a:xfrm>
              <a:off x="1156" y="2012"/>
              <a:ext cx="4081" cy="340"/>
            </a:xfrm>
            <a:prstGeom prst="homePlate">
              <a:avLst>
                <a:gd name="adj" fmla="val 0"/>
              </a:avLst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600" b="1" dirty="0"/>
                <a:t>VÝZKUMNÁ OTÁZKA JE HODNOTNÁ, </a:t>
              </a:r>
              <a:endParaRPr lang="cs-CZ" sz="1600" b="1" dirty="0" smtClean="0"/>
            </a:p>
            <a:p>
              <a:pPr algn="ctr"/>
              <a:r>
                <a:rPr lang="cs-CZ" sz="1600" b="1" dirty="0" smtClean="0"/>
                <a:t>SMYSLUPLNÁ</a:t>
              </a:r>
              <a:r>
                <a:rPr lang="cs-CZ" sz="1600" b="1" dirty="0"/>
                <a:t>, NENÍ BANÁLNÍ</a:t>
              </a:r>
            </a:p>
          </p:txBody>
        </p:sp>
        <p:sp>
          <p:nvSpPr>
            <p:cNvPr id="18441" name="Rectangle 66"/>
            <p:cNvSpPr>
              <a:spLocks noChangeArrowheads="1"/>
            </p:cNvSpPr>
            <p:nvPr/>
          </p:nvSpPr>
          <p:spPr bwMode="auto">
            <a:xfrm>
              <a:off x="748" y="1979"/>
              <a:ext cx="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3600" b="1">
                  <a:sym typeface="Wingdings" pitchFamily="2" charset="2"/>
                </a:rPr>
                <a:t></a:t>
              </a:r>
            </a:p>
          </p:txBody>
        </p:sp>
        <p:sp>
          <p:nvSpPr>
            <p:cNvPr id="18442" name="AutoShape 67"/>
            <p:cNvSpPr>
              <a:spLocks noChangeArrowheads="1"/>
            </p:cNvSpPr>
            <p:nvPr/>
          </p:nvSpPr>
          <p:spPr bwMode="auto">
            <a:xfrm>
              <a:off x="1156" y="2421"/>
              <a:ext cx="4081" cy="295"/>
            </a:xfrm>
            <a:prstGeom prst="homePlate">
              <a:avLst>
                <a:gd name="adj" fmla="val 0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600" dirty="0" smtClean="0">
                  <a:latin typeface="Garamond" pitchFamily="18" charset="0"/>
                </a:rPr>
                <a:t>Ovlivňují nějak SPU únavu žáků ve výuce?</a:t>
              </a:r>
              <a:endParaRPr lang="cs-CZ" sz="1600" b="1" dirty="0">
                <a:latin typeface="Garamond" pitchFamily="18" charset="0"/>
              </a:endParaRPr>
            </a:p>
          </p:txBody>
        </p:sp>
        <p:sp>
          <p:nvSpPr>
            <p:cNvPr id="18443" name="AutoShape 68"/>
            <p:cNvSpPr>
              <a:spLocks noChangeArrowheads="1"/>
            </p:cNvSpPr>
            <p:nvPr/>
          </p:nvSpPr>
          <p:spPr bwMode="auto">
            <a:xfrm>
              <a:off x="1156" y="2772"/>
              <a:ext cx="4081" cy="295"/>
            </a:xfrm>
            <a:prstGeom prst="homePlate">
              <a:avLst>
                <a:gd name="adj" fmla="val 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600" b="1">
                  <a:latin typeface="Garamond" pitchFamily="18" charset="0"/>
                </a:rPr>
                <a:t>Zkoumání přináší nové informace</a:t>
              </a:r>
            </a:p>
          </p:txBody>
        </p:sp>
        <p:sp>
          <p:nvSpPr>
            <p:cNvPr id="18444" name="AutoShape 69"/>
            <p:cNvSpPr>
              <a:spLocks noChangeArrowheads="1"/>
            </p:cNvSpPr>
            <p:nvPr/>
          </p:nvSpPr>
          <p:spPr bwMode="auto">
            <a:xfrm>
              <a:off x="1156" y="3113"/>
              <a:ext cx="4081" cy="295"/>
            </a:xfrm>
            <a:prstGeom prst="homePlate">
              <a:avLst>
                <a:gd name="adj" fmla="val 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600" b="1">
                  <a:latin typeface="Garamond" pitchFamily="18" charset="0"/>
                </a:rPr>
                <a:t>Není zbytečné ji zkoumat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POZNÁM DOBROU VÝZKUMNOU OTÁZKU</a:t>
            </a:r>
            <a:r>
              <a:rPr lang="pl-PL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315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E3222D-B738-48F4-86B4-27FBD8982A7C}" type="slidenum">
              <a:rPr lang="cs-CZ" altLang="cs-CZ"/>
              <a:pPr/>
              <a:t>60</a:t>
            </a:fld>
            <a:endParaRPr lang="cs-CZ" altLang="cs-CZ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Příklad polouzavřené položky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altLang="cs-CZ" b="1">
                <a:solidFill>
                  <a:srgbClr val="FF3300"/>
                </a:solidFill>
              </a:rPr>
              <a:t>K učení se cizímu jazyku mne motivuje</a:t>
            </a:r>
          </a:p>
          <a:p>
            <a:pPr marL="990600" lvl="1" indent="-533400">
              <a:lnSpc>
                <a:spcPct val="80000"/>
              </a:lnSpc>
              <a:buFontTx/>
              <a:buAutoNum type="alphaLcParenR"/>
            </a:pPr>
            <a:r>
              <a:rPr lang="cs-CZ" altLang="cs-CZ" sz="2400"/>
              <a:t>Jazyk mne baví</a:t>
            </a:r>
          </a:p>
          <a:p>
            <a:pPr marL="990600" lvl="1" indent="-533400">
              <a:lnSpc>
                <a:spcPct val="80000"/>
              </a:lnSpc>
              <a:buFontTx/>
              <a:buAutoNum type="alphaLcParenR"/>
            </a:pPr>
            <a:r>
              <a:rPr lang="cs-CZ" altLang="cs-CZ" sz="2400"/>
              <a:t>Cestování</a:t>
            </a:r>
          </a:p>
          <a:p>
            <a:pPr marL="990600" lvl="1" indent="-533400">
              <a:lnSpc>
                <a:spcPct val="80000"/>
              </a:lnSpc>
              <a:buFontTx/>
              <a:buAutoNum type="alphaLcParenR"/>
            </a:pPr>
            <a:r>
              <a:rPr lang="cs-CZ" altLang="cs-CZ" sz="2400"/>
              <a:t>Povinná maturita z CJ</a:t>
            </a:r>
          </a:p>
          <a:p>
            <a:pPr marL="990600" lvl="1" indent="-533400">
              <a:lnSpc>
                <a:spcPct val="80000"/>
              </a:lnSpc>
              <a:buFontTx/>
              <a:buAutoNum type="alphaLcParenR"/>
            </a:pPr>
            <a:r>
              <a:rPr lang="cs-CZ" altLang="cs-CZ" sz="2400"/>
              <a:t>Kamarádi v zahraničí</a:t>
            </a:r>
          </a:p>
          <a:p>
            <a:pPr marL="990600" lvl="1" indent="-533400">
              <a:lnSpc>
                <a:spcPct val="80000"/>
              </a:lnSpc>
              <a:buFontTx/>
              <a:buAutoNum type="alphaLcParenR"/>
            </a:pPr>
            <a:r>
              <a:rPr lang="cs-CZ" altLang="cs-CZ" sz="2400"/>
              <a:t>Budoucí zaměstnání</a:t>
            </a:r>
          </a:p>
          <a:p>
            <a:pPr marL="990600" lvl="1" indent="-533400">
              <a:lnSpc>
                <a:spcPct val="80000"/>
              </a:lnSpc>
              <a:buFontTx/>
              <a:buAutoNum type="alphaLcParenR"/>
            </a:pPr>
            <a:r>
              <a:rPr lang="cs-CZ" altLang="cs-CZ" sz="2400"/>
              <a:t>Dělám v CJ na počítači</a:t>
            </a:r>
          </a:p>
          <a:p>
            <a:pPr marL="990600" lvl="1" indent="-533400">
              <a:lnSpc>
                <a:spcPct val="80000"/>
              </a:lnSpc>
              <a:buFontTx/>
              <a:buAutoNum type="alphaLcParenR"/>
            </a:pPr>
            <a:r>
              <a:rPr lang="cs-CZ" altLang="cs-CZ" sz="2400"/>
              <a:t>Učitel</a:t>
            </a:r>
          </a:p>
          <a:p>
            <a:pPr marL="990600" lvl="1" indent="-533400">
              <a:lnSpc>
                <a:spcPct val="80000"/>
              </a:lnSpc>
              <a:buFontTx/>
              <a:buAutoNum type="alphaLcParenR"/>
            </a:pPr>
            <a:r>
              <a:rPr lang="cs-CZ" altLang="cs-CZ" sz="2400"/>
              <a:t>Rodiče</a:t>
            </a:r>
          </a:p>
          <a:p>
            <a:pPr marL="990600" lvl="1" indent="-533400">
              <a:lnSpc>
                <a:spcPct val="80000"/>
              </a:lnSpc>
              <a:buFontTx/>
              <a:buAutoNum type="alphaLcParenR"/>
            </a:pPr>
            <a:r>
              <a:rPr lang="cs-CZ" altLang="cs-CZ" sz="2400" b="1">
                <a:solidFill>
                  <a:srgbClr val="FF3300"/>
                </a:solidFill>
              </a:rPr>
              <a:t>Jiné, co?</a:t>
            </a:r>
            <a:r>
              <a:rPr lang="cs-CZ" altLang="cs-CZ" sz="2400"/>
              <a:t> …………………………………………..</a:t>
            </a:r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val="19481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3ABF08D-2E1C-4EAD-BF44-4DBAC89B86E2}" type="slidenum">
              <a:rPr lang="cs-CZ" altLang="cs-CZ"/>
              <a:pPr/>
              <a:t>61</a:t>
            </a:fld>
            <a:endParaRPr lang="cs-CZ" altLang="cs-CZ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Škálované položky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Škála poskytuje odstupňované hodnocení jevu</a:t>
            </a:r>
          </a:p>
          <a:p>
            <a:pPr>
              <a:buFontTx/>
              <a:buNone/>
            </a:pPr>
            <a:r>
              <a:rPr lang="cs-CZ" altLang="cs-CZ"/>
              <a:t>Př.</a:t>
            </a:r>
          </a:p>
          <a:p>
            <a:pPr>
              <a:buFontTx/>
              <a:buNone/>
            </a:pPr>
            <a:r>
              <a:rPr lang="cs-CZ" altLang="cs-CZ" sz="3400" b="1" i="1">
                <a:solidFill>
                  <a:srgbClr val="FF3300"/>
                </a:solidFill>
              </a:rPr>
              <a:t>Z kolika skript a učebnic jste se připravovali na danou zkoušku?</a:t>
            </a:r>
          </a:p>
          <a:p>
            <a:pPr>
              <a:buFontTx/>
              <a:buNone/>
            </a:pPr>
            <a:r>
              <a:rPr lang="cs-CZ" altLang="cs-CZ" sz="3400">
                <a:solidFill>
                  <a:srgbClr val="FF3300"/>
                </a:solidFill>
              </a:rPr>
              <a:t>		</a:t>
            </a:r>
            <a:r>
              <a:rPr lang="cs-CZ" altLang="cs-CZ" sz="3400" b="1">
                <a:solidFill>
                  <a:srgbClr val="FF3300"/>
                </a:solidFill>
              </a:rPr>
              <a:t>1	2	3	4	5 a více</a:t>
            </a:r>
          </a:p>
          <a:p>
            <a:pPr>
              <a:buFontTx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58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94BA19-715E-45D9-A978-C12EA1AA55C6}" type="slidenum">
              <a:rPr lang="cs-CZ" altLang="cs-CZ"/>
              <a:pPr/>
              <a:t>62</a:t>
            </a:fld>
            <a:endParaRPr lang="cs-CZ" altLang="cs-CZ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Variabilita typů položek v dotazníku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Nemusíte používat jen jeden typ</a:t>
            </a:r>
          </a:p>
          <a:p>
            <a:r>
              <a:rPr lang="cs-CZ" altLang="cs-CZ"/>
              <a:t>Vystřídají-li se dva typy zlepšuje to pozornost, vyvádí ze stereotypu</a:t>
            </a:r>
          </a:p>
          <a:p>
            <a:endParaRPr lang="cs-CZ" altLang="cs-CZ"/>
          </a:p>
          <a:p>
            <a:r>
              <a:rPr lang="cs-CZ" altLang="cs-CZ"/>
              <a:t>Typy položek se ale nesmí stále střídat</a:t>
            </a:r>
          </a:p>
          <a:p>
            <a:pPr lvl="1"/>
            <a:r>
              <a:rPr lang="cs-CZ" altLang="cs-CZ"/>
              <a:t>rozptyluje to respondenta, musí se přelaďovat</a:t>
            </a:r>
          </a:p>
        </p:txBody>
      </p:sp>
    </p:spTree>
    <p:extLst>
      <p:ext uri="{BB962C8B-B14F-4D97-AF65-F5344CB8AC3E}">
        <p14:creationId xmlns:p14="http://schemas.microsoft.com/office/powerpoint/2010/main" val="10396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A20FCE-518D-4815-89DE-B1CB1502047E}" type="slidenum">
              <a:rPr lang="cs-CZ" altLang="cs-CZ"/>
              <a:pPr/>
              <a:t>63</a:t>
            </a:fld>
            <a:endParaRPr lang="cs-CZ" altLang="cs-CZ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Validita jednotlivých typů položek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/>
              <a:t>Vysokou validitu mají faktografické položky</a:t>
            </a:r>
          </a:p>
          <a:p>
            <a:pPr lvl="1"/>
            <a:r>
              <a:rPr lang="cs-CZ" altLang="cs-CZ" sz="2400" b="1">
                <a:solidFill>
                  <a:srgbClr val="FF3300"/>
                </a:solidFill>
              </a:rPr>
              <a:t>Věk, pohlaví</a:t>
            </a:r>
          </a:p>
          <a:p>
            <a:r>
              <a:rPr lang="cs-CZ" altLang="cs-CZ" sz="2800"/>
              <a:t>Položky vyžadující odhad nebývají přesné, je třeba údaje v mysli rekonstruovat</a:t>
            </a:r>
          </a:p>
          <a:p>
            <a:pPr lvl="1"/>
            <a:r>
              <a:rPr lang="cs-CZ" altLang="cs-CZ" sz="2400" b="1">
                <a:solidFill>
                  <a:srgbClr val="FF3300"/>
                </a:solidFill>
              </a:rPr>
              <a:t>Kolik času věnujete týdně studiu?</a:t>
            </a:r>
          </a:p>
          <a:p>
            <a:pPr lvl="1"/>
            <a:r>
              <a:rPr lang="cs-CZ" altLang="cs-CZ" sz="2400" b="1">
                <a:solidFill>
                  <a:srgbClr val="FF3300"/>
                </a:solidFill>
              </a:rPr>
              <a:t>Jakým způsobem jste se dozvěděli o nové knize?</a:t>
            </a:r>
          </a:p>
          <a:p>
            <a:r>
              <a:rPr lang="cs-CZ" altLang="cs-CZ" sz="2800" b="1"/>
              <a:t>Nižší validitu mají také položky týkající se názorů, postojů, zájmů</a:t>
            </a:r>
          </a:p>
        </p:txBody>
      </p:sp>
    </p:spTree>
    <p:extLst>
      <p:ext uri="{BB962C8B-B14F-4D97-AF65-F5344CB8AC3E}">
        <p14:creationId xmlns:p14="http://schemas.microsoft.com/office/powerpoint/2010/main" val="12664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E7ECFC9-644C-4739-93C9-7E139098BF05}" type="slidenum">
              <a:rPr lang="cs-CZ" altLang="cs-CZ"/>
              <a:pPr/>
              <a:t>64</a:t>
            </a:fld>
            <a:endParaRPr lang="cs-CZ" altLang="cs-CZ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Validita položek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8240712" cy="5157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/>
              <a:t>Správnost odpovědí respondentů nezáleží jen na znění otázky/položky, ale i na respondentech samotných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Někdo odpovídá pečlivě, pravdivě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Někdo k vyplňování přistupuje volně, přibarvuje si</a:t>
            </a:r>
          </a:p>
          <a:p>
            <a:pPr lvl="1">
              <a:lnSpc>
                <a:spcPct val="90000"/>
              </a:lnSpc>
            </a:pPr>
            <a:endParaRPr lang="cs-CZ" altLang="cs-CZ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Počítat s povrchním odpovídáním zejména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u neanonymních dotazníků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u anonymních, když respondent považuje dotazník za nedůležitý</a:t>
            </a:r>
          </a:p>
          <a:p>
            <a:pPr lvl="1">
              <a:lnSpc>
                <a:spcPct val="90000"/>
              </a:lnSpc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95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6462430-A407-4C23-A3E7-A4D0EB74CCB0}" type="slidenum">
              <a:rPr lang="cs-CZ" altLang="cs-CZ"/>
              <a:pPr/>
              <a:t>65</a:t>
            </a:fld>
            <a:endParaRPr lang="cs-CZ" altLang="cs-CZ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L-otázky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12150" cy="4391025"/>
          </a:xfrm>
        </p:spPr>
        <p:txBody>
          <a:bodyPr/>
          <a:lstStyle/>
          <a:p>
            <a:r>
              <a:rPr lang="cs-CZ" altLang="cs-CZ"/>
              <a:t>Lži- otázky, lži-skóre</a:t>
            </a:r>
          </a:p>
          <a:p>
            <a:r>
              <a:rPr lang="cs-CZ" altLang="cs-CZ"/>
              <a:t>Zaměřené na chování, které neodpovídá společenské normě, nicméně se ho lidé dopouští</a:t>
            </a:r>
          </a:p>
          <a:p>
            <a:pPr>
              <a:buFontTx/>
              <a:buNone/>
            </a:pPr>
            <a:r>
              <a:rPr lang="cs-CZ" altLang="cs-CZ"/>
              <a:t>Př.</a:t>
            </a:r>
          </a:p>
          <a:p>
            <a:pPr>
              <a:buFontTx/>
              <a:buNone/>
            </a:pPr>
            <a:r>
              <a:rPr lang="cs-CZ" altLang="cs-CZ" b="1">
                <a:solidFill>
                  <a:srgbClr val="FF3300"/>
                </a:solidFill>
              </a:rPr>
              <a:t>Míváte občas myšlenky anebo nápady, o kterých byste si nepřáli, aby je měli jiní lidé?	ANO	 NE</a:t>
            </a:r>
          </a:p>
        </p:txBody>
      </p:sp>
    </p:spTree>
    <p:extLst>
      <p:ext uri="{BB962C8B-B14F-4D97-AF65-F5344CB8AC3E}">
        <p14:creationId xmlns:p14="http://schemas.microsoft.com/office/powerpoint/2010/main" val="298722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7CD2685-E19C-4637-8107-DFB32EBC4861}" type="slidenum">
              <a:rPr lang="cs-CZ" altLang="cs-CZ"/>
              <a:pPr/>
              <a:t>66</a:t>
            </a:fld>
            <a:endParaRPr lang="cs-CZ" altLang="cs-CZ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Reliabilita dotazníku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Závisí na více vlastnostech</a:t>
            </a:r>
          </a:p>
          <a:p>
            <a:r>
              <a:rPr lang="cs-CZ" altLang="cs-CZ"/>
              <a:t>Jednou z nich je vnitřní konzistence</a:t>
            </a:r>
          </a:p>
          <a:p>
            <a:r>
              <a:rPr lang="cs-CZ" altLang="cs-CZ" b="1"/>
              <a:t>Je tím vyšší, když obsahuje více otázek, které se ptají na tutéž informaci</a:t>
            </a:r>
          </a:p>
          <a:p>
            <a:pPr>
              <a:buFontTx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66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7C9EC7D-DD3B-48F5-B766-234439D16975}" type="slidenum">
              <a:rPr lang="cs-CZ" altLang="cs-CZ"/>
              <a:pPr/>
              <a:t>67</a:t>
            </a:fld>
            <a:endParaRPr lang="cs-CZ" altLang="cs-CZ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Délka dotazníku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8383587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Taková, abyste získali všechny potřebné údaje, NE DELŠÍ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Dlouhý dotazník unavuje, odrazuje, vyplnění je odbýváno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Max.  30 min.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Poštou zasílané – max. 15. min.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U mladších dětí ještě kratší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Délku určíte na konkrétním vzorku respondentů – předvýzkum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Když dotazník respondenty velmi zajímá,vyplňují i dlouhý lehce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Délka závisí i na schopnostech respondentů =&gt; různá</a:t>
            </a:r>
          </a:p>
        </p:txBody>
      </p:sp>
    </p:spTree>
    <p:extLst>
      <p:ext uri="{BB962C8B-B14F-4D97-AF65-F5344CB8AC3E}">
        <p14:creationId xmlns:p14="http://schemas.microsoft.com/office/powerpoint/2010/main" val="16419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8FAE9BF-A425-4337-8B5F-CB2480363D0A}" type="slidenum">
              <a:rPr lang="cs-CZ" altLang="cs-CZ"/>
              <a:pPr/>
              <a:t>68</a:t>
            </a:fld>
            <a:endParaRPr lang="cs-CZ" altLang="cs-CZ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návratnost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Poměr počtu odeslaných dotazníků k počtu vyplněných a vrácených</a:t>
            </a:r>
          </a:p>
          <a:p>
            <a:r>
              <a:rPr lang="cs-CZ" altLang="cs-CZ"/>
              <a:t>Min. 75%</a:t>
            </a:r>
          </a:p>
          <a:p>
            <a:r>
              <a:rPr lang="cs-CZ" altLang="cs-CZ"/>
              <a:t>Uvažovat o složení respondentů, kteří dotazník vrátili</a:t>
            </a:r>
          </a:p>
        </p:txBody>
      </p:sp>
    </p:spTree>
    <p:extLst>
      <p:ext uri="{BB962C8B-B14F-4D97-AF65-F5344CB8AC3E}">
        <p14:creationId xmlns:p14="http://schemas.microsoft.com/office/powerpoint/2010/main" val="103791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852971C-CF9E-4D57-9954-16326C5B5010}" type="slidenum">
              <a:rPr lang="cs-CZ" altLang="cs-CZ"/>
              <a:pPr/>
              <a:t>69</a:t>
            </a:fld>
            <a:endParaRPr lang="cs-CZ" altLang="cs-CZ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Průvodní dopis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/>
              <a:t>Dobře ho naformulovat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Zdůraznit důležitost tématu a odpovědí respondenta Psát o výzkumu, ne o diplomové práci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Uvést, že vyplnění trvá 15 min. a musí tolik také trvat (ne více)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Dát poštovní známku do obálky – zvyšuje to návratnost X dnes se dotazníky administrují přes internet</a:t>
            </a:r>
          </a:p>
          <a:p>
            <a:pPr>
              <a:lnSpc>
                <a:spcPct val="90000"/>
              </a:lnSpc>
            </a:pPr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val="181821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oup 40"/>
          <p:cNvGrpSpPr>
            <a:grpSpLocks/>
          </p:cNvGrpSpPr>
          <p:nvPr/>
        </p:nvGrpSpPr>
        <p:grpSpPr bwMode="auto">
          <a:xfrm>
            <a:off x="1295400" y="1793875"/>
            <a:ext cx="7010400" cy="3825875"/>
            <a:chOff x="816" y="920"/>
            <a:chExt cx="4416" cy="2410"/>
          </a:xfrm>
        </p:grpSpPr>
        <p:grpSp>
          <p:nvGrpSpPr>
            <p:cNvPr id="6150" name="Group 33"/>
            <p:cNvGrpSpPr>
              <a:grpSpLocks/>
            </p:cNvGrpSpPr>
            <p:nvPr/>
          </p:nvGrpSpPr>
          <p:grpSpPr bwMode="auto">
            <a:xfrm>
              <a:off x="816" y="920"/>
              <a:ext cx="4416" cy="442"/>
              <a:chOff x="768" y="1038"/>
              <a:chExt cx="4416" cy="442"/>
            </a:xfrm>
          </p:grpSpPr>
          <p:sp>
            <p:nvSpPr>
              <p:cNvPr id="6163" name="Rectangle 6"/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3936" cy="384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MALÁ NEBO ŽÁDNÁ ORIENTACE V LITERATUŘE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NEZNALOST ZDROJŮ, MÁLO ČASU NA STUDIUM</a:t>
                </a:r>
                <a:endParaRPr lang="cs-CZ" sz="1600" b="1"/>
              </a:p>
            </p:txBody>
          </p:sp>
          <p:sp>
            <p:nvSpPr>
              <p:cNvPr id="6164" name="Rectangle 22"/>
              <p:cNvSpPr>
                <a:spLocks noChangeArrowheads="1"/>
              </p:cNvSpPr>
              <p:nvPr/>
            </p:nvSpPr>
            <p:spPr bwMode="auto">
              <a:xfrm>
                <a:off x="768" y="1038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</a:t>
                </a:r>
              </a:p>
            </p:txBody>
          </p:sp>
        </p:grpSp>
        <p:grpSp>
          <p:nvGrpSpPr>
            <p:cNvPr id="6151" name="Group 32"/>
            <p:cNvGrpSpPr>
              <a:grpSpLocks/>
            </p:cNvGrpSpPr>
            <p:nvPr/>
          </p:nvGrpSpPr>
          <p:grpSpPr bwMode="auto">
            <a:xfrm>
              <a:off x="816" y="1544"/>
              <a:ext cx="4416" cy="442"/>
              <a:chOff x="768" y="1566"/>
              <a:chExt cx="4416" cy="442"/>
            </a:xfrm>
          </p:grpSpPr>
          <p:sp>
            <p:nvSpPr>
              <p:cNvPr id="6161" name="Rectangle 16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3936" cy="384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NESYSTEMATICKÉ ZPRACOVÁNÍ LITERATURY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ZPRACOVÁNÍ TOHO, CO MI PŘIŠLO POD RUKU</a:t>
                </a:r>
                <a:endParaRPr lang="cs-CZ" sz="1600" b="1"/>
              </a:p>
            </p:txBody>
          </p:sp>
          <p:sp>
            <p:nvSpPr>
              <p:cNvPr id="6162" name="Rectangle 25"/>
              <p:cNvSpPr>
                <a:spLocks noChangeArrowheads="1"/>
              </p:cNvSpPr>
              <p:nvPr/>
            </p:nvSpPr>
            <p:spPr bwMode="auto">
              <a:xfrm>
                <a:off x="768" y="1566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</a:t>
                </a:r>
              </a:p>
            </p:txBody>
          </p:sp>
        </p:grpSp>
        <p:grpSp>
          <p:nvGrpSpPr>
            <p:cNvPr id="6157" name="Group 31"/>
            <p:cNvGrpSpPr>
              <a:grpSpLocks/>
            </p:cNvGrpSpPr>
            <p:nvPr/>
          </p:nvGrpSpPr>
          <p:grpSpPr bwMode="auto">
            <a:xfrm>
              <a:off x="816" y="2187"/>
              <a:ext cx="4416" cy="442"/>
              <a:chOff x="768" y="2113"/>
              <a:chExt cx="4416" cy="442"/>
            </a:xfrm>
          </p:grpSpPr>
          <p:sp>
            <p:nvSpPr>
              <p:cNvPr id="6159" name="Rectangle 17"/>
              <p:cNvSpPr>
                <a:spLocks noChangeArrowheads="1"/>
              </p:cNvSpPr>
              <p:nvPr/>
            </p:nvSpPr>
            <p:spPr bwMode="auto">
              <a:xfrm>
                <a:off x="1248" y="2131"/>
                <a:ext cx="3936" cy="384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STUDIUM JEN DOMÁCÍ LITERATURY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NEZNALOST JAZYKA NEBO VÍRA V DOSTATEČNOST DOMÁCÍCH ZDROJŮ</a:t>
                </a:r>
                <a:endParaRPr lang="cs-CZ" sz="1600" b="1"/>
              </a:p>
            </p:txBody>
          </p:sp>
          <p:sp>
            <p:nvSpPr>
              <p:cNvPr id="6160" name="Rectangle 28"/>
              <p:cNvSpPr>
                <a:spLocks noChangeArrowheads="1"/>
              </p:cNvSpPr>
              <p:nvPr/>
            </p:nvSpPr>
            <p:spPr bwMode="auto">
              <a:xfrm>
                <a:off x="768" y="2113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</a:t>
                </a:r>
              </a:p>
            </p:txBody>
          </p:sp>
        </p:grpSp>
        <p:grpSp>
          <p:nvGrpSpPr>
            <p:cNvPr id="6154" name="Group 30"/>
            <p:cNvGrpSpPr>
              <a:grpSpLocks/>
            </p:cNvGrpSpPr>
            <p:nvPr/>
          </p:nvGrpSpPr>
          <p:grpSpPr bwMode="auto">
            <a:xfrm>
              <a:off x="816" y="2888"/>
              <a:ext cx="4416" cy="442"/>
              <a:chOff x="768" y="2718"/>
              <a:chExt cx="4416" cy="442"/>
            </a:xfrm>
          </p:grpSpPr>
          <p:sp>
            <p:nvSpPr>
              <p:cNvPr id="6155" name="Rectangle 18"/>
              <p:cNvSpPr>
                <a:spLocks noChangeArrowheads="1"/>
              </p:cNvSpPr>
              <p:nvPr/>
            </p:nvSpPr>
            <p:spPr bwMode="auto">
              <a:xfrm>
                <a:off x="1248" y="2736"/>
                <a:ext cx="3936" cy="384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NEKVALITNÍ ZDROJE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STUDIUM UČEBNIC, NEVHODNÉ ČASOPISY, POCHYBNÉ INTERNETOVÉ ZDROJE, AUTORITY</a:t>
                </a:r>
                <a:endParaRPr lang="cs-CZ" sz="1600" b="1"/>
              </a:p>
            </p:txBody>
          </p:sp>
          <p:sp>
            <p:nvSpPr>
              <p:cNvPr id="6156" name="Rectangle 29"/>
              <p:cNvSpPr>
                <a:spLocks noChangeArrowheads="1"/>
              </p:cNvSpPr>
              <p:nvPr/>
            </p:nvSpPr>
            <p:spPr bwMode="auto">
              <a:xfrm>
                <a:off x="768" y="2718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</a:t>
                </a:r>
              </a:p>
            </p:txBody>
          </p: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CHYBY PŘI FORMULOVÁNÍ VÝZKUMNÉ </a:t>
            </a:r>
            <a:r>
              <a:rPr lang="cs-CZ" dirty="0" smtClean="0"/>
              <a:t>OTÁZKY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636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73163" y="1700213"/>
            <a:ext cx="7772400" cy="4395787"/>
          </a:xfrm>
        </p:spPr>
        <p:txBody>
          <a:bodyPr/>
          <a:lstStyle/>
          <a:p>
            <a:r>
              <a:rPr lang="cs-CZ" sz="2000" dirty="0" smtClean="0">
                <a:latin typeface="Trebuchet MS" pitchFamily="34" charset="0"/>
              </a:rPr>
              <a:t>Jedna otázka je velmi zranitelná</a:t>
            </a:r>
          </a:p>
          <a:p>
            <a:r>
              <a:rPr lang="cs-CZ" sz="2000" dirty="0" smtClean="0">
                <a:latin typeface="Trebuchet MS" pitchFamily="34" charset="0"/>
              </a:rPr>
              <a:t>Když se zeptáme vícekrát trochu jinak, máme více šancí na úspěch</a:t>
            </a:r>
          </a:p>
          <a:p>
            <a:r>
              <a:rPr lang="cs-CZ" sz="2000" dirty="0" smtClean="0">
                <a:latin typeface="Trebuchet MS" pitchFamily="34" charset="0"/>
              </a:rPr>
              <a:t>Průnik více otázek hledáme zprůměrováním (popř. sečtením)</a:t>
            </a:r>
          </a:p>
          <a:p>
            <a:pPr>
              <a:buFont typeface="Wingdings" pitchFamily="2" charset="2"/>
              <a:buNone/>
            </a:pPr>
            <a:endParaRPr lang="cs-CZ" sz="2000" dirty="0" smtClean="0">
              <a:latin typeface="Trebuchet MS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sz="2400" b="1" dirty="0" smtClean="0">
                <a:latin typeface="Trebuchet MS" pitchFamily="34" charset="0"/>
              </a:rPr>
              <a:t>Kdy lze sčítat položky </a:t>
            </a:r>
          </a:p>
          <a:p>
            <a:r>
              <a:rPr lang="cs-CZ" sz="2000" b="1" dirty="0" smtClean="0">
                <a:latin typeface="Trebuchet MS" pitchFamily="34" charset="0"/>
              </a:rPr>
              <a:t>Kladná korelace</a:t>
            </a:r>
            <a:r>
              <a:rPr lang="cs-CZ" sz="2400" dirty="0" smtClean="0">
                <a:latin typeface="Trebuchet MS" pitchFamily="34" charset="0"/>
              </a:rPr>
              <a:t> </a:t>
            </a:r>
            <a:r>
              <a:rPr lang="cs-CZ" sz="1600" dirty="0" smtClean="0">
                <a:latin typeface="Trebuchet MS" pitchFamily="34" charset="0"/>
              </a:rPr>
              <a:t>– odpovědi jsou produktem téže vnitřní tendence</a:t>
            </a:r>
          </a:p>
          <a:p>
            <a:r>
              <a:rPr lang="cs-CZ" sz="2000" b="1" dirty="0" smtClean="0">
                <a:latin typeface="Trebuchet MS" pitchFamily="34" charset="0"/>
              </a:rPr>
              <a:t>Kumulace</a:t>
            </a:r>
            <a:r>
              <a:rPr lang="cs-CZ" sz="2400" dirty="0" smtClean="0">
                <a:latin typeface="Trebuchet MS" pitchFamily="34" charset="0"/>
              </a:rPr>
              <a:t> </a:t>
            </a:r>
            <a:r>
              <a:rPr lang="cs-CZ" sz="1600" dirty="0" smtClean="0">
                <a:latin typeface="Trebuchet MS" pitchFamily="34" charset="0"/>
              </a:rPr>
              <a:t>– chování, událostí</a:t>
            </a:r>
            <a:endParaRPr lang="cs-CZ" sz="2400" dirty="0" smtClean="0">
              <a:latin typeface="Trebuchet MS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/>
              <a:t>Zvyšování reliability zmnožením  položek</a:t>
            </a:r>
          </a:p>
        </p:txBody>
      </p:sp>
    </p:spTree>
    <p:extLst>
      <p:ext uri="{BB962C8B-B14F-4D97-AF65-F5344CB8AC3E}">
        <p14:creationId xmlns:p14="http://schemas.microsoft.com/office/powerpoint/2010/main" val="245586003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b="1" smtClean="0">
                <a:latin typeface="Trebuchet MS" pitchFamily="34" charset="0"/>
              </a:rPr>
              <a:t>MOŽNÉ PŘEDNOSTI</a:t>
            </a:r>
          </a:p>
          <a:p>
            <a:r>
              <a:rPr lang="cs-CZ" sz="2000" smtClean="0">
                <a:latin typeface="Trebuchet MS" pitchFamily="34" charset="0"/>
              </a:rPr>
              <a:t>Mnohem snazší přístup k širší paletě jevů</a:t>
            </a:r>
          </a:p>
          <a:p>
            <a:r>
              <a:rPr lang="cs-CZ" sz="2000" smtClean="0">
                <a:latin typeface="Trebuchet MS" pitchFamily="34" charset="0"/>
              </a:rPr>
              <a:t>Časová nezávislost</a:t>
            </a:r>
          </a:p>
          <a:p>
            <a:r>
              <a:rPr lang="cs-CZ" sz="2000" smtClean="0">
                <a:latin typeface="Trebuchet MS" pitchFamily="34" charset="0"/>
              </a:rPr>
              <a:t>Menší náročnost – finanční, časová</a:t>
            </a:r>
          </a:p>
          <a:p>
            <a:pPr>
              <a:buFont typeface="Wingdings" pitchFamily="2" charset="2"/>
              <a:buNone/>
            </a:pPr>
            <a:r>
              <a:rPr lang="cs-CZ" sz="2400" b="1" smtClean="0">
                <a:latin typeface="Trebuchet MS" pitchFamily="34" charset="0"/>
              </a:rPr>
              <a:t>MOŽNÁ SLABÁ MÍSTA</a:t>
            </a:r>
          </a:p>
          <a:p>
            <a:r>
              <a:rPr lang="cs-CZ" sz="2000" smtClean="0">
                <a:latin typeface="Trebuchet MS" pitchFamily="34" charset="0"/>
              </a:rPr>
              <a:t>Zranitelnost daná zprostředkovaností</a:t>
            </a:r>
          </a:p>
          <a:p>
            <a:r>
              <a:rPr lang="cs-CZ" sz="2000" smtClean="0">
                <a:latin typeface="Trebuchet MS" pitchFamily="34" charset="0"/>
              </a:rPr>
              <a:t>Kvality nástroje</a:t>
            </a:r>
            <a:endParaRPr lang="en-US" sz="2000" smtClean="0">
              <a:latin typeface="Trebuchet MS" pitchFamily="34" charset="0"/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Přednosti a slabé stránky dotazování</a:t>
            </a:r>
          </a:p>
        </p:txBody>
      </p:sp>
    </p:spTree>
    <p:extLst>
      <p:ext uri="{BB962C8B-B14F-4D97-AF65-F5344CB8AC3E}">
        <p14:creationId xmlns:p14="http://schemas.microsoft.com/office/powerpoint/2010/main" val="317974685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 (výběr)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/>
              <a:t>GAVORA, P. </a:t>
            </a:r>
            <a:r>
              <a:rPr lang="cs-CZ" sz="1800" i="1" dirty="0"/>
              <a:t>Úvod do pedagogického výzkumu</a:t>
            </a:r>
            <a:r>
              <a:rPr lang="cs-CZ" sz="1800" dirty="0"/>
              <a:t>. Brno: </a:t>
            </a:r>
            <a:r>
              <a:rPr lang="cs-CZ" sz="1800" dirty="0" err="1"/>
              <a:t>Paido</a:t>
            </a:r>
            <a:r>
              <a:rPr lang="cs-CZ" sz="1800" dirty="0"/>
              <a:t>, 2000.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GAVORA, P. </a:t>
            </a:r>
            <a:r>
              <a:rPr lang="cs-CZ" sz="1800" i="1" dirty="0"/>
              <a:t>Výzkumné metody v pedagogice</a:t>
            </a:r>
            <a:r>
              <a:rPr lang="cs-CZ" sz="1800" dirty="0"/>
              <a:t>. Brno: </a:t>
            </a:r>
            <a:r>
              <a:rPr lang="cs-CZ" sz="1800" dirty="0" err="1"/>
              <a:t>Paido</a:t>
            </a:r>
            <a:r>
              <a:rPr lang="cs-CZ" sz="1800" dirty="0"/>
              <a:t>, 1996</a:t>
            </a:r>
            <a:r>
              <a:rPr lang="cs-CZ" sz="1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cs-CZ" sz="1800" dirty="0" smtClean="0"/>
              <a:t>E-</a:t>
            </a:r>
            <a:r>
              <a:rPr lang="cs-CZ" sz="1800" dirty="0" err="1" smtClean="0"/>
              <a:t>učebnica</a:t>
            </a:r>
            <a:r>
              <a:rPr lang="cs-CZ" sz="1800" dirty="0" smtClean="0"/>
              <a:t> </a:t>
            </a:r>
            <a:r>
              <a:rPr lang="cs-CZ" sz="1800" dirty="0" err="1" smtClean="0"/>
              <a:t>metodológie</a:t>
            </a:r>
            <a:r>
              <a:rPr lang="cs-CZ" sz="1800" dirty="0" smtClean="0"/>
              <a:t> </a:t>
            </a:r>
            <a:r>
              <a:rPr lang="cs-CZ" sz="1800" dirty="0" err="1" smtClean="0"/>
              <a:t>kvantitatívneho</a:t>
            </a:r>
            <a:r>
              <a:rPr lang="cs-CZ" sz="1800" dirty="0" smtClean="0"/>
              <a:t> </a:t>
            </a:r>
            <a:r>
              <a:rPr lang="cs-CZ" sz="1800" dirty="0" err="1" smtClean="0"/>
              <a:t>výskumu</a:t>
            </a:r>
            <a:r>
              <a:rPr lang="cs-CZ" sz="1800" dirty="0" smtClean="0"/>
              <a:t> - </a:t>
            </a:r>
            <a:r>
              <a:rPr lang="cs-CZ" sz="1800" dirty="0" smtClean="0">
                <a:hlinkClick r:id="rId3"/>
              </a:rPr>
              <a:t>http://www.e-</a:t>
            </a:r>
            <a:r>
              <a:rPr lang="cs-CZ" sz="1800" dirty="0" err="1" smtClean="0">
                <a:hlinkClick r:id="rId3"/>
              </a:rPr>
              <a:t>metodologia.fedu.uniba.sk</a:t>
            </a:r>
            <a:r>
              <a:rPr lang="cs-CZ" sz="1800" dirty="0" smtClean="0">
                <a:hlinkClick r:id="rId3"/>
              </a:rPr>
              <a:t>/</a:t>
            </a:r>
            <a:r>
              <a:rPr lang="cs-CZ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1800" dirty="0" smtClean="0"/>
              <a:t>ŠVAŘÍČEK, R., ŠEĎOVÁ, K. (</a:t>
            </a:r>
            <a:r>
              <a:rPr lang="cs-CZ" sz="1800" dirty="0" err="1" smtClean="0"/>
              <a:t>Eds</a:t>
            </a:r>
            <a:r>
              <a:rPr lang="cs-CZ" sz="1800" dirty="0" smtClean="0"/>
              <a:t>.) </a:t>
            </a:r>
            <a:r>
              <a:rPr lang="cs-CZ" sz="1800" i="1" dirty="0" smtClean="0"/>
              <a:t>Kvalitativní výzkum v pedagogických vědách: pravidla hry</a:t>
            </a:r>
            <a:r>
              <a:rPr lang="cs-CZ" sz="1800" dirty="0" smtClean="0"/>
              <a:t>. Praha : Portál, 2007. </a:t>
            </a:r>
            <a:endParaRPr lang="cs-CZ" sz="1800" dirty="0"/>
          </a:p>
          <a:p>
            <a:pPr>
              <a:lnSpc>
                <a:spcPct val="80000"/>
              </a:lnSpc>
            </a:pPr>
            <a:endParaRPr lang="cs-CZ" sz="1800" dirty="0"/>
          </a:p>
          <a:p>
            <a:pPr>
              <a:lnSpc>
                <a:spcPct val="80000"/>
              </a:lnSpc>
            </a:pPr>
            <a:r>
              <a:rPr lang="cs-CZ" sz="1800" dirty="0"/>
              <a:t>TOURANGEAU, Roger a Kenneth A. RASINSKI. </a:t>
            </a:r>
            <a:r>
              <a:rPr lang="cs-CZ" sz="1800" i="1" dirty="0" err="1"/>
              <a:t>The</a:t>
            </a:r>
            <a:r>
              <a:rPr lang="cs-CZ" sz="1800" i="1" dirty="0"/>
              <a:t> psychology </a:t>
            </a:r>
            <a:r>
              <a:rPr lang="cs-CZ" sz="1800" i="1" dirty="0" err="1"/>
              <a:t>of</a:t>
            </a:r>
            <a:r>
              <a:rPr lang="cs-CZ" sz="1800" i="1" dirty="0"/>
              <a:t> </a:t>
            </a:r>
            <a:r>
              <a:rPr lang="cs-CZ" sz="1800" i="1" dirty="0" err="1"/>
              <a:t>survey</a:t>
            </a:r>
            <a:r>
              <a:rPr lang="cs-CZ" sz="1800" i="1" dirty="0"/>
              <a:t> response</a:t>
            </a:r>
            <a:r>
              <a:rPr lang="cs-CZ" sz="1800" dirty="0"/>
              <a:t>. </a:t>
            </a:r>
            <a:r>
              <a:rPr lang="cs-CZ" sz="1800" dirty="0" err="1"/>
              <a:t>Edited</a:t>
            </a:r>
            <a:r>
              <a:rPr lang="cs-CZ" sz="1800" dirty="0"/>
              <a:t> by Lance J. </a:t>
            </a:r>
            <a:r>
              <a:rPr lang="cs-CZ" sz="1800" dirty="0" err="1"/>
              <a:t>Rips</a:t>
            </a:r>
            <a:r>
              <a:rPr lang="cs-CZ" sz="1800" dirty="0"/>
              <a:t>. New York :.: Cambridge University </a:t>
            </a:r>
            <a:r>
              <a:rPr lang="cs-CZ" sz="1800" dirty="0" err="1"/>
              <a:t>Press</a:t>
            </a:r>
            <a:r>
              <a:rPr lang="cs-CZ" sz="1800" dirty="0"/>
              <a:t>, 2000. </a:t>
            </a:r>
            <a:r>
              <a:rPr lang="cs-CZ" sz="1800" dirty="0" err="1"/>
              <a:t>xiii</a:t>
            </a:r>
            <a:r>
              <a:rPr lang="cs-CZ" sz="1800" dirty="0"/>
              <a:t>, 401. ISBN 0521576296. </a:t>
            </a:r>
            <a:endParaRPr lang="cs-CZ" sz="1800" dirty="0" smtClean="0"/>
          </a:p>
          <a:p>
            <a:pPr>
              <a:lnSpc>
                <a:spcPct val="80000"/>
              </a:lnSpc>
            </a:pPr>
            <a:r>
              <a:rPr lang="cs-CZ" sz="1800" dirty="0" smtClean="0"/>
              <a:t>WILLIS</a:t>
            </a:r>
            <a:r>
              <a:rPr lang="cs-CZ" sz="1800" dirty="0"/>
              <a:t>, </a:t>
            </a:r>
            <a:r>
              <a:rPr lang="cs-CZ" sz="1800" dirty="0" err="1"/>
              <a:t>Gordon</a:t>
            </a:r>
            <a:r>
              <a:rPr lang="cs-CZ" sz="1800" dirty="0"/>
              <a:t> </a:t>
            </a:r>
            <a:r>
              <a:rPr lang="cs-CZ" sz="1800" dirty="0" err="1"/>
              <a:t>Bruce</a:t>
            </a:r>
            <a:r>
              <a:rPr lang="cs-CZ" sz="1800" dirty="0"/>
              <a:t>. </a:t>
            </a:r>
            <a:r>
              <a:rPr lang="cs-CZ" sz="1800" i="1" dirty="0" err="1"/>
              <a:t>Cognitive</a:t>
            </a:r>
            <a:r>
              <a:rPr lang="cs-CZ" sz="1800" i="1" dirty="0"/>
              <a:t> </a:t>
            </a:r>
            <a:r>
              <a:rPr lang="cs-CZ" sz="1800" i="1" dirty="0" err="1"/>
              <a:t>interviewing</a:t>
            </a:r>
            <a:r>
              <a:rPr lang="cs-CZ" sz="1800" i="1" dirty="0"/>
              <a:t>. A </a:t>
            </a:r>
            <a:r>
              <a:rPr lang="cs-CZ" sz="1800" i="1" dirty="0" err="1"/>
              <a:t>tool</a:t>
            </a:r>
            <a:r>
              <a:rPr lang="cs-CZ" sz="1800" i="1" dirty="0"/>
              <a:t> </a:t>
            </a:r>
            <a:r>
              <a:rPr lang="cs-CZ" sz="1800" i="1" dirty="0" err="1"/>
              <a:t>for</a:t>
            </a:r>
            <a:r>
              <a:rPr lang="cs-CZ" sz="1800" i="1" dirty="0"/>
              <a:t> </a:t>
            </a:r>
            <a:r>
              <a:rPr lang="cs-CZ" sz="1800" i="1" dirty="0" err="1"/>
              <a:t>improving</a:t>
            </a:r>
            <a:r>
              <a:rPr lang="cs-CZ" sz="1800" i="1" dirty="0"/>
              <a:t> </a:t>
            </a:r>
            <a:r>
              <a:rPr lang="cs-CZ" sz="1800" i="1" dirty="0" err="1"/>
              <a:t>questionnaire</a:t>
            </a:r>
            <a:r>
              <a:rPr lang="cs-CZ" sz="1800" i="1" dirty="0"/>
              <a:t> design</a:t>
            </a:r>
            <a:r>
              <a:rPr lang="cs-CZ" sz="1800" dirty="0"/>
              <a:t>. </a:t>
            </a:r>
            <a:r>
              <a:rPr lang="cs-CZ" sz="1800" dirty="0" err="1"/>
              <a:t>Thousand</a:t>
            </a:r>
            <a:r>
              <a:rPr lang="cs-CZ" sz="1800" dirty="0"/>
              <a:t> </a:t>
            </a:r>
            <a:r>
              <a:rPr lang="cs-CZ" sz="1800" dirty="0" err="1"/>
              <a:t>Oaks</a:t>
            </a:r>
            <a:r>
              <a:rPr lang="cs-CZ" sz="1800" dirty="0"/>
              <a:t>, </a:t>
            </a:r>
            <a:r>
              <a:rPr lang="cs-CZ" sz="1800" dirty="0" err="1"/>
              <a:t>California</a:t>
            </a:r>
            <a:r>
              <a:rPr lang="cs-CZ" sz="1800" dirty="0"/>
              <a:t>, USA: </a:t>
            </a:r>
            <a:r>
              <a:rPr lang="cs-CZ" sz="1800" dirty="0" err="1"/>
              <a:t>Sage</a:t>
            </a:r>
            <a:r>
              <a:rPr lang="cs-CZ" sz="1800" dirty="0"/>
              <a:t> </a:t>
            </a:r>
            <a:r>
              <a:rPr lang="cs-CZ" sz="1800" dirty="0" err="1"/>
              <a:t>Publications</a:t>
            </a:r>
            <a:r>
              <a:rPr lang="cs-CZ" sz="1800" dirty="0"/>
              <a:t>, 2005. 335 s. ISBN 0761928030.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258888" y="4133665"/>
            <a:ext cx="6880225" cy="2328862"/>
            <a:chOff x="793" y="2281"/>
            <a:chExt cx="4334" cy="1467"/>
          </a:xfrm>
        </p:grpSpPr>
        <p:grpSp>
          <p:nvGrpSpPr>
            <p:cNvPr id="19471" name="Group 40"/>
            <p:cNvGrpSpPr>
              <a:grpSpLocks/>
            </p:cNvGrpSpPr>
            <p:nvPr/>
          </p:nvGrpSpPr>
          <p:grpSpPr bwMode="auto">
            <a:xfrm>
              <a:off x="793" y="2281"/>
              <a:ext cx="4334" cy="442"/>
              <a:chOff x="793" y="829"/>
              <a:chExt cx="4334" cy="442"/>
            </a:xfrm>
          </p:grpSpPr>
          <p:sp>
            <p:nvSpPr>
              <p:cNvPr id="19476" name="Rectangle 41"/>
              <p:cNvSpPr>
                <a:spLocks noChangeArrowheads="1"/>
              </p:cNvSpPr>
              <p:nvPr/>
            </p:nvSpPr>
            <p:spPr bwMode="auto">
              <a:xfrm>
                <a:off x="1273" y="857"/>
                <a:ext cx="3854" cy="363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 dirty="0"/>
                  <a:t>PREDIKCE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 dirty="0"/>
                  <a:t>KORELAČNÍ VÝZKUMNÝ PROJEKT</a:t>
                </a:r>
              </a:p>
            </p:txBody>
          </p:sp>
          <p:sp>
            <p:nvSpPr>
              <p:cNvPr id="19477" name="Rectangle 42"/>
              <p:cNvSpPr>
                <a:spLocks noChangeArrowheads="1"/>
              </p:cNvSpPr>
              <p:nvPr/>
            </p:nvSpPr>
            <p:spPr bwMode="auto">
              <a:xfrm>
                <a:off x="793" y="829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</a:t>
                </a:r>
              </a:p>
            </p:txBody>
          </p:sp>
        </p:grpSp>
        <p:grpSp>
          <p:nvGrpSpPr>
            <p:cNvPr id="19472" name="Group 43"/>
            <p:cNvGrpSpPr>
              <a:grpSpLocks/>
            </p:cNvGrpSpPr>
            <p:nvPr/>
          </p:nvGrpSpPr>
          <p:grpSpPr bwMode="auto">
            <a:xfrm>
              <a:off x="1273" y="2761"/>
              <a:ext cx="3854" cy="987"/>
              <a:chOff x="1273" y="1298"/>
              <a:chExt cx="3854" cy="987"/>
            </a:xfrm>
          </p:grpSpPr>
          <p:sp>
            <p:nvSpPr>
              <p:cNvPr id="19473" name="AutoShape 44"/>
              <p:cNvSpPr>
                <a:spLocks noChangeArrowheads="1"/>
              </p:cNvSpPr>
              <p:nvPr/>
            </p:nvSpPr>
            <p:spPr bwMode="auto">
              <a:xfrm>
                <a:off x="1273" y="1298"/>
                <a:ext cx="3854" cy="295"/>
              </a:xfrm>
              <a:prstGeom prst="homePlate">
                <a:avLst>
                  <a:gd name="adj" fmla="val 0"/>
                </a:avLst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600" b="1" dirty="0">
                    <a:latin typeface="Garamond" pitchFamily="18" charset="0"/>
                  </a:rPr>
                  <a:t>Souvisí míra </a:t>
                </a:r>
                <a:r>
                  <a:rPr lang="cs-CZ" sz="1600" b="1" dirty="0" smtClean="0">
                    <a:latin typeface="Garamond" pitchFamily="18" charset="0"/>
                  </a:rPr>
                  <a:t>studijní úspěšnosti </a:t>
                </a:r>
                <a:r>
                  <a:rPr lang="cs-CZ" sz="1600" b="1" dirty="0">
                    <a:latin typeface="Garamond" pitchFamily="18" charset="0"/>
                  </a:rPr>
                  <a:t>s </a:t>
                </a:r>
                <a:r>
                  <a:rPr lang="cs-CZ" sz="1600" dirty="0" smtClean="0">
                    <a:latin typeface="Garamond" pitchFamily="18" charset="0"/>
                  </a:rPr>
                  <a:t>množstvím strategií učení žáka</a:t>
                </a:r>
                <a:r>
                  <a:rPr lang="cs-CZ" sz="1600" b="1" dirty="0" smtClean="0">
                    <a:latin typeface="Garamond" pitchFamily="18" charset="0"/>
                  </a:rPr>
                  <a:t>?</a:t>
                </a:r>
                <a:endParaRPr lang="cs-CZ" sz="1600" b="1" dirty="0">
                  <a:latin typeface="Garamond" pitchFamily="18" charset="0"/>
                </a:endParaRPr>
              </a:p>
            </p:txBody>
          </p:sp>
          <p:sp>
            <p:nvSpPr>
              <p:cNvPr id="19474" name="AutoShape 45"/>
              <p:cNvSpPr>
                <a:spLocks noChangeArrowheads="1"/>
              </p:cNvSpPr>
              <p:nvPr/>
            </p:nvSpPr>
            <p:spPr bwMode="auto">
              <a:xfrm>
                <a:off x="1273" y="1649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Zda a jak těsně spolu jevy souvisejí</a:t>
                </a:r>
              </a:p>
            </p:txBody>
          </p:sp>
          <p:sp>
            <p:nvSpPr>
              <p:cNvPr id="19475" name="AutoShape 46"/>
              <p:cNvSpPr>
                <a:spLocks noChangeArrowheads="1"/>
              </p:cNvSpPr>
              <p:nvPr/>
            </p:nvSpPr>
            <p:spPr bwMode="auto">
              <a:xfrm>
                <a:off x="1273" y="1990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Umožňuje predikci jevů</a:t>
                </a:r>
              </a:p>
            </p:txBody>
          </p:sp>
        </p:grpSp>
      </p:grpSp>
      <p:grpSp>
        <p:nvGrpSpPr>
          <p:cNvPr id="19462" name="Group 51"/>
          <p:cNvGrpSpPr>
            <a:grpSpLocks/>
          </p:cNvGrpSpPr>
          <p:nvPr/>
        </p:nvGrpSpPr>
        <p:grpSpPr bwMode="auto">
          <a:xfrm>
            <a:off x="1258888" y="1790009"/>
            <a:ext cx="6880225" cy="2117148"/>
            <a:chOff x="793" y="738"/>
            <a:chExt cx="4334" cy="1467"/>
          </a:xfrm>
        </p:grpSpPr>
        <p:grpSp>
          <p:nvGrpSpPr>
            <p:cNvPr id="19464" name="Group 26"/>
            <p:cNvGrpSpPr>
              <a:grpSpLocks/>
            </p:cNvGrpSpPr>
            <p:nvPr/>
          </p:nvGrpSpPr>
          <p:grpSpPr bwMode="auto">
            <a:xfrm>
              <a:off x="793" y="738"/>
              <a:ext cx="4334" cy="442"/>
              <a:chOff x="793" y="829"/>
              <a:chExt cx="4334" cy="442"/>
            </a:xfrm>
          </p:grpSpPr>
          <p:sp>
            <p:nvSpPr>
              <p:cNvPr id="19469" name="Rectangle 24"/>
              <p:cNvSpPr>
                <a:spLocks noChangeArrowheads="1"/>
              </p:cNvSpPr>
              <p:nvPr/>
            </p:nvSpPr>
            <p:spPr bwMode="auto">
              <a:xfrm>
                <a:off x="1273" y="857"/>
                <a:ext cx="3854" cy="363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DESKRIPCE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DESKRIPTIVNÍ VÝZKUMNÝ PROJEKT</a:t>
                </a:r>
              </a:p>
            </p:txBody>
          </p:sp>
          <p:sp>
            <p:nvSpPr>
              <p:cNvPr id="19470" name="Rectangle 25"/>
              <p:cNvSpPr>
                <a:spLocks noChangeArrowheads="1"/>
              </p:cNvSpPr>
              <p:nvPr/>
            </p:nvSpPr>
            <p:spPr bwMode="auto">
              <a:xfrm>
                <a:off x="793" y="829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</a:t>
                </a:r>
              </a:p>
            </p:txBody>
          </p:sp>
        </p:grpSp>
        <p:grpSp>
          <p:nvGrpSpPr>
            <p:cNvPr id="19465" name="Group 39"/>
            <p:cNvGrpSpPr>
              <a:grpSpLocks/>
            </p:cNvGrpSpPr>
            <p:nvPr/>
          </p:nvGrpSpPr>
          <p:grpSpPr bwMode="auto">
            <a:xfrm>
              <a:off x="1273" y="1218"/>
              <a:ext cx="3854" cy="987"/>
              <a:chOff x="1273" y="1298"/>
              <a:chExt cx="3854" cy="987"/>
            </a:xfrm>
          </p:grpSpPr>
          <p:sp>
            <p:nvSpPr>
              <p:cNvPr id="19466" name="AutoShape 35"/>
              <p:cNvSpPr>
                <a:spLocks noChangeArrowheads="1"/>
              </p:cNvSpPr>
              <p:nvPr/>
            </p:nvSpPr>
            <p:spPr bwMode="auto">
              <a:xfrm>
                <a:off x="1273" y="1298"/>
                <a:ext cx="3854" cy="295"/>
              </a:xfrm>
              <a:prstGeom prst="homePlate">
                <a:avLst>
                  <a:gd name="adj" fmla="val 0"/>
                </a:avLst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600" b="1" dirty="0">
                    <a:latin typeface="Garamond" pitchFamily="18" charset="0"/>
                  </a:rPr>
                  <a:t>Jaké </a:t>
                </a:r>
                <a:r>
                  <a:rPr lang="cs-CZ" sz="1600" b="1" dirty="0" smtClean="0">
                    <a:latin typeface="Garamond" pitchFamily="18" charset="0"/>
                  </a:rPr>
                  <a:t>strategie učení používají úspěšní studenti?</a:t>
                </a:r>
                <a:endParaRPr lang="cs-CZ" sz="1600" b="1" dirty="0">
                  <a:latin typeface="Garamond" pitchFamily="18" charset="0"/>
                </a:endParaRPr>
              </a:p>
            </p:txBody>
          </p:sp>
          <p:sp>
            <p:nvSpPr>
              <p:cNvPr id="19467" name="AutoShape 36"/>
              <p:cNvSpPr>
                <a:spLocks noChangeArrowheads="1"/>
              </p:cNvSpPr>
              <p:nvPr/>
            </p:nvSpPr>
            <p:spPr bwMode="auto">
              <a:xfrm>
                <a:off x="1273" y="1649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Co je to? Kolik toho je? Jak často se to vyskytuje?</a:t>
                </a:r>
              </a:p>
            </p:txBody>
          </p:sp>
          <p:sp>
            <p:nvSpPr>
              <p:cNvPr id="19468" name="AutoShape 37"/>
              <p:cNvSpPr>
                <a:spLocks noChangeArrowheads="1"/>
              </p:cNvSpPr>
              <p:nvPr/>
            </p:nvSpPr>
            <p:spPr bwMode="auto">
              <a:xfrm>
                <a:off x="1273" y="1990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Popis a klasifikace sledovaného jevu</a:t>
                </a:r>
              </a:p>
            </p:txBody>
          </p:sp>
        </p:grp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JSOU ZÁKLADNÍ CÍLE VĚDECKÉHO SNAŽENÍ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404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1258888" y="1633538"/>
            <a:ext cx="6880225" cy="2328863"/>
            <a:chOff x="793" y="2281"/>
            <a:chExt cx="4334" cy="1467"/>
          </a:xfrm>
        </p:grpSpPr>
        <p:grpSp>
          <p:nvGrpSpPr>
            <p:cNvPr id="20487" name="Group 23"/>
            <p:cNvGrpSpPr>
              <a:grpSpLocks/>
            </p:cNvGrpSpPr>
            <p:nvPr/>
          </p:nvGrpSpPr>
          <p:grpSpPr bwMode="auto">
            <a:xfrm>
              <a:off x="793" y="2281"/>
              <a:ext cx="4334" cy="442"/>
              <a:chOff x="793" y="829"/>
              <a:chExt cx="4334" cy="442"/>
            </a:xfrm>
          </p:grpSpPr>
          <p:sp>
            <p:nvSpPr>
              <p:cNvPr id="20492" name="Rectangle 24"/>
              <p:cNvSpPr>
                <a:spLocks noChangeArrowheads="1"/>
              </p:cNvSpPr>
              <p:nvPr/>
            </p:nvSpPr>
            <p:spPr bwMode="auto">
              <a:xfrm>
                <a:off x="1273" y="857"/>
                <a:ext cx="3854" cy="363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VYSVĚTLENÍ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EXPERIMENTÁLNÍ VÝZKUMNÝ PROJEKT</a:t>
                </a:r>
              </a:p>
            </p:txBody>
          </p:sp>
          <p:sp>
            <p:nvSpPr>
              <p:cNvPr id="20493" name="Rectangle 25"/>
              <p:cNvSpPr>
                <a:spLocks noChangeArrowheads="1"/>
              </p:cNvSpPr>
              <p:nvPr/>
            </p:nvSpPr>
            <p:spPr bwMode="auto">
              <a:xfrm>
                <a:off x="793" y="829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</a:t>
                </a:r>
              </a:p>
            </p:txBody>
          </p:sp>
        </p:grpSp>
        <p:grpSp>
          <p:nvGrpSpPr>
            <p:cNvPr id="20488" name="Group 26"/>
            <p:cNvGrpSpPr>
              <a:grpSpLocks/>
            </p:cNvGrpSpPr>
            <p:nvPr/>
          </p:nvGrpSpPr>
          <p:grpSpPr bwMode="auto">
            <a:xfrm>
              <a:off x="1273" y="2761"/>
              <a:ext cx="3854" cy="987"/>
              <a:chOff x="1273" y="1298"/>
              <a:chExt cx="3854" cy="987"/>
            </a:xfrm>
          </p:grpSpPr>
          <p:sp>
            <p:nvSpPr>
              <p:cNvPr id="20489" name="AutoShape 27"/>
              <p:cNvSpPr>
                <a:spLocks noChangeArrowheads="1"/>
              </p:cNvSpPr>
              <p:nvPr/>
            </p:nvSpPr>
            <p:spPr bwMode="auto">
              <a:xfrm>
                <a:off x="1273" y="1298"/>
                <a:ext cx="3854" cy="295"/>
              </a:xfrm>
              <a:prstGeom prst="homePlate">
                <a:avLst>
                  <a:gd name="adj" fmla="val 0"/>
                </a:avLst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600" b="1" dirty="0">
                    <a:latin typeface="Garamond" pitchFamily="18" charset="0"/>
                  </a:rPr>
                  <a:t>Je nízké sebehodnocení příčinou užívání drog?</a:t>
                </a:r>
              </a:p>
            </p:txBody>
          </p:sp>
          <p:sp>
            <p:nvSpPr>
              <p:cNvPr id="20490" name="AutoShape 28"/>
              <p:cNvSpPr>
                <a:spLocks noChangeArrowheads="1"/>
              </p:cNvSpPr>
              <p:nvPr/>
            </p:nvSpPr>
            <p:spPr bwMode="auto">
              <a:xfrm>
                <a:off x="1273" y="1649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Co zapříčiňuje co?</a:t>
                </a:r>
              </a:p>
            </p:txBody>
          </p:sp>
          <p:sp>
            <p:nvSpPr>
              <p:cNvPr id="20491" name="AutoShape 29"/>
              <p:cNvSpPr>
                <a:spLocks noChangeArrowheads="1"/>
              </p:cNvSpPr>
              <p:nvPr/>
            </p:nvSpPr>
            <p:spPr bwMode="auto">
              <a:xfrm>
                <a:off x="1273" y="1990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Umožňuje identifikovat kauzalitu vztahu</a:t>
                </a:r>
              </a:p>
            </p:txBody>
          </p: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JSOU ZÁKLADNÍ CÍLE VĚDECKÉHO SNAŽENÍ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827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309</TotalTime>
  <Words>3114</Words>
  <Application>Microsoft Office PowerPoint</Application>
  <PresentationFormat>Předvádění na obrazovce (4:3)</PresentationFormat>
  <Paragraphs>700</Paragraphs>
  <Slides>72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85" baseType="lpstr">
      <vt:lpstr>Arial</vt:lpstr>
      <vt:lpstr>Arial Narrow</vt:lpstr>
      <vt:lpstr>Garamond</vt:lpstr>
      <vt:lpstr>Monotype Sorts</vt:lpstr>
      <vt:lpstr>Segoe UI</vt:lpstr>
      <vt:lpstr>Symbol</vt:lpstr>
      <vt:lpstr>Times New Roman</vt:lpstr>
      <vt:lpstr>Trebuchet MS</vt:lpstr>
      <vt:lpstr>Tw Cen MT</vt:lpstr>
      <vt:lpstr>Verdana</vt:lpstr>
      <vt:lpstr>Wingdings</vt:lpstr>
      <vt:lpstr>Wingdings 2</vt:lpstr>
      <vt:lpstr>Medián</vt:lpstr>
      <vt:lpstr>Úvahy nad výzkumnými otázkami a otázkami kladenými respondentům  Jan Mareš Kpsych PdF MU, Brno </vt:lpstr>
      <vt:lpstr>Když se řekne… věda</vt:lpstr>
      <vt:lpstr>KONCEPČNÍ A PRAKTICKÁ STRÁNKA VÝZKUMU</vt:lpstr>
      <vt:lpstr>MAPA VÝZKUMU CO VŠECHNO PATŘÍ DO VÝZKUMU?</vt:lpstr>
      <vt:lpstr>JAK POZNÁM DOBROU VÝZKUMNOU OTÁZKU?</vt:lpstr>
      <vt:lpstr>JAK POZNÁM DOBROU VÝZKUMNOU OTÁZKU?</vt:lpstr>
      <vt:lpstr>ZÁKLADNÍ CHYBY PŘI FORMULOVÁNÍ VÝZKUMNÉ OTÁZKY</vt:lpstr>
      <vt:lpstr>JAKÉ JSOU ZÁKLADNÍ CÍLE VĚDECKÉHO SNAŽENÍ?</vt:lpstr>
      <vt:lpstr>JAKÉ JSOU ZÁKLADNÍ CÍLE VĚDECKÉHO SNAŽENÍ?</vt:lpstr>
      <vt:lpstr>CO JE TO HYPOTÉZA A JAK VZNIKÁ?</vt:lpstr>
      <vt:lpstr>Výzkumná otázka a dotazování</vt:lpstr>
      <vt:lpstr>Otázky kolem odpovědí na otázky</vt:lpstr>
      <vt:lpstr>Jak odpovídáme na otázky</vt:lpstr>
      <vt:lpstr>Model odpovídání na otázky</vt:lpstr>
      <vt:lpstr>Griceho konverzační ideály</vt:lpstr>
      <vt:lpstr>Video</vt:lpstr>
      <vt:lpstr>Pravidla volby/formulace otázek</vt:lpstr>
      <vt:lpstr>Prezentace aplikace PowerPoint</vt:lpstr>
      <vt:lpstr>Zkreslení v odpovědích</vt:lpstr>
      <vt:lpstr>Jak hádáme odpovědi</vt:lpstr>
      <vt:lpstr>Prezentace aplikace PowerPoint</vt:lpstr>
      <vt:lpstr>Kladení otázek – dotazník vs. rozhovor</vt:lpstr>
      <vt:lpstr>Kladení otázek – focus groups</vt:lpstr>
      <vt:lpstr>VEDENÍ ROZHOVORU - PRŮBĚH</vt:lpstr>
      <vt:lpstr>VEDENÍ ROZHOVORU - PRAVIDLA</vt:lpstr>
      <vt:lpstr>KLADENÍ OTÁZEK - ROZHOVOR</vt:lpstr>
      <vt:lpstr>Formy (formáty) otázek</vt:lpstr>
      <vt:lpstr>Prezentace aplikace PowerPoint</vt:lpstr>
      <vt:lpstr>Prezentace aplikace PowerPoint</vt:lpstr>
      <vt:lpstr>Formulace otázek do dotazníku</vt:lpstr>
      <vt:lpstr>Formulace otázek do dotazníku (2)</vt:lpstr>
      <vt:lpstr>Dotazník</vt:lpstr>
      <vt:lpstr>Terminologie</vt:lpstr>
      <vt:lpstr>Cíl dotazníku</vt:lpstr>
      <vt:lpstr>Struktura dotazníku</vt:lpstr>
      <vt:lpstr>Tři části dotazníku</vt:lpstr>
      <vt:lpstr>Vstupní část dotazníku</vt:lpstr>
      <vt:lpstr>2. část dotazníku POLOŽKY</vt:lpstr>
      <vt:lpstr>Jak tvořit položky dotazníku</vt:lpstr>
      <vt:lpstr>Základní pravidla tvorby položek</vt:lpstr>
      <vt:lpstr>Základní pravidla tvorby položek</vt:lpstr>
      <vt:lpstr>Základní pravidla tvorby položek</vt:lpstr>
      <vt:lpstr>Základní pravidla tvorby položek</vt:lpstr>
      <vt:lpstr>Základní pravidla tvorby položek</vt:lpstr>
      <vt:lpstr>Základní pravidla tvorby položek</vt:lpstr>
      <vt:lpstr>Základní pravidla tvorby položek</vt:lpstr>
      <vt:lpstr>Základní pravidla tvorby položek</vt:lpstr>
      <vt:lpstr>Základní pravidla tvorby položek</vt:lpstr>
      <vt:lpstr>Tvorba položek</vt:lpstr>
      <vt:lpstr>Tvorba položek</vt:lpstr>
      <vt:lpstr>Tvorba dotazníku pro děti</vt:lpstr>
      <vt:lpstr>Typy položek</vt:lpstr>
      <vt:lpstr>Uzavřené položky</vt:lpstr>
      <vt:lpstr>Příklad uzavřené položky</vt:lpstr>
      <vt:lpstr>Příklad uzavřené položky  s více alternativami odpovědí</vt:lpstr>
      <vt:lpstr>Otevřené položky</vt:lpstr>
      <vt:lpstr>Příklad Otevřené položky</vt:lpstr>
      <vt:lpstr>Zpracování otevřené položky</vt:lpstr>
      <vt:lpstr>Polouzavřené položky</vt:lpstr>
      <vt:lpstr>Příklad polouzavřené položky</vt:lpstr>
      <vt:lpstr>Škálované položky</vt:lpstr>
      <vt:lpstr>Variabilita typů položek v dotazníku</vt:lpstr>
      <vt:lpstr>Validita jednotlivých typů položek</vt:lpstr>
      <vt:lpstr>Validita položek</vt:lpstr>
      <vt:lpstr>L-otázky</vt:lpstr>
      <vt:lpstr>Reliabilita dotazníku</vt:lpstr>
      <vt:lpstr>Délka dotazníku</vt:lpstr>
      <vt:lpstr>návratnost</vt:lpstr>
      <vt:lpstr>Průvodní dopis</vt:lpstr>
      <vt:lpstr>Zvyšování reliability zmnožením  položek</vt:lpstr>
      <vt:lpstr>Přednosti a slabé stránky dotazování</vt:lpstr>
      <vt:lpstr>Literatura (výběr)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práce</dc:title>
  <dc:creator>Jan Mares</dc:creator>
  <cp:lastModifiedBy>Jan Mareš</cp:lastModifiedBy>
  <cp:revision>41</cp:revision>
  <dcterms:created xsi:type="dcterms:W3CDTF">2007-10-05T07:25:22Z</dcterms:created>
  <dcterms:modified xsi:type="dcterms:W3CDTF">2018-10-31T12:47:04Z</dcterms:modified>
</cp:coreProperties>
</file>