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6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7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0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3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70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2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4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95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05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8068-60C4-4F47-B61E-16EE50FC4CB5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75B7-FBB3-48F8-A211-A4A01523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23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97225" y="2870200"/>
            <a:ext cx="9144000" cy="2387600"/>
          </a:xfrm>
        </p:spPr>
        <p:txBody>
          <a:bodyPr/>
          <a:lstStyle/>
          <a:p>
            <a:r>
              <a:rPr lang="cs-CZ" dirty="0" smtClean="0"/>
              <a:t>Výzkum v pedagogické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9314" y="5257800"/>
            <a:ext cx="9144000" cy="1655762"/>
          </a:xfrm>
        </p:spPr>
        <p:txBody>
          <a:bodyPr/>
          <a:lstStyle/>
          <a:p>
            <a:r>
              <a:rPr lang="cs-CZ" smtClean="0"/>
              <a:t>Mgr. Kateřina Lojdová, Ph.D.</a:t>
            </a:r>
          </a:p>
          <a:p>
            <a:r>
              <a:rPr lang="cs-CZ" smtClean="0"/>
              <a:t>lojdova</a:t>
            </a:r>
            <a:r>
              <a:rPr lang="cs-CZ"/>
              <a:t>@</a:t>
            </a:r>
            <a:r>
              <a:rPr lang="cs-CZ" smtClean="0"/>
              <a:t>ped.muni.cz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903" y="410547"/>
            <a:ext cx="5204157" cy="34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psát odborné texty: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https://digilib.phil.muni.cz/data/handle/11222.digilib/130756/monography.pdf</a:t>
            </a:r>
          </a:p>
        </p:txBody>
      </p:sp>
    </p:spTree>
    <p:extLst>
      <p:ext uri="{BB962C8B-B14F-4D97-AF65-F5344CB8AC3E}">
        <p14:creationId xmlns:p14="http://schemas.microsoft.com/office/powerpoint/2010/main" val="375972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odmínky ukončení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ktivní účast v semináři (1 absence)</a:t>
            </a:r>
          </a:p>
          <a:p>
            <a:r>
              <a:rPr lang="cs-CZ" dirty="0"/>
              <a:t>p</a:t>
            </a:r>
            <a:r>
              <a:rPr lang="cs-CZ" dirty="0" smtClean="0"/>
              <a:t>růběžné plnění úkolů (odevzdání 4 dny před seminářem do </a:t>
            </a:r>
            <a:r>
              <a:rPr lang="cs-CZ" dirty="0" err="1" smtClean="0"/>
              <a:t>ISu</a:t>
            </a:r>
            <a:r>
              <a:rPr lang="cs-CZ" dirty="0" smtClean="0"/>
              <a:t>) </a:t>
            </a:r>
            <a:r>
              <a:rPr lang="cs-CZ" dirty="0" smtClean="0"/>
              <a:t>závěrečný </a:t>
            </a:r>
            <a:r>
              <a:rPr lang="cs-CZ" dirty="0" smtClean="0"/>
              <a:t>test – zkouškové období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zamyšlení ve skupinách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1. Co je výzkum?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2. Jaký má výzkum význam pro pedagogickou praxi?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0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Téma mojí výzkumné sondy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1) Strategie řízení třídy</a:t>
            </a:r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dirty="0" smtClean="0"/>
              <a:t>Studenti </a:t>
            </a:r>
            <a:r>
              <a:rPr lang="cs-CZ" dirty="0" smtClean="0"/>
              <a:t>učitelství a…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) </a:t>
            </a:r>
            <a:r>
              <a:rPr lang="cs-CZ" i="1" dirty="0" smtClean="0"/>
              <a:t>Vlastní </a:t>
            </a:r>
            <a:r>
              <a:rPr lang="cs-CZ" i="1" dirty="0"/>
              <a:t>téma studenta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29" y="1690688"/>
            <a:ext cx="5749647" cy="38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Projekt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9041" cy="4724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 Vymezení </a:t>
            </a:r>
            <a:r>
              <a:rPr lang="cs-CZ" dirty="0"/>
              <a:t>řešené problematiky a základních pojmů (dle tématu práce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b="1" dirty="0"/>
              <a:t>. Cíl práce 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3. Shrnutí dosavadního stavu řešení či poznání (</a:t>
            </a:r>
            <a:r>
              <a:rPr lang="cs-CZ" b="1" dirty="0"/>
              <a:t>stručná rešerše, </a:t>
            </a:r>
            <a:r>
              <a:rPr lang="cs-CZ" dirty="0"/>
              <a:t>východisko pro cíl práce, formulace výzkumných problémů apod.)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4. Pracovní postup (přístup k řešení, metody, techniky, nástroje apod.) </a:t>
            </a:r>
          </a:p>
          <a:p>
            <a:pPr marL="0" indent="0">
              <a:buNone/>
            </a:pPr>
            <a:r>
              <a:rPr lang="cs-CZ" dirty="0"/>
              <a:t>5. Organizační a materiální a zabezpečení práce (časový harmonogram práce aj.) </a:t>
            </a:r>
          </a:p>
          <a:p>
            <a:pPr marL="0" indent="0">
              <a:buNone/>
            </a:pPr>
            <a:r>
              <a:rPr lang="cs-CZ" dirty="0" smtClean="0"/>
              <a:t>6</a:t>
            </a:r>
            <a:r>
              <a:rPr lang="cs-CZ" dirty="0"/>
              <a:t>. Předpokládané využití výsledků (způsoby prezentace, publikace apod.) </a:t>
            </a:r>
          </a:p>
          <a:p>
            <a:pPr marL="0" indent="0">
              <a:buNone/>
            </a:pPr>
            <a:r>
              <a:rPr lang="cs-CZ" dirty="0" smtClean="0"/>
              <a:t>7</a:t>
            </a:r>
            <a:r>
              <a:rPr lang="cs-CZ" dirty="0"/>
              <a:t>. Seznam literatury a odkazů (citované zdroje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7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Nevhodně formulované cíle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/>
              <a:t>„Cílem práce je objasnění agresivity žáků vůči učitelům</a:t>
            </a:r>
            <a:r>
              <a:rPr lang="cs-CZ" i="1" smtClean="0"/>
              <a:t>.“</a:t>
            </a:r>
          </a:p>
          <a:p>
            <a:r>
              <a:rPr lang="cs-CZ" i="1"/>
              <a:t>„Cílem mé práce je přiblížit problémy spojené s  dyslexií u žáků základní školy</a:t>
            </a:r>
            <a:r>
              <a:rPr lang="cs-CZ" i="1" smtClean="0"/>
              <a:t>.“</a:t>
            </a:r>
          </a:p>
          <a:p>
            <a:r>
              <a:rPr lang="cs-CZ" i="1"/>
              <a:t>„Cílem práce je analyzovat sociální dopady konzumace alkoholu u adolescentů. Budu analyzovat motivy konzumace alkoholu“.</a:t>
            </a:r>
          </a:p>
          <a:p>
            <a:r>
              <a:rPr lang="cs-CZ" i="1"/>
              <a:t>„Chtěla bych se seznámit se vzděláváním seniorů a informovat o něm veřejnost</a:t>
            </a:r>
            <a:r>
              <a:rPr lang="cs-CZ" i="1" smtClean="0"/>
              <a:t>.“</a:t>
            </a:r>
          </a:p>
          <a:p>
            <a:r>
              <a:rPr lang="cs-CZ" i="1"/>
              <a:t>„Cílem práce je dokázat, že pěstounská péče je pro dítě lepší než ústavní výchova</a:t>
            </a:r>
            <a:r>
              <a:rPr lang="cs-CZ" i="1" smtClean="0"/>
              <a:t>.“</a:t>
            </a:r>
          </a:p>
          <a:p>
            <a:r>
              <a:rPr lang="cs-CZ" i="1"/>
              <a:t>„Mým hlavním cílem je přispět svou prací ke vzájemné snášenlivosti mezi Romy a majoritní společností.“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8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Základní je </a:t>
            </a:r>
            <a:r>
              <a:rPr lang="cs-CZ" b="1" dirty="0">
                <a:solidFill>
                  <a:srgbClr val="FF0000"/>
                </a:solidFill>
              </a:rPr>
              <a:t>poznávací (neboli kognitivní) cíl</a:t>
            </a:r>
            <a:r>
              <a:rPr lang="cs-CZ" dirty="0">
                <a:solidFill>
                  <a:srgbClr val="FF0000"/>
                </a:solidFill>
              </a:rPr>
              <a:t>. Tento cíl </a:t>
            </a:r>
            <a:r>
              <a:rPr lang="cs-CZ" dirty="0" smtClean="0">
                <a:solidFill>
                  <a:srgbClr val="FF0000"/>
                </a:solidFill>
              </a:rPr>
              <a:t>popisuje, jak </a:t>
            </a:r>
            <a:r>
              <a:rPr lang="cs-CZ" dirty="0">
                <a:solidFill>
                  <a:srgbClr val="FF0000"/>
                </a:solidFill>
              </a:rPr>
              <a:t>text obohatí odborné poznání. K formulaci poznávacího </a:t>
            </a:r>
            <a:r>
              <a:rPr lang="cs-CZ" dirty="0" smtClean="0">
                <a:solidFill>
                  <a:srgbClr val="FF0000"/>
                </a:solidFill>
              </a:rPr>
              <a:t>cíle mohou </a:t>
            </a:r>
            <a:r>
              <a:rPr lang="cs-CZ" dirty="0">
                <a:solidFill>
                  <a:srgbClr val="FF0000"/>
                </a:solidFill>
              </a:rPr>
              <a:t>pomoci otázky: Co chci zjistit? K čemu chci dospět?</a:t>
            </a:r>
          </a:p>
          <a:p>
            <a:r>
              <a:rPr lang="cs-CZ" b="1" dirty="0" smtClean="0"/>
              <a:t>Symbolický </a:t>
            </a:r>
            <a:r>
              <a:rPr lang="cs-CZ" b="1" dirty="0"/>
              <a:t>cíl </a:t>
            </a:r>
            <a:r>
              <a:rPr lang="cs-CZ" dirty="0"/>
              <a:t>je širší než cíl poznávací. Vztahuje text k </a:t>
            </a:r>
            <a:r>
              <a:rPr lang="cs-CZ" dirty="0" smtClean="0"/>
              <a:t>určité problematice</a:t>
            </a:r>
            <a:r>
              <a:rPr lang="cs-CZ" dirty="0"/>
              <a:t>. Autor si může položit otázky: K čemu chci </a:t>
            </a:r>
            <a:r>
              <a:rPr lang="cs-CZ" dirty="0" smtClean="0"/>
              <a:t>přispět? Jaký </a:t>
            </a:r>
            <a:r>
              <a:rPr lang="cs-CZ" dirty="0"/>
              <a:t>teoretický rámec chci obohatit?</a:t>
            </a:r>
          </a:p>
          <a:p>
            <a:r>
              <a:rPr lang="cs-CZ" b="1" dirty="0" smtClean="0"/>
              <a:t>Aplikační </a:t>
            </a:r>
            <a:r>
              <a:rPr lang="cs-CZ" b="1" dirty="0"/>
              <a:t>cíl </a:t>
            </a:r>
            <a:r>
              <a:rPr lang="cs-CZ" dirty="0"/>
              <a:t>poukazuje na možné využití výsledků práce v </a:t>
            </a:r>
            <a:r>
              <a:rPr lang="cs-CZ" dirty="0" err="1" smtClean="0"/>
              <a:t>praxi.K</a:t>
            </a:r>
            <a:r>
              <a:rPr lang="cs-CZ" dirty="0" smtClean="0"/>
              <a:t> </a:t>
            </a:r>
            <a:r>
              <a:rPr lang="cs-CZ" dirty="0"/>
              <a:t>jeho formulaci si můžeme položit otázky: Kdo to využije? </a:t>
            </a:r>
            <a:r>
              <a:rPr lang="cs-CZ" dirty="0" smtClean="0"/>
              <a:t>K čemu </a:t>
            </a:r>
            <a:r>
              <a:rPr lang="cs-CZ" dirty="0"/>
              <a:t>to bude dobré?</a:t>
            </a:r>
          </a:p>
          <a:p>
            <a:r>
              <a:rPr lang="cs-CZ" dirty="0" smtClean="0"/>
              <a:t>Můžeme </a:t>
            </a:r>
            <a:r>
              <a:rPr lang="cs-CZ" dirty="0"/>
              <a:t>také formulovat </a:t>
            </a:r>
            <a:r>
              <a:rPr lang="cs-CZ" b="1" dirty="0"/>
              <a:t>personální (osobní) cíl práce</a:t>
            </a:r>
            <a:r>
              <a:rPr lang="cs-CZ" dirty="0"/>
              <a:t>. Tento </a:t>
            </a:r>
            <a:r>
              <a:rPr lang="cs-CZ" dirty="0" smtClean="0"/>
              <a:t>cíl popisuje</a:t>
            </a:r>
            <a:r>
              <a:rPr lang="cs-CZ" dirty="0"/>
              <a:t>, jak práce obohatí samotného autora. </a:t>
            </a:r>
          </a:p>
        </p:txBody>
      </p:sp>
    </p:spTree>
    <p:extLst>
      <p:ext uri="{BB962C8B-B14F-4D97-AF65-F5344CB8AC3E}">
        <p14:creationId xmlns:p14="http://schemas.microsoft.com/office/powerpoint/2010/main" val="412023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Systematická rešerše k tématu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Viz tabulka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Formální náležitosti práce se zdroji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Formální úprava dle citační normy APA:</a:t>
            </a:r>
          </a:p>
          <a:p>
            <a:pPr marL="0" indent="0">
              <a:buNone/>
            </a:pPr>
            <a:r>
              <a:rPr lang="cs-CZ" dirty="0"/>
              <a:t>https://journals.muni.cz/public/journals/10/pokynyproautorydleapa_151113_pedor.pdf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118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338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Výzkum v pedagogické praxi</vt:lpstr>
      <vt:lpstr>Podmínky ukončení předmětu</vt:lpstr>
      <vt:lpstr>Úvodní zamyšlení ve skupinách</vt:lpstr>
      <vt:lpstr>Téma mojí výzkumné sondy</vt:lpstr>
      <vt:lpstr>Projekt</vt:lpstr>
      <vt:lpstr>Nevhodně formulované cíle</vt:lpstr>
      <vt:lpstr>Cíl</vt:lpstr>
      <vt:lpstr>Systematická rešerše k tématu</vt:lpstr>
      <vt:lpstr>Formální náležitosti práce se zdroji</vt:lpstr>
      <vt:lpstr>Jak psát odborné texty: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v pedagogické praxi</dc:title>
  <dc:creator>Lojdova</dc:creator>
  <cp:lastModifiedBy>Lojdova</cp:lastModifiedBy>
  <cp:revision>6</cp:revision>
  <dcterms:created xsi:type="dcterms:W3CDTF">2017-09-12T11:34:38Z</dcterms:created>
  <dcterms:modified xsi:type="dcterms:W3CDTF">2018-09-17T14:07:28Z</dcterms:modified>
</cp:coreProperties>
</file>