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68" r:id="rId5"/>
    <p:sldId id="269" r:id="rId6"/>
    <p:sldId id="273" r:id="rId7"/>
    <p:sldId id="263" r:id="rId8"/>
    <p:sldId id="265" r:id="rId9"/>
    <p:sldId id="264" r:id="rId10"/>
    <p:sldId id="274" r:id="rId11"/>
    <p:sldId id="262" r:id="rId12"/>
    <p:sldId id="261" r:id="rId13"/>
    <p:sldId id="266" r:id="rId14"/>
    <p:sldId id="260" r:id="rId15"/>
    <p:sldId id="267" r:id="rId16"/>
    <p:sldId id="259" r:id="rId17"/>
    <p:sldId id="258" r:id="rId18"/>
    <p:sldId id="270" r:id="rId19"/>
    <p:sldId id="275" r:id="rId20"/>
    <p:sldId id="25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th/c5zrl/DP_STORYTELLING_FINALNI_VERZE__Aneta_Barinkova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177109865-dejiny-udatneho-ceskeho-naroda/208552116230021-kosmas/video/" TargetMode="External"/><Relationship Id="rId2" Type="http://schemas.openxmlformats.org/officeDocument/2006/relationships/hyperlink" Target="https://www.google.com/search?q=Opr%C3%A1ski+s%C4%8Desk%C3%AD+historje&amp;client=safari&amp;rls=en&amp;source=lnms&amp;tbm=isch&amp;sa=X&amp;ved=0ahUKEwjJoqzsrPrdAhUMK1AKHVP3BY8Q_AUIDigB&amp;biw=1440&amp;bih=7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0719503009-trida-8-a/dil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B3bQlwtuJ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yluka.org/o-vyluc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lhJYeSWqS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eskatelevize.cz/porady/10441294653-hyde-park-civilizace/21741105809052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81E84-ADE3-4028-AFD8-41D816870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13" y="-39757"/>
            <a:ext cx="10959548" cy="2438400"/>
          </a:xfrm>
        </p:spPr>
        <p:txBody>
          <a:bodyPr>
            <a:normAutofit/>
          </a:bodyPr>
          <a:lstStyle/>
          <a:p>
            <a:r>
              <a:rPr lang="cs-CZ" sz="4400" b="1" dirty="0">
                <a:latin typeface="Batang" panose="02030600000101010101" pitchFamily="18" charset="-127"/>
                <a:ea typeface="Batang" panose="02030600000101010101" pitchFamily="18" charset="-127"/>
              </a:rPr>
              <a:t>Jak a čím motivovat žáky ke studiu a vést je k odpovědnosti</a:t>
            </a:r>
            <a:br>
              <a:rPr lang="cs-CZ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cs-CZ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 descr="VÃ½sledek obrÃ¡zku pro motivace">
            <a:extLst>
              <a:ext uri="{FF2B5EF4-FFF2-40B4-BE49-F238E27FC236}">
                <a16:creationId xmlns:a16="http://schemas.microsoft.com/office/drawing/2014/main" id="{A36A7DBA-B90F-492E-9ED6-D26F0A333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1731892"/>
            <a:ext cx="4262230" cy="426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motivace">
            <a:extLst>
              <a:ext uri="{FF2B5EF4-FFF2-40B4-BE49-F238E27FC236}">
                <a16:creationId xmlns:a16="http://schemas.microsoft.com/office/drawing/2014/main" id="{27F1D522-2DFC-46AA-93C0-FA361EB0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10" y="2639252"/>
            <a:ext cx="4379430" cy="31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3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00EF8-A905-4807-AD44-25DDE3EF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7" y="804519"/>
            <a:ext cx="10166958" cy="1049235"/>
          </a:xfrm>
        </p:spPr>
        <p:txBody>
          <a:bodyPr/>
          <a:lstStyle/>
          <a:p>
            <a:r>
              <a:rPr lang="cs-CZ" b="1" dirty="0"/>
              <a:t>Proč? Proč?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B6EA82-E960-4132-A6CB-2B2D8DC67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970" y="2015732"/>
            <a:ext cx="9603275" cy="3450613"/>
          </a:xfrm>
        </p:spPr>
        <p:txBody>
          <a:bodyPr/>
          <a:lstStyle/>
          <a:p>
            <a:r>
              <a:rPr lang="cs-CZ" dirty="0"/>
              <a:t>POTŘEBA VĚDĚT, PROČ SE TO UČÍM. </a:t>
            </a:r>
          </a:p>
          <a:p>
            <a:r>
              <a:rPr lang="cs-CZ" dirty="0"/>
              <a:t>SMYSLUPLNOST PODNĚTŮ- jedna ze základních potřeb</a:t>
            </a:r>
          </a:p>
        </p:txBody>
      </p:sp>
    </p:spTree>
    <p:extLst>
      <p:ext uri="{BB962C8B-B14F-4D97-AF65-F5344CB8AC3E}">
        <p14:creationId xmlns:p14="http://schemas.microsoft.com/office/powerpoint/2010/main" val="97171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46C531-9D58-4091-9ED5-5DC1FCF13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463826"/>
            <a:ext cx="11913704" cy="500252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  <a:ea typeface="Batang" panose="02030600000101010101" pitchFamily="18" charset="-127"/>
              </a:rPr>
              <a:t>V současnosti, kdy je umění ze škol vytlačováno a kreativita je vychvalována bez toho, aniž bychom věděli, jak ji učit, potřebujeme znovu poznat a definovat, co to vlastně kreativita je.</a:t>
            </a:r>
          </a:p>
          <a:p>
            <a:pPr marL="0" indent="0">
              <a:buNone/>
            </a:pPr>
            <a:endParaRPr lang="cs-CZ" b="1" dirty="0"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cs-CZ" b="1" dirty="0"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  <a:ea typeface="Batang" panose="02030600000101010101" pitchFamily="18" charset="-127"/>
              </a:rPr>
              <a:t>Co je kreativita ve výuce? </a:t>
            </a:r>
          </a:p>
          <a:p>
            <a:pPr marL="0" indent="0">
              <a:buNone/>
            </a:pPr>
            <a:r>
              <a:rPr lang="cs-CZ" b="1" dirty="0">
                <a:latin typeface="Arial Black" panose="020B0A04020102020204" pitchFamily="34" charset="0"/>
                <a:ea typeface="Batang" panose="02030600000101010101" pitchFamily="18" charset="-127"/>
              </a:rPr>
              <a:t>Jak jí docílit?</a:t>
            </a:r>
          </a:p>
        </p:txBody>
      </p:sp>
    </p:spTree>
    <p:extLst>
      <p:ext uri="{BB962C8B-B14F-4D97-AF65-F5344CB8AC3E}">
        <p14:creationId xmlns:p14="http://schemas.microsoft.com/office/powerpoint/2010/main" val="140845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6371-CF0D-4044-953A-6D6BE716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Storytelling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AA5566-CD33-481F-B842-9BEED12B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2015732"/>
            <a:ext cx="10551271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Základna kreativního přemýšlení o dané látce. </a:t>
            </a:r>
          </a:p>
          <a:p>
            <a:pPr marL="0" indent="0">
              <a:buNone/>
            </a:pPr>
            <a:r>
              <a:rPr lang="cs-CZ" dirty="0" err="1"/>
              <a:t>Storytelling</a:t>
            </a:r>
            <a:r>
              <a:rPr lang="cs-CZ" dirty="0"/>
              <a:t> ve školství může nabídnout originální možnost vhledu do dějinných epoch, historických postav nebo obojího dohromady. Jeho ověřeným výsledkem je vyšší motivace žáků k učení - tedy jeden z nejdůležitějších faktorů učení vůbec. </a:t>
            </a:r>
          </a:p>
          <a:p>
            <a:pPr marL="0" indent="0">
              <a:buNone/>
            </a:pPr>
            <a:r>
              <a:rPr lang="cs-CZ" dirty="0"/>
              <a:t>Díky komplexnosti příběhu uceluje kontext a nabádá ke kreativnímu myšlení. </a:t>
            </a:r>
          </a:p>
          <a:p>
            <a:pPr marL="0" indent="0">
              <a:buNone/>
            </a:pPr>
            <a:r>
              <a:rPr lang="cs-CZ" dirty="0"/>
              <a:t>A navíc, co je opravdu důležité a směrodatné, </a:t>
            </a:r>
            <a:r>
              <a:rPr lang="cs-CZ" b="1" u="sng" dirty="0">
                <a:solidFill>
                  <a:srgbClr val="FF0000"/>
                </a:solidFill>
              </a:rPr>
              <a:t>je to zábava, je to hra</a:t>
            </a:r>
            <a:r>
              <a:rPr lang="cs-CZ" dirty="0"/>
              <a:t>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CDE4592-8EEC-40A1-974A-07E8CEF1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873" y="185531"/>
            <a:ext cx="2272086" cy="15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2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ED3173F-46DB-4C59-99F1-229FD7B70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566" y="-113292"/>
            <a:ext cx="7315199" cy="5216862"/>
          </a:xfrm>
        </p:spPr>
      </p:pic>
    </p:spTree>
    <p:extLst>
      <p:ext uri="{BB962C8B-B14F-4D97-AF65-F5344CB8AC3E}">
        <p14:creationId xmlns:p14="http://schemas.microsoft.com/office/powerpoint/2010/main" val="37994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DE8A4-15EC-45E0-9FB3-CE253299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9" y="804519"/>
            <a:ext cx="10458506" cy="1049235"/>
          </a:xfrm>
        </p:spPr>
        <p:txBody>
          <a:bodyPr>
            <a:normAutofit fontScale="90000"/>
          </a:bodyPr>
          <a:lstStyle/>
          <a:p>
            <a:r>
              <a:rPr lang="cs-CZ" dirty="0"/>
              <a:t>STORYTELLING VE VÝUCE VÝTVARNÉ VÝCHOVY NA 1. STUPNI ZŠ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B94DB2-1743-41A5-B96D-027D38624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2015732"/>
            <a:ext cx="10458505" cy="3450613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https://is.muni.cz/th/c5zrl/DP_STORYTELLING_FINALNI_VERZE__Aneta_Barinkova.pdf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72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03D3D-1B36-4281-9E2F-55BDAE0A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379361"/>
            <a:ext cx="11396868" cy="1049235"/>
          </a:xfrm>
        </p:spPr>
        <p:txBody>
          <a:bodyPr/>
          <a:lstStyle/>
          <a:p>
            <a:r>
              <a:rPr lang="cs-CZ" b="1" dirty="0">
                <a:latin typeface="Batang" panose="02030600000101010101" pitchFamily="18" charset="-127"/>
                <a:ea typeface="Batang" panose="02030600000101010101" pitchFamily="18" charset="-127"/>
              </a:rPr>
              <a:t>Kdo jsou to ti husité?</a:t>
            </a:r>
            <a:r>
              <a:rPr lang="cs-CZ" b="1" dirty="0"/>
              <a:t> </a:t>
            </a:r>
            <a:r>
              <a:rPr lang="cs-CZ" b="1" dirty="0">
                <a:latin typeface="Batang" panose="02030600000101010101" pitchFamily="18" charset="-127"/>
                <a:ea typeface="Batang" panose="02030600000101010101" pitchFamily="18" charset="-127"/>
              </a:rPr>
              <a:t>To si nikdy nezapamatuji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1B1FED-85B4-45D2-826E-19249B4E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2015732"/>
            <a:ext cx="10604280" cy="3450613"/>
          </a:xfrm>
        </p:spPr>
        <p:txBody>
          <a:bodyPr/>
          <a:lstStyle/>
          <a:p>
            <a:r>
              <a:rPr lang="cs-CZ" u="sng" dirty="0">
                <a:hlinkClick r:id="rId2"/>
              </a:rPr>
              <a:t>https://www.google.com/search?q=Opr%C3%A1ski+s%C4%8Desk%C3%AD+historje&amp;client=safari&amp;rls=en&amp;source=lnms&amp;tbm=isch&amp;sa=X&amp;ved=0ahUKEwjJoqzsrPrdAhUMK1AKHVP3BY8Q_AUIDigB&amp;biw=1440&amp;bih=752</a:t>
            </a:r>
            <a:endParaRPr lang="cs-CZ" u="sng" dirty="0"/>
          </a:p>
          <a:p>
            <a:endParaRPr lang="cs-CZ" u="sng" dirty="0"/>
          </a:p>
          <a:p>
            <a:r>
              <a:rPr lang="cs-CZ" dirty="0"/>
              <a:t>dějiny udatného českého národa </a:t>
            </a:r>
            <a:r>
              <a:rPr lang="cs-CZ" u="sng" dirty="0">
                <a:hlinkClick r:id="rId3"/>
              </a:rPr>
              <a:t>https://www.ceskatelevize.cz/porady/10177109865-dejiny-udatneho-ceskeho-naroda/208552116230021-kosmas/video/</a:t>
            </a:r>
            <a:endParaRPr lang="cs-CZ" u="sng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79F246-29DB-434A-ADAA-A049ED77E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828" y="2624481"/>
            <a:ext cx="248959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4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10148-54DA-4C9C-9A49-057B18EC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804519"/>
            <a:ext cx="10524767" cy="1049235"/>
          </a:xfrm>
        </p:spPr>
        <p:txBody>
          <a:bodyPr/>
          <a:lstStyle/>
          <a:p>
            <a:r>
              <a:rPr lang="cs-CZ" dirty="0"/>
              <a:t>Učení nápodobou- kreativita plodí kreativitu?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ECF484-0365-47F3-9DCB-87F3BF358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2015732"/>
            <a:ext cx="10524767" cy="3450613"/>
          </a:xfrm>
        </p:spPr>
        <p:txBody>
          <a:bodyPr/>
          <a:lstStyle/>
          <a:p>
            <a:r>
              <a:rPr lang="cs-CZ" dirty="0"/>
              <a:t>Dopad kreativity: </a:t>
            </a:r>
          </a:p>
          <a:p>
            <a:pPr lvl="1"/>
            <a:r>
              <a:rPr lang="cs-CZ" dirty="0"/>
              <a:t>Byl prokázán dopad kreativity na sebepoznání, mezikulturní porozumění, motivaci, kreativní produkci, rozvoj kreativního myšlení i lepší konceptualizaci a komunikaci myšlenek individua.</a:t>
            </a:r>
          </a:p>
        </p:txBody>
      </p:sp>
    </p:spTree>
    <p:extLst>
      <p:ext uri="{BB962C8B-B14F-4D97-AF65-F5344CB8AC3E}">
        <p14:creationId xmlns:p14="http://schemas.microsoft.com/office/powerpoint/2010/main" val="214388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5B1B7-AD00-4235-B6FF-7F144198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Batang" panose="02030600000101010101" pitchFamily="18" charset="-127"/>
                <a:ea typeface="Batang" panose="02030600000101010101" pitchFamily="18" charset="-127"/>
              </a:rPr>
              <a:t>Třída 8.A.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C0B271-3532-4105-B12E-498E6438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2015732"/>
            <a:ext cx="10617533" cy="3450613"/>
          </a:xfrm>
        </p:spPr>
        <p:txBody>
          <a:bodyPr/>
          <a:lstStyle/>
          <a:p>
            <a:r>
              <a:rPr lang="cs-CZ" dirty="0"/>
              <a:t>Tři noví učitelé přichází do velmi problémové třídy. Chtějí se u žáků pokusit změnit nejen jejich přístup k učivu. Jak se jim jejich start podaří? Reality show ze školního prostředí.</a:t>
            </a:r>
          </a:p>
          <a:p>
            <a:r>
              <a:rPr lang="cs-CZ" dirty="0">
                <a:hlinkClick r:id="rId2"/>
              </a:rPr>
              <a:t>https://www.ceskatelevize.cz/porady/10719503009-trida-8-a/dily/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11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6C74A-D284-422A-B06F-769C1B47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2C1F7A-7967-4457-8FD2-9415B82AE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https://www.youtube.com/watch?v=lB3bQlwtuJA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3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96C15-0A30-444E-8023-CC0EF92B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90" y="342420"/>
            <a:ext cx="10538019" cy="1049235"/>
          </a:xfrm>
        </p:spPr>
        <p:txBody>
          <a:bodyPr/>
          <a:lstStyle/>
          <a:p>
            <a:r>
              <a:rPr lang="cs-CZ" dirty="0"/>
              <a:t>Co tedy žáky motivuje?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EDE9ED-D2FE-4DB7-AB4B-90B6F6684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1" y="2015732"/>
            <a:ext cx="10630784" cy="345061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osobnost učitele, jeho kreativita a jeho dobrý příklad</a:t>
            </a:r>
          </a:p>
          <a:p>
            <a:r>
              <a:rPr lang="cs-CZ" dirty="0"/>
              <a:t>záleží na celkovém klimatu ve třídě -  navození příjemné pracovní atmosféry, vzájemných vztazích a spolupráci učitelů a žáků</a:t>
            </a:r>
          </a:p>
          <a:p>
            <a:r>
              <a:rPr lang="cs-CZ" dirty="0"/>
              <a:t>Jednou z největších motivací zůstává pro žáka pochvala a kladné hodnocení jeho aktivit od vyučujícího.</a:t>
            </a:r>
          </a:p>
          <a:p>
            <a:r>
              <a:rPr lang="cs-CZ" dirty="0"/>
              <a:t>Motivující výukou je pro žáky také aktualizace probíraných témat nebo rozhovory a diskuze na zvolené téma.</a:t>
            </a:r>
          </a:p>
          <a:p>
            <a:endParaRPr lang="cs-CZ" dirty="0"/>
          </a:p>
          <a:p>
            <a:r>
              <a:rPr lang="cs-CZ" dirty="0"/>
              <a:t>Co se osvědčilo:</a:t>
            </a:r>
          </a:p>
          <a:p>
            <a:pPr lvl="1"/>
            <a:r>
              <a:rPr lang="cs-CZ" dirty="0"/>
              <a:t>aktivní zapojení žáků do výuky a tzv. zážitková pedagogika. Její podstatou je výuka žáka pomocí zážitku, na základě kterého si zapamatuje maximum informací. </a:t>
            </a:r>
          </a:p>
        </p:txBody>
      </p:sp>
    </p:spTree>
    <p:extLst>
      <p:ext uri="{BB962C8B-B14F-4D97-AF65-F5344CB8AC3E}">
        <p14:creationId xmlns:p14="http://schemas.microsoft.com/office/powerpoint/2010/main" val="266195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2DAB3-6D4B-4A72-95F0-A9C4BE43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460EEF-82A3-4863-9427-E8377EF95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7" y="2015732"/>
            <a:ext cx="10591028" cy="3450613"/>
          </a:xfrm>
        </p:spPr>
        <p:txBody>
          <a:bodyPr/>
          <a:lstStyle/>
          <a:p>
            <a:r>
              <a:rPr lang="cs-CZ" dirty="0"/>
              <a:t>Co je motivace?</a:t>
            </a:r>
          </a:p>
          <a:p>
            <a:r>
              <a:rPr lang="cs-CZ" dirty="0"/>
              <a:t>Vnitřní a vnější motivace</a:t>
            </a:r>
          </a:p>
          <a:p>
            <a:r>
              <a:rPr lang="cs-CZ" dirty="0"/>
              <a:t>Jak dále můžeme dělit kreativitu</a:t>
            </a:r>
          </a:p>
          <a:p>
            <a:r>
              <a:rPr lang="cs-CZ" dirty="0"/>
              <a:t>Co je kreativita a jak ji dělíme</a:t>
            </a:r>
          </a:p>
          <a:p>
            <a:r>
              <a:rPr lang="cs-CZ" dirty="0"/>
              <a:t>Proč je kreativita důležitá</a:t>
            </a:r>
          </a:p>
          <a:p>
            <a:r>
              <a:rPr lang="cs-CZ" dirty="0"/>
              <a:t>Kdo se v historii zabýval kreativitou?</a:t>
            </a:r>
          </a:p>
          <a:p>
            <a:r>
              <a:rPr lang="cs-CZ" dirty="0"/>
              <a:t>Vztah motivace a kreativity</a:t>
            </a:r>
          </a:p>
          <a:p>
            <a:endParaRPr lang="cs-CZ" dirty="0"/>
          </a:p>
        </p:txBody>
      </p:sp>
      <p:pic>
        <p:nvPicPr>
          <p:cNvPr id="3074" name="Picture 2" descr="VÃ½sledek obrÃ¡zku pro motivace">
            <a:extLst>
              <a:ext uri="{FF2B5EF4-FFF2-40B4-BE49-F238E27FC236}">
                <a16:creationId xmlns:a16="http://schemas.microsoft.com/office/drawing/2014/main" id="{E7D8F324-60AC-4D65-802A-21D58AC1A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84" y="2131313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7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AE6DD-79FB-4327-821E-0220657F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Batang" panose="02030600000101010101" pitchFamily="18" charset="-127"/>
                <a:ea typeface="Batang" panose="02030600000101010101" pitchFamily="18" charset="-127"/>
              </a:rPr>
              <a:t>Zajímavé odkazy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EC6B68-A695-44AE-B14E-2266E0BA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Perpetuum.cz</a:t>
            </a:r>
          </a:p>
          <a:p>
            <a:r>
              <a:rPr lang="cs-CZ" dirty="0"/>
              <a:t>Sociálně- emocionální učení na českých školách a preventivní program Druhý krok</a:t>
            </a:r>
          </a:p>
          <a:p>
            <a:r>
              <a:rPr lang="cs-CZ" u="sng" dirty="0">
                <a:hlinkClick r:id="rId2"/>
              </a:rPr>
              <a:t>https://vyluka.org/o-vyluce/</a:t>
            </a:r>
            <a:endParaRPr lang="cs-CZ" u="sng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23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633E5-95B4-4F58-9792-FFA288105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47" y="2379765"/>
            <a:ext cx="10432002" cy="1049235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Batang" panose="02030600000101010101" pitchFamily="18" charset="-127"/>
                <a:ea typeface="Batang" panose="02030600000101010101" pitchFamily="18" charset="-127"/>
              </a:rPr>
              <a:t>NA co lze využít toto ramínko?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ECF986-E3F2-48BC-AE3E-BAA2A03E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7670" y="3684104"/>
            <a:ext cx="7357498" cy="2222086"/>
          </a:xfrm>
        </p:spPr>
        <p:txBody>
          <a:bodyPr/>
          <a:lstStyle/>
          <a:p>
            <a:r>
              <a:rPr lang="cs-CZ" dirty="0"/>
              <a:t>Limit: 3 minuty</a:t>
            </a:r>
          </a:p>
        </p:txBody>
      </p:sp>
    </p:spTree>
    <p:extLst>
      <p:ext uri="{BB962C8B-B14F-4D97-AF65-F5344CB8AC3E}">
        <p14:creationId xmlns:p14="http://schemas.microsoft.com/office/powerpoint/2010/main" val="98301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85A59-3E29-422C-B0A1-CDE9C033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65" y="388513"/>
            <a:ext cx="11701670" cy="1289324"/>
          </a:xfrm>
        </p:spPr>
        <p:txBody>
          <a:bodyPr>
            <a:normAutofit fontScale="90000"/>
          </a:bodyPr>
          <a:lstStyle/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stole, který je u zdi, se nachází svíčka, krabička připínáčku a zápalky. </a:t>
            </a:r>
            <a:b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Umístěte danou svíčku na zeď tak, aby následně nekapal horký vosk na stůl.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E46951B-2FCE-453A-B87E-681B4ED48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260" y="1853754"/>
            <a:ext cx="5619439" cy="3971071"/>
          </a:xfrm>
        </p:spPr>
      </p:pic>
    </p:spTree>
    <p:extLst>
      <p:ext uri="{BB962C8B-B14F-4D97-AF65-F5344CB8AC3E}">
        <p14:creationId xmlns:p14="http://schemas.microsoft.com/office/powerpoint/2010/main" val="203397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A350943-8C7F-4CC4-A7BB-38FBAAE9F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288" y="927204"/>
            <a:ext cx="8161480" cy="4008472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61425F0-1F79-4565-AA98-EAE4E8BF18BA}"/>
              </a:ext>
            </a:extLst>
          </p:cNvPr>
          <p:cNvSpPr/>
          <p:nvPr/>
        </p:nvSpPr>
        <p:spPr>
          <a:xfrm>
            <a:off x="1749287" y="5067156"/>
            <a:ext cx="8161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Helvetica Neue"/>
              </a:rPr>
              <a:t>Musíte vysypat připínáčky, krabičku jimi připnout na zeď a na ni umístit svíčku.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93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780CF-1778-42C5-8676-FD834F63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fixace- Karel </a:t>
            </a:r>
            <a:r>
              <a:rPr lang="cs-CZ" dirty="0" err="1"/>
              <a:t>Duncker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EB0C0A-F208-4622-89E5-92B628AD9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1" y="2015732"/>
            <a:ext cx="10325984" cy="3450613"/>
          </a:xfrm>
        </p:spPr>
        <p:txBody>
          <a:bodyPr/>
          <a:lstStyle/>
          <a:p>
            <a:r>
              <a:rPr lang="cs-CZ" b="1" dirty="0"/>
              <a:t>Funkční fixace</a:t>
            </a:r>
            <a:r>
              <a:rPr lang="cs-CZ" dirty="0"/>
              <a:t> je kognitivní zkreslení, které nám říká, že každý předmět má svou specifickou funkci, ke které slouží (např. šroubovák slouží ke šroubování)</a:t>
            </a:r>
          </a:p>
          <a:p>
            <a:r>
              <a:rPr lang="cs-CZ" dirty="0"/>
              <a:t>K překonávání funkční fixace slouží kreativita. </a:t>
            </a:r>
          </a:p>
        </p:txBody>
      </p:sp>
    </p:spTree>
    <p:extLst>
      <p:ext uri="{BB962C8B-B14F-4D97-AF65-F5344CB8AC3E}">
        <p14:creationId xmlns:p14="http://schemas.microsoft.com/office/powerpoint/2010/main" val="200766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0EED6-2AAC-4FA8-BA16-34A69115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804519"/>
            <a:ext cx="11304104" cy="1049235"/>
          </a:xfrm>
        </p:spPr>
        <p:txBody>
          <a:bodyPr/>
          <a:lstStyle/>
          <a:p>
            <a:r>
              <a:rPr lang="cs-CZ" b="1" dirty="0">
                <a:latin typeface="Batang" panose="02030600000101010101" pitchFamily="18" charset="-127"/>
                <a:ea typeface="Batang" panose="02030600000101010101" pitchFamily="18" charset="-127"/>
              </a:rPr>
              <a:t>kteří psychologové stojí za operantním podmiňováním?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D6F6D3-5827-4730-9162-FE97709A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3" y="2015732"/>
            <a:ext cx="10617532" cy="3450613"/>
          </a:xfrm>
        </p:spPr>
        <p:txBody>
          <a:bodyPr/>
          <a:lstStyle/>
          <a:p>
            <a:r>
              <a:rPr lang="cs-CZ" u="sng" dirty="0">
                <a:hlinkClick r:id="rId2"/>
              </a:rPr>
              <a:t>https://www.youtube.com/watch?v=AlhJYeSWqSs</a:t>
            </a:r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17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042F8-0B03-404C-BBB4-0E70CB34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804519"/>
            <a:ext cx="10246471" cy="1049235"/>
          </a:xfrm>
        </p:spPr>
        <p:txBody>
          <a:bodyPr/>
          <a:lstStyle/>
          <a:p>
            <a:r>
              <a:rPr lang="cs-CZ" b="1" dirty="0">
                <a:latin typeface="Batang" panose="02030600000101010101" pitchFamily="18" charset="-127"/>
                <a:ea typeface="Batang" panose="02030600000101010101" pitchFamily="18" charset="-127"/>
                <a:cs typeface="Arabic Typesetting" panose="03020402040406030203" pitchFamily="66" charset="-78"/>
              </a:rPr>
              <a:t>K ČEMU MI TO BUDE? Proč se to mám učit?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8A2AFDB0-203E-4E4F-B34C-2068C30DE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08383" y="2127253"/>
            <a:ext cx="4987787" cy="364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F592A21-8DC0-4225-AE35-E3BDC2D09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75" y="2327099"/>
            <a:ext cx="4722950" cy="32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0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41B01-00F8-4E9B-ADE7-071DA993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867037"/>
            <a:ext cx="10511515" cy="1049235"/>
          </a:xfrm>
        </p:spPr>
        <p:txBody>
          <a:bodyPr/>
          <a:lstStyle/>
          <a:p>
            <a:r>
              <a:rPr lang="cs-CZ" b="1" dirty="0">
                <a:latin typeface="Batang" panose="02030600000101010101" pitchFamily="18" charset="-127"/>
                <a:ea typeface="Batang" panose="02030600000101010101" pitchFamily="18" charset="-127"/>
              </a:rPr>
              <a:t>James </a:t>
            </a:r>
            <a:r>
              <a:rPr lang="cs-CZ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KAkalios</a:t>
            </a:r>
            <a:endParaRPr lang="cs-CZ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1CAAB3-4F15-4CA8-9C56-08D1D005A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https://www.ceskatelevize.cz/porady/10441294653-hyde-park-civilizace/217411058090520/</a:t>
            </a:r>
            <a:endParaRPr lang="cs-CZ" u="sng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E4C25F-9647-496D-94DC-A3608498C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66" y="2913645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999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3830</TotalTime>
  <Words>554</Words>
  <Application>Microsoft Office PowerPoint</Application>
  <PresentationFormat>Širokoúhlá obrazovka</PresentationFormat>
  <Paragraphs>59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Batang</vt:lpstr>
      <vt:lpstr>Arabic Typesetting</vt:lpstr>
      <vt:lpstr>Arial</vt:lpstr>
      <vt:lpstr>Arial Black</vt:lpstr>
      <vt:lpstr>Gill Sans MT</vt:lpstr>
      <vt:lpstr>Helvetica Neue</vt:lpstr>
      <vt:lpstr>Times New Roman</vt:lpstr>
      <vt:lpstr>Galerie</vt:lpstr>
      <vt:lpstr>Jak a čím motivovat žáky ke studiu a vést je k odpovědnosti </vt:lpstr>
      <vt:lpstr>Osnova</vt:lpstr>
      <vt:lpstr>NA co lze využít toto ramínko? </vt:lpstr>
      <vt:lpstr>Na stole, který je u zdi, se nachází svíčka, krabička připínáčku a zápalky.  Umístěte danou svíčku na zeď tak, aby následně nekapal horký vosk na stůl.</vt:lpstr>
      <vt:lpstr>Prezentace aplikace PowerPoint</vt:lpstr>
      <vt:lpstr>Funkční fixace- Karel Duncker </vt:lpstr>
      <vt:lpstr>kteří psychologové stojí za operantním podmiňováním?</vt:lpstr>
      <vt:lpstr>K ČEMU MI TO BUDE? Proč se to mám učit?</vt:lpstr>
      <vt:lpstr>James KAkalios</vt:lpstr>
      <vt:lpstr>Proč? Proč?</vt:lpstr>
      <vt:lpstr>Prezentace aplikace PowerPoint</vt:lpstr>
      <vt:lpstr>Storytelling </vt:lpstr>
      <vt:lpstr>Prezentace aplikace PowerPoint</vt:lpstr>
      <vt:lpstr>STORYTELLING VE VÝUCE VÝTVARNÉ VÝCHOVY NA 1. STUPNI ZŠ  </vt:lpstr>
      <vt:lpstr>Kdo jsou to ti husité? To si nikdy nezapamatuji</vt:lpstr>
      <vt:lpstr>Učení nápodobou- kreativita plodí kreativitu? </vt:lpstr>
      <vt:lpstr>Třída 8.A.</vt:lpstr>
      <vt:lpstr>Prezentace aplikace PowerPoint</vt:lpstr>
      <vt:lpstr>Co tedy žáky motivuje? </vt:lpstr>
      <vt:lpstr>Zajímavé 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</dc:creator>
  <cp:lastModifiedBy>veronika</cp:lastModifiedBy>
  <cp:revision>10</cp:revision>
  <dcterms:created xsi:type="dcterms:W3CDTF">2018-10-07T15:13:43Z</dcterms:created>
  <dcterms:modified xsi:type="dcterms:W3CDTF">2018-10-10T07:04:32Z</dcterms:modified>
</cp:coreProperties>
</file>