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8" r:id="rId4"/>
    <p:sldId id="262" r:id="rId5"/>
    <p:sldId id="270" r:id="rId6"/>
    <p:sldId id="259" r:id="rId7"/>
    <p:sldId id="261" r:id="rId8"/>
    <p:sldId id="260" r:id="rId9"/>
    <p:sldId id="277" r:id="rId10"/>
    <p:sldId id="271" r:id="rId11"/>
    <p:sldId id="274" r:id="rId12"/>
    <p:sldId id="273" r:id="rId13"/>
    <p:sldId id="272" r:id="rId14"/>
    <p:sldId id="266" r:id="rId15"/>
    <p:sldId id="278" r:id="rId16"/>
    <p:sldId id="280" r:id="rId17"/>
    <p:sldId id="282" r:id="rId18"/>
    <p:sldId id="281" r:id="rId19"/>
    <p:sldId id="284" r:id="rId20"/>
    <p:sldId id="264" r:id="rId21"/>
    <p:sldId id="283" r:id="rId22"/>
    <p:sldId id="265" r:id="rId23"/>
    <p:sldId id="267" r:id="rId24"/>
    <p:sldId id="269" r:id="rId25"/>
    <p:sldId id="268" r:id="rId26"/>
    <p:sldId id="276" r:id="rId27"/>
    <p:sldId id="275" r:id="rId28"/>
    <p:sldId id="279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iritualplanet.cz/mindfulness-v-ceskych-skolach-jak-prispiva-vsimava-vychova-k-lepsim-vysledkum-deti-ve-skole-i-mimo-ni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pektovani.com/index.php?obsah=2#10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Ã½sledek obrÃ¡zku pro klid">
            <a:extLst>
              <a:ext uri="{FF2B5EF4-FFF2-40B4-BE49-F238E27FC236}">
                <a16:creationId xmlns:a16="http://schemas.microsoft.com/office/drawing/2014/main" id="{FE061C59-009D-4696-9CD2-6CC800918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952" y="204731"/>
            <a:ext cx="9549144" cy="5155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8BD50C2-1FDE-4FCE-A992-583ECFDD4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8052" y="192698"/>
            <a:ext cx="10113948" cy="2541431"/>
          </a:xfrm>
        </p:spPr>
        <p:txBody>
          <a:bodyPr/>
          <a:lstStyle/>
          <a:p>
            <a:r>
              <a:rPr lang="cs-CZ" dirty="0"/>
              <a:t>KLID v kolektivu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9FD45E-9A4F-4019-9492-68331F2A39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7867" y="4286578"/>
            <a:ext cx="8637072" cy="977621"/>
          </a:xfrm>
        </p:spPr>
        <p:txBody>
          <a:bodyPr/>
          <a:lstStyle/>
          <a:p>
            <a:r>
              <a:rPr lang="cs-CZ" dirty="0"/>
              <a:t>Seminář pedagogické psychologie</a:t>
            </a:r>
          </a:p>
        </p:txBody>
      </p:sp>
    </p:spTree>
    <p:extLst>
      <p:ext uri="{BB962C8B-B14F-4D97-AF65-F5344CB8AC3E}">
        <p14:creationId xmlns:p14="http://schemas.microsoft.com/office/powerpoint/2010/main" val="2291621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EE8A5-DBBD-4CEE-B4BC-B08E1681F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děti doprovázet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C5AA94-FA0B-4F76-9DB4-99A3E79C1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939" y="2015732"/>
            <a:ext cx="9901915" cy="3450613"/>
          </a:xfrm>
        </p:spPr>
        <p:txBody>
          <a:bodyPr/>
          <a:lstStyle/>
          <a:p>
            <a:r>
              <a:rPr lang="cs-CZ" dirty="0"/>
              <a:t>Snaha o porozumění, pochopení </a:t>
            </a:r>
          </a:p>
          <a:p>
            <a:r>
              <a:rPr lang="cs-CZ" dirty="0"/>
              <a:t>Emoce = návštěvník (práce s metaforami: dětské nálady jako štěňátka)</a:t>
            </a:r>
          </a:p>
          <a:p>
            <a:r>
              <a:rPr lang="cs-CZ" dirty="0"/>
              <a:t>chování X osobnost dítěte</a:t>
            </a:r>
          </a:p>
          <a:p>
            <a:r>
              <a:rPr lang="cs-CZ" dirty="0"/>
              <a:t>Není v pořádku mlátit ostatní, tzn. je potřeba jim nabídnout něco jiného</a:t>
            </a:r>
          </a:p>
          <a:p>
            <a:r>
              <a:rPr lang="cs-CZ" dirty="0"/>
              <a:t>Proč si to udělal? (výčitka) X Vadí ti, že musíš uklízet?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004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9DE4A-9F41-4FE7-923D-EF192C3FD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483" y="365562"/>
            <a:ext cx="9603275" cy="1049235"/>
          </a:xfrm>
        </p:spPr>
        <p:txBody>
          <a:bodyPr/>
          <a:lstStyle/>
          <a:p>
            <a:pPr algn="ctr"/>
            <a:r>
              <a:rPr lang="cs-CZ" dirty="0"/>
              <a:t>Dechová cvičení</a:t>
            </a:r>
          </a:p>
        </p:txBody>
      </p:sp>
      <p:pic>
        <p:nvPicPr>
          <p:cNvPr id="6146" name="Picture 2" descr="VÃ½sledek obrÃ¡zku pro dech">
            <a:extLst>
              <a:ext uri="{FF2B5EF4-FFF2-40B4-BE49-F238E27FC236}">
                <a16:creationId xmlns:a16="http://schemas.microsoft.com/office/drawing/2014/main" id="{760A3B8B-6D63-4CF9-A231-FD573529C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714" y="1414797"/>
            <a:ext cx="4969564" cy="3627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106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EBBA2-6CF5-4615-B70F-44E0C96B9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693" y="486466"/>
            <a:ext cx="9603275" cy="1049235"/>
          </a:xfrm>
        </p:spPr>
        <p:txBody>
          <a:bodyPr/>
          <a:lstStyle/>
          <a:p>
            <a:pPr algn="ctr"/>
            <a:r>
              <a:rPr lang="cs-CZ" dirty="0" err="1"/>
              <a:t>Mindfulness</a:t>
            </a:r>
            <a:r>
              <a:rPr lang="cs-CZ" dirty="0"/>
              <a:t> ve škole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F721C6-4667-4C05-A1EE-BD84615EF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2015732"/>
            <a:ext cx="10697045" cy="3450613"/>
          </a:xfrm>
        </p:spPr>
        <p:txBody>
          <a:bodyPr/>
          <a:lstStyle/>
          <a:p>
            <a:r>
              <a:rPr lang="cs-CZ" dirty="0">
                <a:hlinkClick r:id="rId2"/>
              </a:rPr>
              <a:t>http://www.spiritualplanet.cz/mindfulness-v-ceskych-skolach-jak-prispiva-vsimava-vychova-k-lepsim-vysledkum-deti-ve-skole-i-mimo-ni/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360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D5B86B-525E-425C-9F83-171A5F0A8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https://www.scio.cz/images/emusaci/prvni_dil_komplet.jpg">
            <a:extLst>
              <a:ext uri="{FF2B5EF4-FFF2-40B4-BE49-F238E27FC236}">
                <a16:creationId xmlns:a16="http://schemas.microsoft.com/office/drawing/2014/main" id="{92E6F8A7-9725-4EA5-887E-5D6E8A5A907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369" y="1989621"/>
            <a:ext cx="4879261" cy="344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6913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D5766-6FDC-4D4B-A565-C5E2921C8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987" y="417251"/>
            <a:ext cx="9603275" cy="1049235"/>
          </a:xfrm>
        </p:spPr>
        <p:txBody>
          <a:bodyPr/>
          <a:lstStyle/>
          <a:p>
            <a:pPr algn="ctr"/>
            <a:r>
              <a:rPr lang="cs-CZ" dirty="0"/>
              <a:t>Prevence konfliktů ve třídě</a:t>
            </a:r>
          </a:p>
        </p:txBody>
      </p:sp>
      <p:pic>
        <p:nvPicPr>
          <p:cNvPr id="5122" name="Picture 2" descr="VÃ½sledek obrÃ¡zku pro pohÃ¡r vody">
            <a:extLst>
              <a:ext uri="{FF2B5EF4-FFF2-40B4-BE49-F238E27FC236}">
                <a16:creationId xmlns:a16="http://schemas.microsoft.com/office/drawing/2014/main" id="{7413F4CC-D0D6-45FE-AAAE-EB25E63FA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844" y="274324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VÃ½sledek obrÃ¡zku pro pravidla">
            <a:extLst>
              <a:ext uri="{FF2B5EF4-FFF2-40B4-BE49-F238E27FC236}">
                <a16:creationId xmlns:a16="http://schemas.microsoft.com/office/drawing/2014/main" id="{E0CE4EE3-42F6-4B91-98D6-482B27126E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939" y="2372274"/>
            <a:ext cx="3861560" cy="288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A6B740B0-6D1C-43CD-A0F1-079FE40CB82C}"/>
              </a:ext>
            </a:extLst>
          </p:cNvPr>
          <p:cNvSpPr/>
          <p:nvPr/>
        </p:nvSpPr>
        <p:spPr>
          <a:xfrm>
            <a:off x="291547" y="1273048"/>
            <a:ext cx="116089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Prevence konfliktů= </a:t>
            </a:r>
            <a:r>
              <a:rPr lang="cs-CZ" b="1" dirty="0"/>
              <a:t>vytváření bezpečného prostředí</a:t>
            </a:r>
            <a:r>
              <a:rPr lang="cs-CZ" dirty="0"/>
              <a:t>, kde jsou </a:t>
            </a:r>
            <a:r>
              <a:rPr lang="cs-CZ" b="1" dirty="0"/>
              <a:t>uspokojovány základní lidské potřeby</a:t>
            </a:r>
            <a:r>
              <a:rPr lang="cs-CZ" dirty="0"/>
              <a:t> žáků i učitelů a kde </a:t>
            </a:r>
            <a:r>
              <a:rPr lang="cs-CZ" b="1" dirty="0"/>
              <a:t>požadavky</a:t>
            </a:r>
            <a:r>
              <a:rPr lang="cs-CZ" dirty="0"/>
              <a:t> vznášené na děti </a:t>
            </a:r>
            <a:r>
              <a:rPr lang="cs-CZ" b="1" dirty="0"/>
              <a:t>jsou smysluplné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7338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94E0CC-110B-4216-A6AE-2ACB23D6B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12971"/>
            <a:ext cx="10365741" cy="1049235"/>
          </a:xfrm>
        </p:spPr>
        <p:txBody>
          <a:bodyPr/>
          <a:lstStyle/>
          <a:p>
            <a:r>
              <a:rPr lang="cs-CZ" dirty="0"/>
              <a:t>Jak tvořit pravidla v kolektivu?</a:t>
            </a:r>
          </a:p>
        </p:txBody>
      </p:sp>
      <p:pic>
        <p:nvPicPr>
          <p:cNvPr id="8194" name="Picture 2" descr="VÃ½sledek obrÃ¡zku pro pravidla">
            <a:extLst>
              <a:ext uri="{FF2B5EF4-FFF2-40B4-BE49-F238E27FC236}">
                <a16:creationId xmlns:a16="http://schemas.microsoft.com/office/drawing/2014/main" id="{F7843E17-14FF-4115-851D-F1E79E814C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778" y="2417175"/>
            <a:ext cx="60960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845EFD12-83CA-4EB6-9E5E-838509A64544}"/>
              </a:ext>
            </a:extLst>
          </p:cNvPr>
          <p:cNvSpPr/>
          <p:nvPr/>
        </p:nvSpPr>
        <p:spPr>
          <a:xfrm rot="10800000" flipV="1">
            <a:off x="149891" y="5548619"/>
            <a:ext cx="81857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3B3B3D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Proč pravidla? řád, jistota, předvídatelnost věcí= bezpečí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007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01F5BD-1D9A-4CB0-BFFA-00AE331FD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257" y="342420"/>
            <a:ext cx="10365741" cy="1049235"/>
          </a:xfrm>
        </p:spPr>
        <p:txBody>
          <a:bodyPr/>
          <a:lstStyle/>
          <a:p>
            <a:r>
              <a:rPr lang="cs-CZ" dirty="0"/>
              <a:t>Tvorba pravidel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1A3CFC-43DF-4CCF-B461-64EDEE975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257" y="2015732"/>
            <a:ext cx="9603275" cy="3450613"/>
          </a:xfrm>
        </p:spPr>
        <p:txBody>
          <a:bodyPr/>
          <a:lstStyle/>
          <a:p>
            <a:r>
              <a:rPr lang="cs-CZ" dirty="0"/>
              <a:t> </a:t>
            </a:r>
            <a:r>
              <a:rPr lang="cs-CZ" b="1" dirty="0"/>
              <a:t>děti se na vytváření pravidel spolupodílejí</a:t>
            </a:r>
            <a:endParaRPr lang="cs-CZ" dirty="0"/>
          </a:p>
          <a:p>
            <a:r>
              <a:rPr lang="cs-CZ" b="1" dirty="0"/>
              <a:t>smysluplnost vytváření a respektování pravidel musí být dětem zřejmá </a:t>
            </a:r>
          </a:p>
          <a:p>
            <a:endParaRPr lang="cs-CZ" b="1" dirty="0"/>
          </a:p>
          <a:p>
            <a:r>
              <a:rPr lang="cs-CZ" b="1" dirty="0"/>
              <a:t>Metoda vytváření pravidel společně s dětmi „od nuly“</a:t>
            </a:r>
            <a:endParaRPr lang="cs-CZ" dirty="0"/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991E8F6-A0D1-4D92-94ED-6D32F747A396}"/>
              </a:ext>
            </a:extLst>
          </p:cNvPr>
          <p:cNvSpPr/>
          <p:nvPr/>
        </p:nvSpPr>
        <p:spPr>
          <a:xfrm>
            <a:off x="2186609" y="3896748"/>
            <a:ext cx="6096000" cy="15695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3B3B3D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Databáze výroků</a:t>
            </a:r>
            <a:r>
              <a:rPr lang="cs-CZ" dirty="0">
                <a:solidFill>
                  <a:srgbClr val="3B3B3D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3B3B3D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Přeformulování negativních výroků na pozitivní.</a:t>
            </a:r>
            <a:r>
              <a:rPr lang="cs-CZ" dirty="0">
                <a:solidFill>
                  <a:srgbClr val="3B3B3D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3B3B3D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Vlastní formulace pravidel.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3B3B3D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Prezentace. 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064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245B75-F5CD-4121-9ECC-9D0B067F1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653" y="526224"/>
            <a:ext cx="11054854" cy="104923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Metoda vyvozování předem daného souboru pravidel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607BE7-59B4-434F-975E-72019D50B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" y="2015732"/>
            <a:ext cx="11463131" cy="3450613"/>
          </a:xfrm>
        </p:spPr>
        <p:txBody>
          <a:bodyPr>
            <a:normAutofit/>
          </a:bodyPr>
          <a:lstStyle/>
          <a:p>
            <a:r>
              <a:rPr lang="cs-CZ" dirty="0"/>
              <a:t>Dalším možným postupem je představit dětem (po aktivitách přibližujících smysluplnost pravidel) pravidla už známá a osvědčená, o nichž je přesvědčen, že přispějí ke kvalitním vztahům a soužití ve třídě. </a:t>
            </a:r>
          </a:p>
          <a:p>
            <a:r>
              <a:rPr lang="cs-CZ" dirty="0"/>
              <a:t>V tom případě je ale nutné o nich diskutovat, dosáhnout jejich porozumění různými zážitkovými metodami (nikoliv výkladem a vysvětlováním!) a používat další postupy vedoucí k jejich zvnitřnění. </a:t>
            </a:r>
          </a:p>
          <a:p>
            <a:r>
              <a:rPr lang="cs-CZ" dirty="0"/>
              <a:t>komunitní kruh, různé scénky a dramatizace (např. jak by to vypadalo v různých povoláních, kdyby se v nich nenaslouchalo), využití pohádek, příběhů a jiných literárních děl, také přísloví, pořekadel, písní… Děti mohou také dostávat za úkol sledovat fungování těchto pravidel v reálném životě (např. projevy úcty a neúcty v obchodech, dopravních prostředcích,), ve filmech, v televizních pořadech.</a:t>
            </a:r>
          </a:p>
        </p:txBody>
      </p:sp>
    </p:spTree>
    <p:extLst>
      <p:ext uri="{BB962C8B-B14F-4D97-AF65-F5344CB8AC3E}">
        <p14:creationId xmlns:p14="http://schemas.microsoft.com/office/powerpoint/2010/main" val="2789919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649401-043B-4CC4-9F41-BAE3CD2C3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nejít na tvorbu pravidel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D610AD-1E26-48F5-AB61-6A0B02A58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negativní formulace</a:t>
            </a:r>
            <a:r>
              <a:rPr lang="cs-CZ" dirty="0"/>
              <a:t>: pravidla říkají, co se nemá dělat, nikoliv co se dělat má.</a:t>
            </a:r>
          </a:p>
          <a:p>
            <a:r>
              <a:rPr lang="cs-CZ" b="1" dirty="0"/>
              <a:t>netýkají se opravdu vzájemných vztahů dětí</a:t>
            </a:r>
            <a:r>
              <a:rPr lang="cs-CZ" dirty="0"/>
              <a:t> ve třídě, ale spíš učitelem požadovaného chování v situacích učení. </a:t>
            </a:r>
          </a:p>
          <a:p>
            <a:r>
              <a:rPr lang="cs-CZ" dirty="0"/>
              <a:t>Děti byly dostrkány do dodržování pravidel (nebyly to pravidla dětí, nebyla pro ně smysluplná)</a:t>
            </a:r>
          </a:p>
          <a:p>
            <a:pPr lvl="1"/>
            <a:r>
              <a:rPr lang="cs-CZ" dirty="0"/>
              <a:t>Do jaké míry byly děti k vytvoření pravidel direktivně dostrkány, pak odhalí ochota dětí se jimi opravdu řídit. </a:t>
            </a:r>
          </a:p>
        </p:txBody>
      </p:sp>
    </p:spTree>
    <p:extLst>
      <p:ext uri="{BB962C8B-B14F-4D97-AF65-F5344CB8AC3E}">
        <p14:creationId xmlns:p14="http://schemas.microsoft.com/office/powerpoint/2010/main" val="1458698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C5AA8D-9935-4029-A4E7-B103221C8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0BA37D-2B99-405C-80EF-19E15BA1E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4818" y="2890375"/>
            <a:ext cx="10577776" cy="345061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Jak  udržet všechny žáky v pozornosti, aniž by je učitel vyvolal?</a:t>
            </a:r>
          </a:p>
        </p:txBody>
      </p:sp>
    </p:spTree>
    <p:extLst>
      <p:ext uri="{BB962C8B-B14F-4D97-AF65-F5344CB8AC3E}">
        <p14:creationId xmlns:p14="http://schemas.microsoft.com/office/powerpoint/2010/main" val="1361686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7FAEC-B03C-4F55-B693-3E612F4BD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57A7F6-E6B6-4254-9C49-51F5A56C9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2015732"/>
            <a:ext cx="10697045" cy="3450613"/>
          </a:xfrm>
        </p:spPr>
        <p:txBody>
          <a:bodyPr/>
          <a:lstStyle/>
          <a:p>
            <a:r>
              <a:rPr lang="cs-CZ" dirty="0"/>
              <a:t>Práce s emocemi- zklidnění kolektivu</a:t>
            </a:r>
          </a:p>
          <a:p>
            <a:r>
              <a:rPr lang="cs-CZ" dirty="0"/>
              <a:t>Práce s ADHD žáky</a:t>
            </a:r>
          </a:p>
          <a:p>
            <a:r>
              <a:rPr lang="cs-CZ" dirty="0"/>
              <a:t>Kázeňské obtíže a jak na ně</a:t>
            </a:r>
          </a:p>
        </p:txBody>
      </p:sp>
      <p:pic>
        <p:nvPicPr>
          <p:cNvPr id="4098" name="Picture 2" descr="VÃ½sledek obrÃ¡zku pro uklidnÄnÃ­ emoce">
            <a:extLst>
              <a:ext uri="{FF2B5EF4-FFF2-40B4-BE49-F238E27FC236}">
                <a16:creationId xmlns:a16="http://schemas.microsoft.com/office/drawing/2014/main" id="{9A2E1F03-7AA7-4C6C-9B37-205F3F635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8574" y="2663481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VÃ½sledek obrÃ¡zku pro adhd dÃ­tÄ">
            <a:extLst>
              <a:ext uri="{FF2B5EF4-FFF2-40B4-BE49-F238E27FC236}">
                <a16:creationId xmlns:a16="http://schemas.microsoft.com/office/drawing/2014/main" id="{231CDCBD-32EC-4A04-AC22-5ACE01BFA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058" y="2728913"/>
            <a:ext cx="2124075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8609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C20C6B-7547-4B70-B862-0220F8929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Aktivace skupiny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D12D55-8AE1-454D-ADC9-44B2101F9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7" y="2015732"/>
            <a:ext cx="10776558" cy="3450613"/>
          </a:xfrm>
        </p:spPr>
        <p:txBody>
          <a:bodyPr/>
          <a:lstStyle/>
          <a:p>
            <a:r>
              <a:rPr lang="cs-CZ" dirty="0"/>
              <a:t>učitel položí otázku, poté se odmlčí, a teprve nyní vyvolá žáka. Všichni jsou nuceni o otázce přemýšlet, protože netuší, kdo bude vyvolán.</a:t>
            </a:r>
          </a:p>
          <a:p>
            <a:endParaRPr lang="cs-CZ" dirty="0"/>
          </a:p>
        </p:txBody>
      </p:sp>
      <p:pic>
        <p:nvPicPr>
          <p:cNvPr id="9220" name="Picture 4" descr="VÃ½sledek obrÃ¡zku pro otÃ¡zka">
            <a:extLst>
              <a:ext uri="{FF2B5EF4-FFF2-40B4-BE49-F238E27FC236}">
                <a16:creationId xmlns:a16="http://schemas.microsoft.com/office/drawing/2014/main" id="{A56E5326-2DFA-470F-B05F-7CED63CDC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814" y="3230218"/>
            <a:ext cx="1892577" cy="252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8884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E4C45B-A364-425D-B6CA-65CC803A6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2739337"/>
            <a:ext cx="12072731" cy="2892837"/>
          </a:xfrm>
        </p:spPr>
        <p:txBody>
          <a:bodyPr>
            <a:normAutofit fontScale="90000"/>
          </a:bodyPr>
          <a:lstStyle/>
          <a:p>
            <a:r>
              <a:rPr lang="cs-CZ" dirty="0"/>
              <a:t>Jak na rušivé mluvení?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Co dělat s žákem, co se předvádí?</a:t>
            </a:r>
            <a:br>
              <a:rPr lang="cs-CZ" dirty="0"/>
            </a:br>
            <a:br>
              <a:rPr lang="cs-CZ" dirty="0"/>
            </a:br>
            <a:r>
              <a:rPr lang="cs-CZ" dirty="0"/>
              <a:t>Jak reagovat na nekázeň projevující se přes veškeré snahy ji potlačit?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917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5ECD39-764D-418D-B32B-69E614CEE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Rušivé mluvení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E8B063-E61C-46F0-AA78-06AD08290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3" y="2015732"/>
            <a:ext cx="10789811" cy="345061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Je dobré střídat pracovní činnosti, při nichž musí být ticho s takovými, při kterých povídání není rušivým prvkem. Děti se těší na pracovní činnost, při které mohou povídat. To je motivuje, aby pracovali v klidu na své tiché práci.</a:t>
            </a:r>
          </a:p>
          <a:p>
            <a:r>
              <a:rPr lang="cs-CZ" dirty="0"/>
              <a:t>Jestliže žáci vyrušují učitelův výklad povídáním, je dobré, když jde učitel k nim a stoupne si v jejich blízkosti. Při tom nepřeruší svůj výklad. Pokud žáci začnou opět vyrušovat jakmile od nich učitel poodejde, vezme učitel věci jednoho z nich a pokyne mu, aby si sedl do prázdné lavice. Stále nepřeruší svůj výklad.</a:t>
            </a:r>
          </a:p>
          <a:p>
            <a:r>
              <a:rPr lang="cs-CZ" dirty="0"/>
              <a:t>Ztišit hlas pod úroveň hluku třídy. Pozorní žáci neslyší učitele a začnou napomínat své hlučné spolužáky. Jakmile se třída utiší, učitel opět zvýší hlas.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054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B5B711-8393-4029-B55C-B20F498E8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Předvádění se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3F5BF1-B749-45D7-B366-541F100B8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Učitel si musí uvědomovat, že někteří jedinci mají neustálou potřebu upozorňovat na sebe. Proto je třeba těmto žákům dopřát dostatek pozornosti.</a:t>
            </a:r>
          </a:p>
          <a:p>
            <a:r>
              <a:rPr lang="cs-CZ" dirty="0"/>
              <a:t>O rušivém chování je dobré promluvit si o samotě.</a:t>
            </a:r>
            <a:r>
              <a:rPr lang="cs-CZ" b="1" dirty="0"/>
              <a:t> </a:t>
            </a:r>
            <a:r>
              <a:rPr lang="cs-CZ" dirty="0"/>
              <a:t>Učitel může žáka požádat o spolupráci. Například když žák při vyučování příliš vtipkuje, může si s ním učitel domluvit znamení, kdy mu vtípky nevadí a kdy je jich naopak příliš.</a:t>
            </a:r>
          </a:p>
          <a:p>
            <a:endParaRPr lang="cs-CZ" dirty="0"/>
          </a:p>
        </p:txBody>
      </p:sp>
      <p:pic>
        <p:nvPicPr>
          <p:cNvPr id="10242" name="Picture 2" descr="VÃ½sledek obrÃ¡zku pro Å¡aÅ¡ek">
            <a:extLst>
              <a:ext uri="{FF2B5EF4-FFF2-40B4-BE49-F238E27FC236}">
                <a16:creationId xmlns:a16="http://schemas.microsoft.com/office/drawing/2014/main" id="{8EFD3887-1A8C-4CF3-9DB1-F56528F31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316" y="3996359"/>
            <a:ext cx="1743075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7618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573CEE-A820-444E-99DB-500701595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53" y="804519"/>
            <a:ext cx="10432002" cy="104923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Reakce na nekázeň projevující se přes veškeré snahy ji potlačit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CF8B2A-18FD-4844-99BD-9F245921C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3" y="2015732"/>
            <a:ext cx="10432002" cy="3450613"/>
          </a:xfrm>
        </p:spPr>
        <p:txBody>
          <a:bodyPr/>
          <a:lstStyle/>
          <a:p>
            <a:r>
              <a:rPr lang="cs-CZ" dirty="0"/>
              <a:t>Učitel přeruší to, co v tu chvíli dělá. Pokud je na blízku zlobícího žáka, odejde od něj. Jiné dítě požádá, aby mu řeklo dnešní datum a čas. Napíše na papír, k jaké situaci došlo a okomentuje to slovy: „Jak myslíš, čeho je moc, toho je příliš. Pokud jsi to chtěl, máš to mít.“ Učitel neřekne, co se bude s papírem dít. Když se bude zlobící žák ptát, učitel neutrálně odpoví: „To brzy zjistíš.“ </a:t>
            </a:r>
          </a:p>
          <a:p>
            <a:r>
              <a:rPr lang="cs-CZ" dirty="0"/>
              <a:t>Žák pak ve většině případů se svým zlobením přestane. </a:t>
            </a:r>
          </a:p>
          <a:p>
            <a:endParaRPr lang="cs-CZ" dirty="0"/>
          </a:p>
        </p:txBody>
      </p:sp>
      <p:pic>
        <p:nvPicPr>
          <p:cNvPr id="11266" name="Picture 2" descr="VÃ½sledek obrÃ¡zku pro papÃ­r">
            <a:extLst>
              <a:ext uri="{FF2B5EF4-FFF2-40B4-BE49-F238E27FC236}">
                <a16:creationId xmlns:a16="http://schemas.microsoft.com/office/drawing/2014/main" id="{28B11417-5B88-4CDC-B40D-D29D2BB89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8614" y="3904298"/>
            <a:ext cx="16192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2423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110956-3527-4697-8787-D47DF79A7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44" y="342420"/>
            <a:ext cx="9603275" cy="1049235"/>
          </a:xfrm>
        </p:spPr>
        <p:txBody>
          <a:bodyPr/>
          <a:lstStyle/>
          <a:p>
            <a:pPr algn="ctr"/>
            <a:r>
              <a:rPr lang="cs-CZ" dirty="0"/>
              <a:t>vyhrocení situace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0CF49C-E1B8-41CE-B9A1-3AB9C4608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2015732"/>
            <a:ext cx="10710297" cy="3450613"/>
          </a:xfrm>
        </p:spPr>
        <p:txBody>
          <a:bodyPr/>
          <a:lstStyle/>
          <a:p>
            <a:r>
              <a:rPr lang="cs-CZ" dirty="0"/>
              <a:t>učitel musí zůstat klidný- učitel nesmí říct nebo udělat něco, čeho by později litoval;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			JAK ZŮSTAT KLIDNÝ????????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34561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989C4-014C-4343-A0E4-27E22FFEE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909" y="514558"/>
            <a:ext cx="9603275" cy="1049235"/>
          </a:xfrm>
        </p:spPr>
        <p:txBody>
          <a:bodyPr/>
          <a:lstStyle/>
          <a:p>
            <a:r>
              <a:rPr lang="cs-CZ" dirty="0"/>
              <a:t>Učitel jako superhrdina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18EE62-350A-484D-AE21-A25298FB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909" y="1949472"/>
            <a:ext cx="9603275" cy="3450613"/>
          </a:xfrm>
        </p:spPr>
        <p:txBody>
          <a:bodyPr/>
          <a:lstStyle/>
          <a:p>
            <a:r>
              <a:rPr lang="cs-CZ" dirty="0"/>
              <a:t>Práce na svém sebevědomí</a:t>
            </a:r>
          </a:p>
          <a:p>
            <a:r>
              <a:rPr lang="cs-CZ" dirty="0"/>
              <a:t>Rozvíjení vlastní kreativity</a:t>
            </a:r>
          </a:p>
          <a:p>
            <a:r>
              <a:rPr lang="cs-CZ" dirty="0"/>
              <a:t>Práce na zvládání svých emocí</a:t>
            </a:r>
          </a:p>
        </p:txBody>
      </p:sp>
      <p:pic>
        <p:nvPicPr>
          <p:cNvPr id="12290" name="Picture 2" descr="VÃ½sledek obrÃ¡zku pro uÄitel jako superhrdina">
            <a:extLst>
              <a:ext uri="{FF2B5EF4-FFF2-40B4-BE49-F238E27FC236}">
                <a16:creationId xmlns:a16="http://schemas.microsoft.com/office/drawing/2014/main" id="{9B90D066-8ECC-4579-A822-34DA2625D9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986" y="514558"/>
            <a:ext cx="3266868" cy="415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9443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570012-3A3F-4D7F-8396-89C5A81A8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Zajímavý odkaz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A7AC1A-65B6-487D-9904-63C3087E2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https://is.muni.cz/th/il8q2/Hejbe__Nedej_se_-_manual.pdf</a:t>
            </a:r>
          </a:p>
        </p:txBody>
      </p:sp>
    </p:spTree>
    <p:extLst>
      <p:ext uri="{BB962C8B-B14F-4D97-AF65-F5344CB8AC3E}">
        <p14:creationId xmlns:p14="http://schemas.microsoft.com/office/powerpoint/2010/main" val="7725867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0F2390-6A76-43D0-9985-480D5211E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příprava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974FE0-EBDA-4440-A50C-BEAF21C49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Články z webu Respektovat a být respektován na téma odměny, tresty, pochvaly</a:t>
            </a:r>
          </a:p>
          <a:p>
            <a:r>
              <a:rPr lang="cs-CZ" dirty="0">
                <a:hlinkClick r:id="rId2"/>
              </a:rPr>
              <a:t>https://www.respektovani.com/index.php?obsah=2#100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188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C354B-50AB-495C-9B32-3AB643DE6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494" y="1578410"/>
            <a:ext cx="10485011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	STOUPNI SI NA CHODBU A TAM SE UKLIDNI!!!!</a:t>
            </a:r>
          </a:p>
        </p:txBody>
      </p:sp>
    </p:spTree>
    <p:extLst>
      <p:ext uri="{BB962C8B-B14F-4D97-AF65-F5344CB8AC3E}">
        <p14:creationId xmlns:p14="http://schemas.microsoft.com/office/powerpoint/2010/main" val="28766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Ã½sledek obrÃ¡zku pro igor hnÃ­zdo">
            <a:extLst>
              <a:ext uri="{FF2B5EF4-FFF2-40B4-BE49-F238E27FC236}">
                <a16:creationId xmlns:a16="http://schemas.microsoft.com/office/drawing/2014/main" id="{265C31B1-8742-4B9F-9808-498F667403E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053" y="608202"/>
            <a:ext cx="6233284" cy="467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602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185DD4A3-84D6-4BBC-BC7B-DBAC0C90CE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8999" y="581545"/>
            <a:ext cx="8412943" cy="3274837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2BE06917-1381-4DBF-95FF-624DCB425E4C}"/>
              </a:ext>
            </a:extLst>
          </p:cNvPr>
          <p:cNvSpPr/>
          <p:nvPr/>
        </p:nvSpPr>
        <p:spPr>
          <a:xfrm>
            <a:off x="166115" y="5004247"/>
            <a:ext cx="113836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3A3A3A"/>
                </a:solidFill>
                <a:latin typeface="Courier New" panose="02070309020205020404" pitchFamily="49" charset="0"/>
              </a:rPr>
              <a:t>RYBOVÁ, Romana. Kázeň [online]. Brno, 2009 [cit. 2018-10-23]. Dostupné z: &lt;https://is.muni.cz/</a:t>
            </a:r>
            <a:r>
              <a:rPr lang="cs-CZ" dirty="0" err="1">
                <a:solidFill>
                  <a:srgbClr val="3A3A3A"/>
                </a:solidFill>
                <a:latin typeface="Courier New" panose="02070309020205020404" pitchFamily="49" charset="0"/>
              </a:rPr>
              <a:t>th</a:t>
            </a:r>
            <a:r>
              <a:rPr lang="cs-CZ" dirty="0">
                <a:solidFill>
                  <a:srgbClr val="3A3A3A"/>
                </a:solidFill>
                <a:latin typeface="Courier New" panose="02070309020205020404" pitchFamily="49" charset="0"/>
              </a:rPr>
              <a:t>/ge7to/&gt;. Diplomová práce. Masarykova univerzita, Pedagogická fakulta. Vedoucí práce Hana Filová.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083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EC62D7-81A8-4F69-839D-D55AA97EA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78" y="459962"/>
            <a:ext cx="10577776" cy="1049235"/>
          </a:xfrm>
        </p:spPr>
        <p:txBody>
          <a:bodyPr/>
          <a:lstStyle/>
          <a:p>
            <a:r>
              <a:rPr lang="cs-CZ" dirty="0"/>
              <a:t>Rudolf </a:t>
            </a:r>
            <a:r>
              <a:rPr lang="cs-CZ" dirty="0" err="1"/>
              <a:t>Dreikurs</a:t>
            </a:r>
            <a:r>
              <a:rPr lang="cs-CZ" dirty="0"/>
              <a:t>- teorie rušivého chování žáků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2B8202-C3D4-4481-9F14-18BE168F9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 špatným chováním dětí je třeba sledovat cíl, kterého chtějí dosáhnout</a:t>
            </a:r>
          </a:p>
          <a:p>
            <a:r>
              <a:rPr lang="cs-CZ" dirty="0"/>
              <a:t>zlobícím dětem schází jistota. Myslí si, že se nemohou prosadit běžným chováním, a proto zlobí. </a:t>
            </a:r>
          </a:p>
          <a:p>
            <a:r>
              <a:rPr lang="cs-CZ" dirty="0"/>
              <a:t>cíle, kterých chtějí děti špatným chováním dosáhnout:</a:t>
            </a:r>
          </a:p>
          <a:p>
            <a:pPr lvl="1"/>
            <a:r>
              <a:rPr lang="cs-CZ" dirty="0"/>
              <a:t>upoutání pozornosti;</a:t>
            </a:r>
          </a:p>
          <a:p>
            <a:pPr lvl="1"/>
            <a:r>
              <a:rPr lang="cs-CZ" dirty="0"/>
              <a:t>boj o moc;</a:t>
            </a:r>
          </a:p>
          <a:p>
            <a:pPr lvl="1"/>
            <a:r>
              <a:rPr lang="cs-CZ" dirty="0"/>
              <a:t>snaha o pomstu;</a:t>
            </a:r>
          </a:p>
          <a:p>
            <a:pPr lvl="1"/>
            <a:r>
              <a:rPr lang="cs-CZ" dirty="0"/>
              <a:t>vymáhání soucitu.</a:t>
            </a:r>
          </a:p>
        </p:txBody>
      </p:sp>
    </p:spTree>
    <p:extLst>
      <p:ext uri="{BB962C8B-B14F-4D97-AF65-F5344CB8AC3E}">
        <p14:creationId xmlns:p14="http://schemas.microsoft.com/office/powerpoint/2010/main" val="1960508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58E777-BB85-4802-AFB2-9672D65A3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Nejběžnější příčiny kázeňských problémů</a:t>
            </a:r>
            <a:br>
              <a:rPr lang="cs-CZ" dirty="0"/>
            </a:br>
            <a:endParaRPr lang="cs-CZ" dirty="0"/>
          </a:p>
        </p:txBody>
      </p:sp>
      <p:pic>
        <p:nvPicPr>
          <p:cNvPr id="1026" name="Picture 2" descr="VÃ½sledek obrÃ¡zku pro kÃ¡zeÅskÃ© problÃ©my ve Å¡kole">
            <a:extLst>
              <a:ext uri="{FF2B5EF4-FFF2-40B4-BE49-F238E27FC236}">
                <a16:creationId xmlns:a16="http://schemas.microsoft.com/office/drawing/2014/main" id="{75902E20-532D-41D7-B54C-06639E3D9E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671" y="2462405"/>
            <a:ext cx="3524250" cy="263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511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00059C-8A67-4186-9E42-BE94C185A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žáci se chovají nevhodně pouze tehdy, mají – </a:t>
            </a:r>
            <a:r>
              <a:rPr lang="cs-CZ" dirty="0" err="1"/>
              <a:t>li</a:t>
            </a:r>
            <a:r>
              <a:rPr lang="cs-CZ" dirty="0"/>
              <a:t> k tomu důvod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1CA369-7DB3-4B7B-BC48-355D21D9C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2015732"/>
            <a:ext cx="11953461" cy="4037749"/>
          </a:xfrm>
        </p:spPr>
        <p:txBody>
          <a:bodyPr>
            <a:normAutofit fontScale="70000" lnSpcReduction="20000"/>
          </a:bodyPr>
          <a:lstStyle/>
          <a:p>
            <a:r>
              <a:rPr lang="cs-CZ" i="1" u="sng" dirty="0"/>
              <a:t>Nuda</a:t>
            </a:r>
            <a:r>
              <a:rPr lang="cs-CZ" u="sng" dirty="0"/>
              <a:t> </a:t>
            </a:r>
            <a:r>
              <a:rPr lang="cs-CZ" dirty="0"/>
              <a:t>– je jisté, že učební činnosti musí být formulovány tak, aby žáka zaujaly a dokázal je vykonávat až do konce.</a:t>
            </a:r>
          </a:p>
          <a:p>
            <a:r>
              <a:rPr lang="cs-CZ" i="1" u="sng" dirty="0"/>
              <a:t>Dlouho trvající duševní námaha</a:t>
            </a:r>
            <a:r>
              <a:rPr lang="cs-CZ" dirty="0"/>
              <a:t> – žáci jsou ve škole vystaveni duševní námaze, proto je důležité mezi náročné úkoly vkládat oddechové činnosti.</a:t>
            </a:r>
          </a:p>
          <a:p>
            <a:r>
              <a:rPr lang="cs-CZ" i="1" u="sng" dirty="0"/>
              <a:t>Neschopnost splnit zadaný úkol</a:t>
            </a:r>
            <a:r>
              <a:rPr lang="cs-CZ" dirty="0"/>
              <a:t> – může se stát, že je nad žákovy síly splnit úkol zadaný učitelem.</a:t>
            </a:r>
          </a:p>
          <a:p>
            <a:r>
              <a:rPr lang="cs-CZ" i="1" u="sng" dirty="0"/>
              <a:t>Projevy sociálního chování</a:t>
            </a:r>
            <a:r>
              <a:rPr lang="cs-CZ" dirty="0"/>
              <a:t> – do hodin bohužel zasahují okolnosti žákovských vztahů, jakými jsou přátelství, ale i konflikty.</a:t>
            </a:r>
          </a:p>
          <a:p>
            <a:r>
              <a:rPr lang="cs-CZ" i="1" u="sng" dirty="0"/>
              <a:t>Nízká sebedůvěra žáka vzhledem ke školní práci</a:t>
            </a:r>
            <a:r>
              <a:rPr lang="cs-CZ" dirty="0"/>
              <a:t> – žáci, kteří byli v minulosti neúspěšní ve školních činnostech, mohou prožívat strach z dalšího selhání. Proto se nezapojují do pracovní činnosti.</a:t>
            </a:r>
          </a:p>
          <a:p>
            <a:r>
              <a:rPr lang="cs-CZ" i="1" u="sng" dirty="0"/>
              <a:t>Problémy v emoční oblasti</a:t>
            </a:r>
            <a:r>
              <a:rPr lang="cs-CZ" i="1" dirty="0"/>
              <a:t> </a:t>
            </a:r>
            <a:r>
              <a:rPr lang="cs-CZ" dirty="0"/>
              <a:t>– pro žáky s těmito problémy je obtížné zapojit se do života třídy a plnit učební činnosti. V mnohých případech tito žáci vyrušují, protože se snaží upoutat na sebe pozornost. </a:t>
            </a:r>
          </a:p>
          <a:p>
            <a:r>
              <a:rPr lang="cs-CZ" i="1" u="sng" dirty="0"/>
              <a:t>Nepřítomnost negativních důsledků</a:t>
            </a:r>
            <a:r>
              <a:rPr lang="cs-CZ" i="1" dirty="0"/>
              <a:t> </a:t>
            </a:r>
            <a:r>
              <a:rPr lang="cs-CZ" dirty="0"/>
              <a:t>– jakmile se žák začne chovat rušivě, je učitelovou prací, aby se co nejrychleji vrátil do pracovního procesu. </a:t>
            </a:r>
          </a:p>
          <a:p>
            <a:r>
              <a:rPr lang="cs-CZ" i="1" u="sng" dirty="0"/>
              <a:t>Žáci mohou zkoušet učitele</a:t>
            </a:r>
            <a:r>
              <a:rPr lang="cs-CZ" dirty="0"/>
              <a:t> – žáci často zkouší, co si mohou k učiteli dovolit. Proto je dobré stanovit jasnou hranici, za kterou už je učitel nepustí.</a:t>
            </a:r>
          </a:p>
          <a:p>
            <a:r>
              <a:rPr lang="cs-CZ" i="1" u="sng" dirty="0"/>
              <a:t>Snaha upoutat pozornost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853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FEA5FF-02C6-4477-9E0E-1BD51C9E4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920" y="414339"/>
            <a:ext cx="8974263" cy="1049235"/>
          </a:xfrm>
        </p:spPr>
        <p:txBody>
          <a:bodyPr/>
          <a:lstStyle/>
          <a:p>
            <a:r>
              <a:rPr lang="cs-CZ" dirty="0"/>
              <a:t>Emoční obtíže,  </a:t>
            </a:r>
            <a:r>
              <a:rPr lang="cs-CZ" dirty="0" err="1"/>
              <a:t>adhd</a:t>
            </a:r>
            <a:endParaRPr lang="cs-CZ" dirty="0"/>
          </a:p>
        </p:txBody>
      </p:sp>
      <p:pic>
        <p:nvPicPr>
          <p:cNvPr id="7170" name="Picture 2" descr="VÃ½sledek obrÃ¡zku pro emoÄnÃ­ obtÃ­Å¾e u dÄtÃ­">
            <a:extLst>
              <a:ext uri="{FF2B5EF4-FFF2-40B4-BE49-F238E27FC236}">
                <a16:creationId xmlns:a16="http://schemas.microsoft.com/office/drawing/2014/main" id="{AD384755-9740-44E6-B147-7FC4D153B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63574"/>
            <a:ext cx="6351726" cy="357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85141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628</TotalTime>
  <Words>641</Words>
  <Application>Microsoft Office PowerPoint</Application>
  <PresentationFormat>Širokoúhlá obrazovka</PresentationFormat>
  <Paragraphs>88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Courier New</vt:lpstr>
      <vt:lpstr>Gill Sans MT</vt:lpstr>
      <vt:lpstr>Tahoma</vt:lpstr>
      <vt:lpstr>Times New Roman</vt:lpstr>
      <vt:lpstr>Galerie</vt:lpstr>
      <vt:lpstr>KLID v kolektivu</vt:lpstr>
      <vt:lpstr>Osnova</vt:lpstr>
      <vt:lpstr>Prezentace aplikace PowerPoint</vt:lpstr>
      <vt:lpstr>Prezentace aplikace PowerPoint</vt:lpstr>
      <vt:lpstr>Prezentace aplikace PowerPoint</vt:lpstr>
      <vt:lpstr>Rudolf Dreikurs- teorie rušivého chování žáků</vt:lpstr>
      <vt:lpstr>Nejběžnější příčiny kázeňských problémů </vt:lpstr>
      <vt:lpstr>žáci se chovají nevhodně pouze tehdy, mají – li k tomu důvod </vt:lpstr>
      <vt:lpstr>Emoční obtíže,  adhd</vt:lpstr>
      <vt:lpstr>Jak děti doprovázet </vt:lpstr>
      <vt:lpstr>Dechová cvičení</vt:lpstr>
      <vt:lpstr>Mindfulness ve škole</vt:lpstr>
      <vt:lpstr>Prezentace aplikace PowerPoint</vt:lpstr>
      <vt:lpstr>Prevence konfliktů ve třídě</vt:lpstr>
      <vt:lpstr>Jak tvořit pravidla v kolektivu?</vt:lpstr>
      <vt:lpstr>Tvorba pravidel</vt:lpstr>
      <vt:lpstr>Metoda vyvozování předem daného souboru pravidel </vt:lpstr>
      <vt:lpstr>Jak nejít na tvorbu pravidel</vt:lpstr>
      <vt:lpstr>Prezentace aplikace PowerPoint</vt:lpstr>
      <vt:lpstr>Aktivace skupiny </vt:lpstr>
      <vt:lpstr>Jak na rušivé mluvení?   Co dělat s žákem, co se předvádí?  Jak reagovat na nekázeň projevující se přes veškeré snahy ji potlačit? </vt:lpstr>
      <vt:lpstr>Rušivé mluvení </vt:lpstr>
      <vt:lpstr>Předvádění se </vt:lpstr>
      <vt:lpstr>Reakce na nekázeň projevující se přes veškeré snahy ji potlačit </vt:lpstr>
      <vt:lpstr>vyhrocení situace  </vt:lpstr>
      <vt:lpstr>Učitel jako superhrdina</vt:lpstr>
      <vt:lpstr>Zajímavý odkaz</vt:lpstr>
      <vt:lpstr>Domácí příprava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uklidnit kolektiv,</dc:title>
  <dc:creator>veronika</dc:creator>
  <cp:lastModifiedBy>veronika</cp:lastModifiedBy>
  <cp:revision>18</cp:revision>
  <dcterms:created xsi:type="dcterms:W3CDTF">2018-10-23T20:10:49Z</dcterms:created>
  <dcterms:modified xsi:type="dcterms:W3CDTF">2018-10-24T06:39:33Z</dcterms:modified>
</cp:coreProperties>
</file>