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9144000"/>
  <p:notesSz cx="6858000" cy="9144000"/>
  <p:embeddedFontLst>
    <p:embeddedFont>
      <p:font typeface="Amatic SC"/>
      <p:regular r:id="rId34"/>
      <p:bold r:id="rId35"/>
    </p:embeddedFont>
    <p:embeddedFont>
      <p:font typeface="Source Code Pro"/>
      <p:regular r:id="rId36"/>
      <p:bold r:id="rId37"/>
    </p:embeddedFont>
    <p:embeddedFont>
      <p:font typeface="Candara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ndara-italic.fntdata"/><Relationship Id="rId20" Type="http://schemas.openxmlformats.org/officeDocument/2006/relationships/slide" Target="slides/slide13.xml"/><Relationship Id="rId41" Type="http://schemas.openxmlformats.org/officeDocument/2006/relationships/font" Target="fonts/Candara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AmaticSC-bold.fntdata"/><Relationship Id="rId12" Type="http://schemas.openxmlformats.org/officeDocument/2006/relationships/slide" Target="slides/slide5.xml"/><Relationship Id="rId34" Type="http://schemas.openxmlformats.org/officeDocument/2006/relationships/font" Target="fonts/AmaticSC-regular.fntdata"/><Relationship Id="rId15" Type="http://schemas.openxmlformats.org/officeDocument/2006/relationships/slide" Target="slides/slide8.xml"/><Relationship Id="rId37" Type="http://schemas.openxmlformats.org/officeDocument/2006/relationships/font" Target="fonts/SourceCodePro-bold.fntdata"/><Relationship Id="rId14" Type="http://schemas.openxmlformats.org/officeDocument/2006/relationships/slide" Target="slides/slide7.xml"/><Relationship Id="rId36" Type="http://schemas.openxmlformats.org/officeDocument/2006/relationships/font" Target="fonts/SourceCodePro-regular.fntdata"/><Relationship Id="rId17" Type="http://schemas.openxmlformats.org/officeDocument/2006/relationships/slide" Target="slides/slide10.xml"/><Relationship Id="rId39" Type="http://schemas.openxmlformats.org/officeDocument/2006/relationships/font" Target="fonts/Candara-bold.fntdata"/><Relationship Id="rId16" Type="http://schemas.openxmlformats.org/officeDocument/2006/relationships/slide" Target="slides/slide9.xml"/><Relationship Id="rId38" Type="http://schemas.openxmlformats.org/officeDocument/2006/relationships/font" Target="fonts/Candara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284a77fe3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284a77fe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4284a77fe3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f440bb87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f440bb87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3f440bb87a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f7d80647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f7d80647c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f7d80647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f7d8064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3f7d80647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43ff9fcf01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43ff9fcf0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43ff9fcf01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3ff9fcf01_0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3ff9fcf0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43ff9fcf01_0_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3ff9fcf01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3ff9fcf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3ff9fcf01_0_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3ff9fcf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3ff9fcf01_0_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3ff9fcf0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43ff9fcf01_0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40206c48a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40206c48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440206c48a_1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1f795e5f4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1f795e5f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41f795e5f4_0_1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3ff9fcf01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43ff9fcf0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43ff9fcf01_0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4348ccd2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4348ccd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44348ccd2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44348ccd21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44348ccd2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44348ccd21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44348ccd21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44348ccd2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44348ccd21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44348ccd21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44348ccd2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44348ccd21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46118fba7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46118fba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46118fba7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46118fba76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46118fba7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46118fba76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284a77fe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284a77f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4284a77fe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284a77fe3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4284a77f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4284a77fe3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284a77fe3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284a77fe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4284a77fe3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284a77fe3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284a77fe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4284a77fe3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4" name="Google Shape;24;p2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25" name="Google Shape;25;p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" name="Google Shape;30;p2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2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2" name="Google Shape;32;p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3" name="Google Shape;33;p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Google Shape;34;p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6" name="Google Shape;116;p1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7" name="Google Shape;117;p1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8" name="Google Shape;118;p1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72951A"/>
              </a:gs>
              <a:gs pos="90000">
                <a:srgbClr val="C5E670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1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125" name="Google Shape;125;p1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0" name="Google Shape;130;p12"/>
          <p:cNvSpPr txBox="1"/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1" name="Google Shape;131;p12"/>
          <p:cNvSpPr txBox="1"/>
          <p:nvPr>
            <p:ph idx="1" type="body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47" name="Google Shape;147;p14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148" name="Google Shape;148;p14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53" name="Google Shape;153;p14"/>
          <p:cNvSpPr txBox="1"/>
          <p:nvPr>
            <p:ph type="ctrTitle"/>
          </p:nvPr>
        </p:nvSpPr>
        <p:spPr>
          <a:xfrm>
            <a:off x="685800" y="1600200"/>
            <a:ext cx="777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4" name="Google Shape;154;p14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5" name="Google Shape;155;p1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6" name="Google Shape;156;p1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7" name="Google Shape;157;p1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0" name="Google Shape;160;p15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2" name="Google Shape;162;p1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3" name="Google Shape;163;p15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6047438" y="4203592"/>
            <a:ext cx="2876431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3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2619320" y="4075290"/>
            <a:ext cx="5544517" cy="850139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2828728" y="4087562"/>
            <a:ext cx="5467982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5609489" y="4074174"/>
            <a:ext cx="3308002" cy="651548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211665" y="4058555"/>
            <a:ext cx="8723372" cy="1329873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6" name="Google Shape;176;p17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" name="Google Shape;177;p17"/>
          <p:cNvSpPr txBox="1"/>
          <p:nvPr>
            <p:ph idx="1" type="body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8" name="Google Shape;178;p1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79" name="Google Shape;179;p1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3" name="Google Shape;183;p1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4" name="Google Shape;184;p1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6" name="Google Shape;186;p18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87" name="Google Shape;187;p18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1" name="Google Shape;191;p19"/>
          <p:cNvSpPr txBox="1"/>
          <p:nvPr>
            <p:ph idx="2" type="body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2" name="Google Shape;192;p19"/>
          <p:cNvSpPr txBox="1"/>
          <p:nvPr>
            <p:ph idx="3" type="body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3" name="Google Shape;193;p19"/>
          <p:cNvSpPr txBox="1"/>
          <p:nvPr>
            <p:ph idx="4" type="body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4" name="Google Shape;194;p1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5" name="Google Shape;195;p1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6" name="Google Shape;196;p1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99" name="Google Shape;199;p20"/>
          <p:cNvGrpSpPr/>
          <p:nvPr/>
        </p:nvGrpSpPr>
        <p:grpSpPr>
          <a:xfrm>
            <a:off x="211645" y="714269"/>
            <a:ext cx="8723434" cy="1329908"/>
            <a:chOff x="-3905251" y="4294188"/>
            <a:chExt cx="13027829" cy="1892300"/>
          </a:xfrm>
        </p:grpSpPr>
        <p:sp>
          <p:nvSpPr>
            <p:cNvPr id="200" name="Google Shape;200;p20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05" name="Google Shape;205;p20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6" name="Google Shape;206;p20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7" name="Google Shape;207;p2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0" name="Google Shape;210;p2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11" name="Google Shape;211;p2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12" name="Google Shape;212;p2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3" name="Google Shape;213;p21"/>
          <p:cNvSpPr txBox="1"/>
          <p:nvPr>
            <p:ph idx="1" type="body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grpSp>
        <p:nvGrpSpPr>
          <p:cNvPr id="214" name="Google Shape;214;p21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215" name="Google Shape;215;p21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20" name="Google Shape;220;p21"/>
          <p:cNvSpPr txBox="1"/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b="0" i="0" sz="3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1" name="Google Shape;221;p21"/>
          <p:cNvSpPr txBox="1"/>
          <p:nvPr>
            <p:ph idx="2" type="body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24" name="Google Shape;224;p22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225" name="Google Shape;225;p22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30" name="Google Shape;230;p22"/>
          <p:cNvSpPr txBox="1"/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i="0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1" name="Google Shape;231;p22"/>
          <p:cNvSpPr txBox="1"/>
          <p:nvPr>
            <p:ph idx="1" type="body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2" name="Google Shape;232;p22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3" name="Google Shape;233;p22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4" name="Google Shape;234;p2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5" name="Google Shape;235;p22"/>
          <p:cNvSpPr/>
          <p:nvPr>
            <p:ph idx="2" type="pic"/>
          </p:nvPr>
        </p:nvSpPr>
        <p:spPr>
          <a:xfrm>
            <a:off x="838200" y="1371600"/>
            <a:ext cx="3566100" cy="29262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23"/>
          <p:cNvSpPr txBox="1"/>
          <p:nvPr>
            <p:ph idx="1" type="body"/>
          </p:nvPr>
        </p:nvSpPr>
        <p:spPr>
          <a:xfrm rot="5400000">
            <a:off x="2851000" y="696667"/>
            <a:ext cx="3450600" cy="74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39" name="Google Shape;239;p2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0" name="Google Shape;240;p2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1" name="Google Shape;241;p2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4" name="Google Shape;244;p2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5" name="Google Shape;245;p2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46" name="Google Shape;246;p2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247" name="Google Shape;247;p24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248" name="Google Shape;248;p24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53" name="Google Shape;253;p24"/>
          <p:cNvSpPr txBox="1"/>
          <p:nvPr>
            <p:ph type="title"/>
          </p:nvPr>
        </p:nvSpPr>
        <p:spPr>
          <a:xfrm rot="5400000">
            <a:off x="5414400" y="2662800"/>
            <a:ext cx="448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4" name="Google Shape;254;p24"/>
          <p:cNvSpPr txBox="1"/>
          <p:nvPr>
            <p:ph idx="1" type="body"/>
          </p:nvPr>
        </p:nvSpPr>
        <p:spPr>
          <a:xfrm rot="5400000">
            <a:off x="1223400" y="681600"/>
            <a:ext cx="448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262" name="Google Shape;262;p26"/>
          <p:cNvSpPr txBox="1"/>
          <p:nvPr>
            <p:ph idx="1" type="subTitle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3" name="Google Shape;263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6" name="Google Shape;266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9" name="Google Shape;269;p28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0" name="Google Shape;270;p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3" name="Google Shape;273;p29"/>
          <p:cNvSpPr txBox="1"/>
          <p:nvPr>
            <p:ph idx="1" type="body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4" name="Google Shape;274;p29"/>
          <p:cNvSpPr txBox="1"/>
          <p:nvPr>
            <p:ph idx="2" type="body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/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281" name="Google Shape;281;p3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2" name="Google Shape;282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228600" y="228600"/>
            <a:ext cx="8695800" cy="47367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6047438" y="4203592"/>
            <a:ext cx="2876431" cy="714026"/>
          </a:xfrm>
          <a:custGeom>
            <a:rect b="b" l="l" r="r" t="t"/>
            <a:pathLst>
              <a:path extrusionOk="0" h="640" w="2706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3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2619320" y="4075290"/>
            <a:ext cx="5544517" cy="850139"/>
          </a:xfrm>
          <a:custGeom>
            <a:rect b="b" l="l" r="r" t="t"/>
            <a:pathLst>
              <a:path extrusionOk="0" h="762" w="5216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2828728" y="4087562"/>
            <a:ext cx="5467982" cy="774272"/>
          </a:xfrm>
          <a:custGeom>
            <a:rect b="b" l="l" r="r" t="t"/>
            <a:pathLst>
              <a:path extrusionOk="0" h="694" w="514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5609489" y="4074174"/>
            <a:ext cx="3308002" cy="651548"/>
          </a:xfrm>
          <a:custGeom>
            <a:rect b="b" l="l" r="r" t="t"/>
            <a:pathLst>
              <a:path extrusionOk="0" h="584" w="3112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211665" y="4058555"/>
            <a:ext cx="8723372" cy="1329873"/>
          </a:xfrm>
          <a:custGeom>
            <a:rect b="b" l="l" r="r" t="t"/>
            <a:pathLst>
              <a:path extrusionOk="0" h="1192" w="8196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" name="Google Shape;48;p4"/>
          <p:cNvSpPr txBox="1"/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" type="body"/>
          </p:nvPr>
        </p:nvSpPr>
        <p:spPr>
          <a:xfrm>
            <a:off x="1367365" y="1437448"/>
            <a:ext cx="64176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1" name="Google Shape;51;p4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2" name="Google Shape;52;p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8" name="Google Shape;288;p3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" name="Google Shape;289;p33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90" name="Google Shape;290;p33"/>
          <p:cNvSpPr txBox="1"/>
          <p:nvPr>
            <p:ph idx="1" type="subTitle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1" name="Google Shape;291;p3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292" name="Google Shape;292;p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295" name="Google Shape;295;p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/>
          <p:nvPr>
            <p:ph hasCustomPrompt="1"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35"/>
          <p:cNvSpPr txBox="1"/>
          <p:nvPr>
            <p:ph idx="1" type="body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299" name="Google Shape;299;p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8" name="Google Shape;58;p5"/>
          <p:cNvSpPr txBox="1"/>
          <p:nvPr>
            <p:ph idx="1" type="body"/>
          </p:nvPr>
        </p:nvSpPr>
        <p:spPr>
          <a:xfrm>
            <a:off x="676655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9" name="Google Shape;59;p5"/>
          <p:cNvSpPr txBox="1"/>
          <p:nvPr>
            <p:ph idx="2" type="body"/>
          </p:nvPr>
        </p:nvSpPr>
        <p:spPr>
          <a:xfrm>
            <a:off x="4645152" y="2679192"/>
            <a:ext cx="38223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76656" y="2678114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677332" y="3429000"/>
            <a:ext cx="3820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3" type="body"/>
          </p:nvPr>
        </p:nvSpPr>
        <p:spPr>
          <a:xfrm>
            <a:off x="4648200" y="2678113"/>
            <a:ext cx="38223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5" name="Google Shape;65;p6"/>
          <p:cNvSpPr txBox="1"/>
          <p:nvPr>
            <p:ph idx="4" type="body"/>
          </p:nvPr>
        </p:nvSpPr>
        <p:spPr>
          <a:xfrm>
            <a:off x="4645025" y="3429000"/>
            <a:ext cx="38223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6" name="Google Shape;66;p6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7" name="Google Shape;67;p6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72951A"/>
              </a:gs>
              <a:gs pos="90000">
                <a:srgbClr val="C5E670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6" name="Google Shape;76;p8"/>
          <p:cNvGrpSpPr/>
          <p:nvPr/>
        </p:nvGrpSpPr>
        <p:grpSpPr>
          <a:xfrm>
            <a:off x="211645" y="714269"/>
            <a:ext cx="8723434" cy="1329908"/>
            <a:chOff x="-3905251" y="4294188"/>
            <a:chExt cx="13027829" cy="1892300"/>
          </a:xfrm>
        </p:grpSpPr>
        <p:sp>
          <p:nvSpPr>
            <p:cNvPr id="77" name="Google Shape;77;p8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2" name="Google Shape;82;p8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3" name="Google Shape;83;p8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4" name="Google Shape;84;p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>
            <a:off x="228600" y="228600"/>
            <a:ext cx="8695800" cy="1426500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72951A"/>
              </a:gs>
              <a:gs pos="90000">
                <a:srgbClr val="C5E670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Google Shape;87;p9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8" name="Google Shape;88;p9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9" name="Google Shape;89;p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0" name="Google Shape;90;p9"/>
          <p:cNvSpPr txBox="1"/>
          <p:nvPr>
            <p:ph idx="1" type="body"/>
          </p:nvPr>
        </p:nvSpPr>
        <p:spPr>
          <a:xfrm>
            <a:off x="914400" y="3581400"/>
            <a:ext cx="33528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grpSp>
        <p:nvGrpSpPr>
          <p:cNvPr id="91" name="Google Shape;91;p9"/>
          <p:cNvGrpSpPr/>
          <p:nvPr/>
        </p:nvGrpSpPr>
        <p:grpSpPr>
          <a:xfrm>
            <a:off x="211485" y="714262"/>
            <a:ext cx="8723976" cy="1331612"/>
            <a:chOff x="-3905250" y="4294188"/>
            <a:chExt cx="13011150" cy="1892300"/>
          </a:xfrm>
        </p:grpSpPr>
        <p:sp>
          <p:nvSpPr>
            <p:cNvPr id="92" name="Google Shape;92;p9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7" name="Google Shape;97;p9"/>
          <p:cNvSpPr txBox="1"/>
          <p:nvPr>
            <p:ph type="title"/>
          </p:nvPr>
        </p:nvSpPr>
        <p:spPr>
          <a:xfrm>
            <a:off x="914400" y="2286000"/>
            <a:ext cx="3352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b="0" i="0" sz="3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2" type="body"/>
          </p:nvPr>
        </p:nvSpPr>
        <p:spPr>
          <a:xfrm>
            <a:off x="4651962" y="1828800"/>
            <a:ext cx="3904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/>
          <p:nvPr/>
        </p:nvSpPr>
        <p:spPr>
          <a:xfrm>
            <a:off x="228600" y="228600"/>
            <a:ext cx="8695800" cy="6035100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72951A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1" name="Google Shape;101;p10"/>
          <p:cNvGrpSpPr/>
          <p:nvPr/>
        </p:nvGrpSpPr>
        <p:grpSpPr>
          <a:xfrm>
            <a:off x="211485" y="5354034"/>
            <a:ext cx="8723976" cy="1331612"/>
            <a:chOff x="-3905250" y="4294188"/>
            <a:chExt cx="13011150" cy="1892300"/>
          </a:xfrm>
        </p:grpSpPr>
        <p:sp>
          <p:nvSpPr>
            <p:cNvPr id="102" name="Google Shape;102;p10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-3905250" y="4294188"/>
              <a:ext cx="13011150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7" name="Google Shape;107;p10"/>
          <p:cNvSpPr txBox="1"/>
          <p:nvPr>
            <p:ph type="title"/>
          </p:nvPr>
        </p:nvSpPr>
        <p:spPr>
          <a:xfrm>
            <a:off x="4874155" y="338667"/>
            <a:ext cx="38127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b="0" i="0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10"/>
          <p:cNvSpPr txBox="1"/>
          <p:nvPr>
            <p:ph idx="1" type="body"/>
          </p:nvPr>
        </p:nvSpPr>
        <p:spPr>
          <a:xfrm>
            <a:off x="4868333" y="2785533"/>
            <a:ext cx="38184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9" name="Google Shape;109;p10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0" name="Google Shape;110;p10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2" name="Google Shape;112;p10"/>
          <p:cNvSpPr/>
          <p:nvPr>
            <p:ph idx="2" type="pic"/>
          </p:nvPr>
        </p:nvSpPr>
        <p:spPr>
          <a:xfrm>
            <a:off x="838200" y="1371600"/>
            <a:ext cx="3566100" cy="2926200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fadeDir="5400012" kx="0" rotWithShape="0" algn="bl" stA="30000" stPos="0" sy="-100000" ky="0"/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72951A"/>
              </a:gs>
              <a:gs pos="90000">
                <a:srgbClr val="C5E670"/>
              </a:gs>
              <a:gs pos="100000">
                <a:srgbClr val="C5E670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211645" y="1679507"/>
            <a:ext cx="8723434" cy="1329908"/>
            <a:chOff x="-3905251" y="4294188"/>
            <a:chExt cx="13027829" cy="1892300"/>
          </a:xfrm>
        </p:grpSpPr>
        <p:sp>
          <p:nvSpPr>
            <p:cNvPr id="12" name="Google Shape;12;p1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" name="Google Shape;21;p1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/>
          <p:nvPr/>
        </p:nvSpPr>
        <p:spPr>
          <a:xfrm>
            <a:off x="228600" y="228600"/>
            <a:ext cx="8695800" cy="246900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34" name="Google Shape;134;p13"/>
          <p:cNvGrpSpPr/>
          <p:nvPr/>
        </p:nvGrpSpPr>
        <p:grpSpPr>
          <a:xfrm>
            <a:off x="211645" y="1679507"/>
            <a:ext cx="8723434" cy="1329908"/>
            <a:chOff x="-3905251" y="4294188"/>
            <a:chExt cx="13027829" cy="1892300"/>
          </a:xfrm>
        </p:grpSpPr>
        <p:sp>
          <p:nvSpPr>
            <p:cNvPr id="135" name="Google Shape;135;p13"/>
            <p:cNvSpPr/>
            <p:nvPr/>
          </p:nvSpPr>
          <p:spPr>
            <a:xfrm>
              <a:off x="4810125" y="4500563"/>
              <a:ext cx="4295775" cy="1016000"/>
            </a:xfrm>
            <a:custGeom>
              <a:rect b="b" l="l" r="r" t="t"/>
              <a:pathLst>
                <a:path extrusionOk="0" h="640" w="2706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3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-309563" y="4318000"/>
              <a:ext cx="8280400" cy="1209675"/>
            </a:xfrm>
            <a:custGeom>
              <a:rect b="b" l="l" r="r" t="t"/>
              <a:pathLst>
                <a:path extrusionOk="0" h="762" w="5216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175" y="4335463"/>
              <a:ext cx="8166100" cy="1101725"/>
            </a:xfrm>
            <a:custGeom>
              <a:rect b="b" l="l" r="r" t="t"/>
              <a:pathLst>
                <a:path extrusionOk="0" h="694" w="514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156075" y="4316413"/>
              <a:ext cx="4940300" cy="927100"/>
            </a:xfrm>
            <a:custGeom>
              <a:rect b="b" l="l" r="r" t="t"/>
              <a:pathLst>
                <a:path extrusionOk="0" h="584" w="3112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-3905251" y="4294188"/>
              <a:ext cx="13027829" cy="1892300"/>
            </a:xfrm>
            <a:custGeom>
              <a:rect b="b" l="l" r="r" t="t"/>
              <a:pathLst>
                <a:path extrusionOk="0" h="1192" w="8196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40" name="Google Shape;140;p13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13"/>
          <p:cNvSpPr txBox="1"/>
          <p:nvPr>
            <p:ph idx="10" type="dt"/>
          </p:nvPr>
        </p:nvSpPr>
        <p:spPr>
          <a:xfrm>
            <a:off x="5163672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2" name="Google Shape;142;p13"/>
          <p:cNvSpPr txBox="1"/>
          <p:nvPr>
            <p:ph idx="11" type="ftr"/>
          </p:nvPr>
        </p:nvSpPr>
        <p:spPr>
          <a:xfrm>
            <a:off x="193638" y="6250164"/>
            <a:ext cx="3786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3" name="Google Shape;143;p13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57" name="Google Shape;257;p25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258" name="Google Shape;258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7yk_BuODdMY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youtu.be/SFnMTHhKdkw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7477@mail.muni.cz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/>
          <p:nvPr>
            <p:ph type="ctrTitle"/>
          </p:nvPr>
        </p:nvSpPr>
        <p:spPr>
          <a:xfrm>
            <a:off x="1043609" y="2204865"/>
            <a:ext cx="711718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ndara"/>
              <a:buNone/>
            </a:pPr>
            <a:r>
              <a:rPr lang="cs-CZ">
                <a:solidFill>
                  <a:srgbClr val="002060"/>
                </a:solidFill>
              </a:rPr>
              <a:t>PEDAGOGICKÁ </a:t>
            </a:r>
            <a:r>
              <a:rPr b="0" i="0" lang="cs-CZ" sz="4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PSYCHOLOGIE </a:t>
            </a:r>
            <a:endParaRPr b="0" i="0" sz="44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7" name="Google Shape;307;p37"/>
          <p:cNvSpPr txBox="1"/>
          <p:nvPr>
            <p:ph idx="1" type="subTitle"/>
          </p:nvPr>
        </p:nvSpPr>
        <p:spPr>
          <a:xfrm>
            <a:off x="1371600" y="3556001"/>
            <a:ext cx="6400800" cy="14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cs-CZ">
                <a:solidFill>
                  <a:srgbClr val="002060"/>
                </a:solidFill>
              </a:rPr>
              <a:t>PODZIM</a:t>
            </a:r>
            <a:r>
              <a:rPr b="0" i="0" lang="cs-CZ" sz="20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201</a:t>
            </a:r>
            <a:r>
              <a:rPr lang="cs-CZ">
                <a:solidFill>
                  <a:srgbClr val="002060"/>
                </a:solidFill>
              </a:rPr>
              <a:t>8</a:t>
            </a:r>
            <a:endParaRPr/>
          </a:p>
          <a:p>
            <a:pPr indent="0" lvl="0" marL="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cs-CZ" sz="20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Zuzana Kročáková</a:t>
            </a:r>
            <a:endParaRPr b="0" i="0" sz="20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Příběh 1: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HOUBA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79" name="Google Shape;379;p4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/>
          <p:nvPr>
            <p:ph idx="1" type="body"/>
          </p:nvPr>
        </p:nvSpPr>
        <p:spPr>
          <a:xfrm>
            <a:off x="457200" y="1935150"/>
            <a:ext cx="7683600" cy="431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Vyberte si jednoho z aktérů: 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002060"/>
                </a:solidFill>
              </a:rPr>
              <a:t>UČITELKA - ŽÁK KUČERA - DĚTI ZE TŘÍDY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Pokuste se pojmenovat její/jeho/jejich pocity a doložit je chováním. Co prožívají a jak to poznáte?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Co tyto pocity vyvolalo? Proč cítí to, co cítí?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86" name="Google Shape;386;p4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7" name="Google Shape;387;p47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Příběh 1: HOUBA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/>
          <p:nvPr>
            <p:ph idx="1" type="body"/>
          </p:nvPr>
        </p:nvSpPr>
        <p:spPr>
          <a:xfrm>
            <a:off x="467550" y="1268625"/>
            <a:ext cx="8280900" cy="5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agrese obrácená ven</a:t>
            </a:r>
            <a:r>
              <a:rPr lang="cs-CZ">
                <a:solidFill>
                  <a:srgbClr val="990000"/>
                </a:solidFill>
              </a:rPr>
              <a:t>/</a:t>
            </a:r>
            <a:r>
              <a:rPr b="0" i="0" lang="cs-CZ" sz="2400" u="none" cap="none" strike="noStrike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 obrácená dovnitř</a:t>
            </a:r>
            <a:endParaRPr>
              <a:solidFill>
                <a:srgbClr val="990000"/>
              </a:solidFill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990000"/>
                </a:solidFill>
                <a:latin typeface="Candara"/>
                <a:ea typeface="Candara"/>
                <a:cs typeface="Candara"/>
                <a:sym typeface="Candara"/>
              </a:rPr>
              <a:t>projekce</a:t>
            </a:r>
            <a:endParaRPr b="0" i="0" sz="2400" u="none" cap="none" strike="noStrike">
              <a:solidFill>
                <a:srgbClr val="99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lang="cs-CZ">
                <a:solidFill>
                  <a:srgbClr val="05149D"/>
                </a:solidFill>
              </a:rPr>
              <a:t>racionalizace</a:t>
            </a:r>
            <a:endParaRPr>
              <a:solidFill>
                <a:srgbClr val="05149D"/>
              </a:solidFill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únik</a:t>
            </a:r>
            <a:endParaRPr b="0" i="0" sz="2400" u="none" cap="none" strike="noStrike">
              <a:solidFill>
                <a:srgbClr val="05149D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kompenzace</a:t>
            </a:r>
            <a:endParaRPr b="0" i="0" sz="2400" u="none" cap="none" strike="noStrike">
              <a:solidFill>
                <a:srgbClr val="05149D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vytváření póz, masek</a:t>
            </a:r>
            <a:endParaRPr>
              <a:solidFill>
                <a:srgbClr val="05149D"/>
              </a:solidFill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náhradní cíl</a:t>
            </a:r>
            <a:endParaRPr>
              <a:solidFill>
                <a:srgbClr val="05149D"/>
              </a:solidFill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rezignace</a:t>
            </a:r>
            <a:endParaRPr b="0" i="0" sz="2400" u="none" cap="none" strike="noStrike">
              <a:solidFill>
                <a:srgbClr val="05149D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regrese/transgrese</a:t>
            </a:r>
            <a:endParaRPr>
              <a:solidFill>
                <a:srgbClr val="05149D"/>
              </a:solidFill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identifikace</a:t>
            </a:r>
            <a:endParaRPr>
              <a:solidFill>
                <a:srgbClr val="05149D"/>
              </a:solidFill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5149D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5149D"/>
                </a:solidFill>
                <a:latin typeface="Candara"/>
                <a:ea typeface="Candara"/>
                <a:cs typeface="Candara"/>
                <a:sym typeface="Candara"/>
              </a:rPr>
              <a:t>substituční chování</a:t>
            </a:r>
            <a:endParaRPr b="0" i="0" sz="2400" u="none" cap="none" strike="noStrike">
              <a:solidFill>
                <a:srgbClr val="05149D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3" name="Google Shape;393;p48"/>
          <p:cNvSpPr txBox="1"/>
          <p:nvPr>
            <p:ph type="title"/>
          </p:nvPr>
        </p:nvSpPr>
        <p:spPr>
          <a:xfrm>
            <a:off x="457200" y="338328"/>
            <a:ext cx="82296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b="0" i="0" lang="cs-CZ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Reakce na frustraci</a:t>
            </a:r>
            <a:endParaRPr b="0" i="0" sz="4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 txBox="1"/>
          <p:nvPr>
            <p:ph idx="1" type="body"/>
          </p:nvPr>
        </p:nvSpPr>
        <p:spPr>
          <a:xfrm>
            <a:off x="612325" y="1755700"/>
            <a:ext cx="8074500" cy="43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Mozek se v silném stresu nemůže učit nové věci.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Stres je situace </a:t>
            </a:r>
            <a:r>
              <a:rPr lang="cs-CZ"/>
              <a:t>ohrožení</a:t>
            </a:r>
            <a:r>
              <a:rPr lang="cs-CZ"/>
              <a:t>, v níž reagují evolučně starší části mozku, aby se vyrovnaly s ohrožením.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Paměť a logické myšlení jsou omezeny ve svém fungování.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Ve stresu je mozek </a:t>
            </a:r>
            <a:r>
              <a:rPr lang="cs-CZ"/>
              <a:t>schopen</a:t>
            </a:r>
            <a:r>
              <a:rPr lang="cs-CZ"/>
              <a:t> “vydat” naučené.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/>
              <a:t>Mírný stres může učení napomoci zvýšenou motivací.</a:t>
            </a:r>
            <a:endParaRPr/>
          </a:p>
        </p:txBody>
      </p:sp>
      <p:sp>
        <p:nvSpPr>
          <p:cNvPr id="400" name="Google Shape;400;p4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1" name="Google Shape;401;p49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STRES A UČENÍ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08" name="Google Shape;40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74" y="153999"/>
            <a:ext cx="7826351" cy="65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1"/>
          <p:cNvSpPr txBox="1"/>
          <p:nvPr>
            <p:ph idx="1" type="body"/>
          </p:nvPr>
        </p:nvSpPr>
        <p:spPr>
          <a:xfrm>
            <a:off x="677125" y="2303351"/>
            <a:ext cx="7603200" cy="382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/>
              <a:t>Napište 1 - 3 postřehy, které jste si odnesl/a za předcházejících dvou hodin </a:t>
            </a:r>
            <a:endParaRPr sz="3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/>
              <a:t>Pedagogické psychologie.</a:t>
            </a:r>
            <a:endParaRPr sz="3000"/>
          </a:p>
        </p:txBody>
      </p:sp>
      <p:sp>
        <p:nvSpPr>
          <p:cNvPr id="415" name="Google Shape;415;p5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16" name="Google Shape;416;p5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SI JEŠTĚ PAMATUJU?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Volné psaní: pravidla</a:t>
            </a:r>
            <a:endParaRPr/>
          </a:p>
        </p:txBody>
      </p:sp>
      <p:sp>
        <p:nvSpPr>
          <p:cNvPr id="422" name="Google Shape;422;p52"/>
          <p:cNvSpPr txBox="1"/>
          <p:nvPr>
            <p:ph idx="1" type="body"/>
          </p:nvPr>
        </p:nvSpPr>
        <p:spPr>
          <a:xfrm>
            <a:off x="311700" y="1172299"/>
            <a:ext cx="8520600" cy="49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Všichni položí tužku na papír. Na pokyn začnou psát.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Píší po celou dobu předem vymezeného časového limitu.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Píší vše, co je v danou chvíli k tématu napadá.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Je nutné, aby se tužka stále pohybovala.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Pokud „dojde nit“ a nemají o čem psát, je povoleno psát například: “...už mne nic nenapadá...”, tužka se ale po celou dobu nesmí zastavit.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Je zakázáno vracet se k již napsanému a vylepšovat to.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Během psaní se nehledí na pravopisné chyby, je možné je opravit později.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Každý píše svým běžným tempem, nejde o závody. </a:t>
            </a:r>
            <a:endParaRPr i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Code Pro"/>
              <a:buChar char="❏"/>
            </a:pPr>
            <a:r>
              <a:rPr i="1" lang="cs-CZ" sz="2000">
                <a:solidFill>
                  <a:srgbClr val="000000"/>
                </a:solidFill>
              </a:rPr>
              <a:t>Text každému zůstane, nebude ho muset nikomu ukazovat. Může z něj sdílet myšlenky.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3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Volné psaní: téma</a:t>
            </a:r>
            <a:endParaRPr/>
          </a:p>
        </p:txBody>
      </p:sp>
      <p:sp>
        <p:nvSpPr>
          <p:cNvPr id="428" name="Google Shape;428;p53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ource Code Pro"/>
              <a:buChar char="❏"/>
            </a:pPr>
            <a:r>
              <a:rPr b="1" lang="cs-CZ" sz="2400">
                <a:solidFill>
                  <a:srgbClr val="000000"/>
                </a:solidFill>
              </a:rPr>
              <a:t>5 minut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❏"/>
            </a:pPr>
            <a:r>
              <a:rPr b="1" lang="cs-CZ" sz="2400">
                <a:solidFill>
                  <a:srgbClr val="000000"/>
                </a:solidFill>
              </a:rPr>
              <a:t>Jak přemýšlím o dětech? O svém vztahu pedagoga k nim.</a:t>
            </a:r>
            <a:endParaRPr b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4"/>
          <p:cNvSpPr txBox="1"/>
          <p:nvPr>
            <p:ph type="title"/>
          </p:nvPr>
        </p:nvSpPr>
        <p:spPr>
          <a:xfrm>
            <a:off x="685850" y="1461616"/>
            <a:ext cx="7772400" cy="290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vztah učitele k žákovi/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žákům projeví v procesu učení?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35" name="Google Shape;435;p5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5"/>
          <p:cNvSpPr txBox="1"/>
          <p:nvPr>
            <p:ph type="title"/>
          </p:nvPr>
        </p:nvSpPr>
        <p:spPr>
          <a:xfrm>
            <a:off x="685850" y="1461616"/>
            <a:ext cx="7772400" cy="290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potřebuje žák od </a:t>
            </a:r>
            <a:r>
              <a:rPr lang="cs-CZ"/>
              <a:t>učitele</a:t>
            </a:r>
            <a:r>
              <a:rPr lang="cs-CZ"/>
              <a:t> ve </a:t>
            </a:r>
            <a:r>
              <a:rPr lang="cs-CZ"/>
              <a:t>vzájemném</a:t>
            </a:r>
            <a:r>
              <a:rPr lang="cs-CZ"/>
              <a:t> vztahu?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42" name="Google Shape;442;p5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CÍLE</a:t>
            </a:r>
            <a:endParaRPr/>
          </a:p>
        </p:txBody>
      </p:sp>
      <p:sp>
        <p:nvSpPr>
          <p:cNvPr id="314" name="Google Shape;314;p3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5" name="Google Shape;315;p38"/>
          <p:cNvSpPr txBox="1"/>
          <p:nvPr>
            <p:ph idx="1" type="body"/>
          </p:nvPr>
        </p:nvSpPr>
        <p:spPr>
          <a:xfrm>
            <a:off x="676650" y="1767414"/>
            <a:ext cx="3822300" cy="435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/>
              <a:t>Naučit se p</a:t>
            </a:r>
            <a:r>
              <a:rPr lang="cs-CZ" sz="3000"/>
              <a:t>řemýšlet o pedagogických situacích a lépe jim porozumět s využitím psychologických poznatků.</a:t>
            </a:r>
            <a:endParaRPr sz="3000"/>
          </a:p>
        </p:txBody>
      </p:sp>
      <p:sp>
        <p:nvSpPr>
          <p:cNvPr id="316" name="Google Shape;316;p38"/>
          <p:cNvSpPr txBox="1"/>
          <p:nvPr>
            <p:ph idx="2" type="body"/>
          </p:nvPr>
        </p:nvSpPr>
        <p:spPr>
          <a:xfrm>
            <a:off x="4645150" y="1767502"/>
            <a:ext cx="3822300" cy="435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u="sng"/>
              <a:t>Proč?</a:t>
            </a:r>
            <a:endParaRPr u="sng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cs-CZ" sz="2220">
                <a:solidFill>
                  <a:srgbClr val="002060"/>
                </a:solidFill>
              </a:rPr>
              <a:t>Abyste se snáze stali</a:t>
            </a:r>
            <a:r>
              <a:rPr lang="cs-CZ" sz="2220">
                <a:solidFill>
                  <a:srgbClr val="002060"/>
                </a:solidFill>
              </a:rPr>
              <a:t> takovým pedagogem, jakým chcete být.</a:t>
            </a:r>
            <a:endParaRPr sz="222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t/>
            </a:r>
            <a:endParaRPr sz="222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t/>
            </a:r>
            <a:endParaRPr sz="2220">
              <a:solidFill>
                <a:srgbClr val="00206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cs-CZ" sz="2220">
                <a:solidFill>
                  <a:srgbClr val="002060"/>
                </a:solidFill>
              </a:rPr>
              <a:t>Abyste si našli si vlastní cestu, jak věci dělat, na níž budete spokojení.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6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Rita Pierson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odpovídá</a:t>
            </a:r>
            <a:endParaRPr/>
          </a:p>
        </p:txBody>
      </p:sp>
      <p:sp>
        <p:nvSpPr>
          <p:cNvPr id="449" name="Google Shape;449;p56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7"/>
          <p:cNvSpPr txBox="1"/>
          <p:nvPr>
            <p:ph type="title"/>
          </p:nvPr>
        </p:nvSpPr>
        <p:spPr>
          <a:xfrm>
            <a:off x="757257" y="1905010"/>
            <a:ext cx="7772400" cy="152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Primární sociální potřeby</a:t>
            </a:r>
            <a:endParaRPr/>
          </a:p>
        </p:txBody>
      </p:sp>
      <p:sp>
        <p:nvSpPr>
          <p:cNvPr id="456" name="Google Shape;456;p57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/>
          <p:nvPr>
            <p:ph idx="1" type="body"/>
          </p:nvPr>
        </p:nvSpPr>
        <p:spPr>
          <a:xfrm>
            <a:off x="536275" y="1502425"/>
            <a:ext cx="8105700" cy="474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1C4587"/>
                </a:solidFill>
              </a:rPr>
              <a:t>1. </a:t>
            </a:r>
            <a:r>
              <a:rPr lang="cs-CZ" sz="1800">
                <a:solidFill>
                  <a:srgbClr val="1C4587"/>
                </a:solidFill>
              </a:rPr>
              <a:t>N</a:t>
            </a:r>
            <a:r>
              <a:rPr lang="cs-CZ" sz="1800">
                <a:solidFill>
                  <a:srgbClr val="1C4587"/>
                </a:solidFill>
              </a:rPr>
              <a:t>aše chování je řízeno obecným organizačním principem </a:t>
            </a:r>
            <a:r>
              <a:rPr lang="cs-CZ" sz="1800" u="sng">
                <a:solidFill>
                  <a:srgbClr val="1C4587"/>
                </a:solidFill>
              </a:rPr>
              <a:t>minimalizace ohrožení a maximalizace odměny</a:t>
            </a:r>
            <a:r>
              <a:rPr lang="cs-CZ" sz="1800">
                <a:solidFill>
                  <a:srgbClr val="1C4587"/>
                </a:solidFill>
              </a:rPr>
              <a:t> či libosti (Gordon 2000). </a:t>
            </a:r>
            <a:endParaRPr sz="1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1C4587"/>
                </a:solidFill>
              </a:rPr>
              <a:t>Poslední výzkumy mozku a poznatky sociální neurovědy ukazují, že to platí pro chování sociální. Tedy že i v našem kontaktu s ostatními lidmi se snažíme vyhýbat se ohrožení a maximalizovat bezpečí, které </a:t>
            </a:r>
            <a:r>
              <a:rPr lang="cs-CZ" sz="1800">
                <a:solidFill>
                  <a:srgbClr val="1C4587"/>
                </a:solidFill>
              </a:rPr>
              <a:t>přináší</a:t>
            </a:r>
            <a:r>
              <a:rPr lang="cs-CZ" sz="1800">
                <a:solidFill>
                  <a:srgbClr val="1C4587"/>
                </a:solidFill>
              </a:rPr>
              <a:t> příjemné pocity.</a:t>
            </a:r>
            <a:endParaRPr sz="1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1C4587"/>
                </a:solidFill>
              </a:rPr>
              <a:t>2. Ukázalo se, že </a:t>
            </a:r>
            <a:r>
              <a:rPr lang="cs-CZ" sz="1800" u="sng">
                <a:solidFill>
                  <a:srgbClr val="1C4587"/>
                </a:solidFill>
              </a:rPr>
              <a:t>sociální zkušenosti</a:t>
            </a:r>
            <a:r>
              <a:rPr lang="cs-CZ" sz="1800">
                <a:solidFill>
                  <a:srgbClr val="1C4587"/>
                </a:solidFill>
              </a:rPr>
              <a:t> používají a </a:t>
            </a:r>
            <a:r>
              <a:rPr lang="cs-CZ" sz="1800" u="sng">
                <a:solidFill>
                  <a:srgbClr val="1C4587"/>
                </a:solidFill>
              </a:rPr>
              <a:t>aktivují stejná mozková propojení, která jsou používaná pro primární potřeby</a:t>
            </a:r>
            <a:r>
              <a:rPr lang="cs-CZ" sz="1800">
                <a:solidFill>
                  <a:srgbClr val="1C4587"/>
                </a:solidFill>
              </a:rPr>
              <a:t> přežití (Lieberman a Eisenberger, 2008). Jinými slovy, sociální potřeby jsou pro mozek totéž jako potřeba jídla či spánku. Při jejich nenaplnění jsou aktivována centra bolesti a my reagujeme silnými emocemi.</a:t>
            </a:r>
            <a:endParaRPr sz="1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1C4587"/>
                </a:solidFill>
              </a:rPr>
              <a:t>3. „</a:t>
            </a:r>
            <a:r>
              <a:rPr i="1" lang="cs-CZ" sz="1800">
                <a:solidFill>
                  <a:srgbClr val="1C4587"/>
                </a:solidFill>
              </a:rPr>
              <a:t>Jsme evolučně nastaveni tak, že potřebujeme být napojeni na ostatní, potřebujeme s nimi být v kontaktu. Po narození je to věc přežití, jak vyrůstáme, jen při dostatku kvalitních vztahů, se můžeme zdravě vyvíjet po emoční, fyzické, intelektuální, duševní i duchovní stránce.” </a:t>
            </a:r>
            <a:r>
              <a:rPr lang="cs-CZ" sz="1800">
                <a:solidFill>
                  <a:srgbClr val="1C4587"/>
                </a:solidFill>
              </a:rPr>
              <a:t>(Brené Brown 2008)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C4587"/>
              </a:solidFill>
            </a:endParaRPr>
          </a:p>
        </p:txBody>
      </p:sp>
      <p:sp>
        <p:nvSpPr>
          <p:cNvPr id="463" name="Google Shape;463;p58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64" name="Google Shape;464;p58"/>
          <p:cNvSpPr txBox="1"/>
          <p:nvPr>
            <p:ph type="title"/>
          </p:nvPr>
        </p:nvSpPr>
        <p:spPr>
          <a:xfrm>
            <a:off x="457200" y="338326"/>
            <a:ext cx="8229600" cy="1016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Jsou sociální potřeby primární?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9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71" name="Google Shape;47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50" y="1163050"/>
            <a:ext cx="821055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9"/>
          <p:cNvSpPr txBox="1"/>
          <p:nvPr/>
        </p:nvSpPr>
        <p:spPr>
          <a:xfrm>
            <a:off x="4217925" y="5476075"/>
            <a:ext cx="45375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model SCARF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primární sociální potřeby dle Davida Rocka (2008)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0"/>
          <p:cNvSpPr txBox="1"/>
          <p:nvPr>
            <p:ph idx="1" type="body"/>
          </p:nvPr>
        </p:nvSpPr>
        <p:spPr>
          <a:xfrm>
            <a:off x="4868325" y="587825"/>
            <a:ext cx="3818400" cy="509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cs-CZ" sz="2000">
                <a:solidFill>
                  <a:srgbClr val="FF9900"/>
                </a:solidFill>
              </a:rPr>
              <a:t>Model</a:t>
            </a:r>
            <a:r>
              <a:rPr b="1" lang="cs-CZ" sz="2000">
                <a:solidFill>
                  <a:srgbClr val="FF9900"/>
                </a:solidFill>
              </a:rPr>
              <a:t> SCARF je akronymem pro primární sociální potřeby:</a:t>
            </a:r>
            <a:endParaRPr b="1"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cs-CZ"/>
              <a:t>Statusu</a:t>
            </a:r>
            <a:r>
              <a:rPr lang="cs-CZ"/>
              <a:t>, postavení ve skupině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cs-CZ"/>
              <a:t>Jistoty</a:t>
            </a:r>
            <a:r>
              <a:rPr lang="cs-CZ"/>
              <a:t>, orientace, předvídatelnosti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cs-CZ"/>
              <a:t>Autonomie</a:t>
            </a:r>
            <a:r>
              <a:rPr lang="cs-CZ"/>
              <a:t>, samostatnosti, svobody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cs-CZ"/>
              <a:t>Propojení</a:t>
            </a:r>
            <a:r>
              <a:rPr lang="cs-CZ"/>
              <a:t> s ostatními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cs-CZ"/>
              <a:t>Spravedlnosti</a:t>
            </a:r>
            <a:r>
              <a:rPr lang="cs-CZ"/>
              <a:t>, férového jednání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---------------------------------------------------------------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Šipky ukazují naši reakci na </a:t>
            </a:r>
            <a:r>
              <a:rPr lang="cs-CZ">
                <a:solidFill>
                  <a:srgbClr val="38761D"/>
                </a:solidFill>
              </a:rPr>
              <a:t>nenaplňování</a:t>
            </a:r>
            <a:r>
              <a:rPr lang="cs-CZ"/>
              <a:t> těchto potřeb, kdy cítíme ohrožení a </a:t>
            </a:r>
            <a:r>
              <a:rPr lang="cs-CZ">
                <a:solidFill>
                  <a:srgbClr val="38761D"/>
                </a:solidFill>
              </a:rPr>
              <a:t>vzdalujeme se</a:t>
            </a:r>
            <a:r>
              <a:rPr lang="cs-CZ"/>
              <a:t> či vyhýbáme.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Při </a:t>
            </a:r>
            <a:r>
              <a:rPr lang="cs-CZ">
                <a:solidFill>
                  <a:srgbClr val="38761D"/>
                </a:solidFill>
              </a:rPr>
              <a:t>naplňování</a:t>
            </a:r>
            <a:r>
              <a:rPr lang="cs-CZ"/>
              <a:t> máme tendenci </a:t>
            </a:r>
            <a:r>
              <a:rPr lang="cs-CZ">
                <a:solidFill>
                  <a:srgbClr val="38761D"/>
                </a:solidFill>
              </a:rPr>
              <a:t>přibližovat se</a:t>
            </a:r>
            <a:r>
              <a:rPr lang="cs-CZ"/>
              <a:t>, vyhledávat kontakt s těmi, kdo naše potřeby naplňují či vytvářejí prostředí pro jejich naplnění.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60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480" name="Google Shape;48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950" y="1583250"/>
            <a:ext cx="4534338" cy="20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ZNÁTE ODPOVĚDI?</a:t>
            </a:r>
            <a:endParaRPr/>
          </a:p>
        </p:txBody>
      </p:sp>
      <p:sp>
        <p:nvSpPr>
          <p:cNvPr id="487" name="Google Shape;487;p61"/>
          <p:cNvSpPr txBox="1"/>
          <p:nvPr>
            <p:ph idx="1" type="body"/>
          </p:nvPr>
        </p:nvSpPr>
        <p:spPr>
          <a:xfrm>
            <a:off x="353500" y="1743950"/>
            <a:ext cx="8554800" cy="450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/>
              <a:t>Zkuste si jen s využitím paměti </a:t>
            </a:r>
            <a:endParaRPr sz="3000"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/>
              <a:t>odpovědět na následující otázky?</a:t>
            </a:r>
            <a:endParaRPr sz="3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Na základě čeho D. Rock tvrdí, že některé sociální potřeby jsou primární?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cs-CZ"/>
              <a:t>Které potřeby to jsou? (můžete si pomoci modelem SCARF)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cs-CZ"/>
              <a:t>Co se děje při jejich nenaplnění a proč?</a:t>
            </a:r>
            <a:endParaRPr/>
          </a:p>
        </p:txBody>
      </p:sp>
      <p:sp>
        <p:nvSpPr>
          <p:cNvPr id="488" name="Google Shape;488;p6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PRÁCE S PŘÍBĚHY</a:t>
            </a:r>
            <a:endParaRPr/>
          </a:p>
        </p:txBody>
      </p:sp>
      <p:sp>
        <p:nvSpPr>
          <p:cNvPr id="495" name="Google Shape;495;p62"/>
          <p:cNvSpPr txBox="1"/>
          <p:nvPr>
            <p:ph idx="1" type="body"/>
          </p:nvPr>
        </p:nvSpPr>
        <p:spPr>
          <a:xfrm>
            <a:off x="353500" y="1743950"/>
            <a:ext cx="8554800" cy="450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3400"/>
              <a:buAutoNum type="arabicPeriod"/>
            </a:pPr>
            <a:r>
              <a:rPr lang="cs-CZ" sz="3400"/>
              <a:t>Přečtěte si příběh a pokuste se ho převyprávět psychologickým jazykem: co postavy prožívají, jaké mají potřeby, motivaci, jak reagují atp..</a:t>
            </a:r>
            <a:endParaRPr sz="34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-444500" lvl="0" marL="457200" rtl="0" algn="l">
              <a:spcBef>
                <a:spcPts val="1000"/>
              </a:spcBef>
              <a:spcAft>
                <a:spcPts val="1000"/>
              </a:spcAft>
              <a:buSzPts val="3400"/>
              <a:buAutoNum type="arabicPeriod"/>
            </a:pPr>
            <a:r>
              <a:rPr lang="cs-CZ" sz="3400"/>
              <a:t>Jaké otázky vám nad příběhem vyvstávají?</a:t>
            </a:r>
            <a:endParaRPr sz="3400"/>
          </a:p>
        </p:txBody>
      </p:sp>
      <p:sp>
        <p:nvSpPr>
          <p:cNvPr id="496" name="Google Shape;496;p6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idx="1" type="body"/>
          </p:nvPr>
        </p:nvSpPr>
        <p:spPr>
          <a:xfrm>
            <a:off x="395536" y="1484784"/>
            <a:ext cx="8136904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64"/>
              <a:buFont typeface="Noto Sans Symbols"/>
              <a:buChar char="☛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Můžete mít </a:t>
            </a:r>
            <a:r>
              <a:rPr b="1" lang="cs-CZ">
                <a:solidFill>
                  <a:srgbClr val="002060"/>
                </a:solidFill>
              </a:rPr>
              <a:t>JEDNU</a:t>
            </a:r>
            <a:r>
              <a:rPr b="1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absenc</a:t>
            </a:r>
            <a:r>
              <a:rPr b="1" lang="cs-CZ">
                <a:solidFill>
                  <a:srgbClr val="002060"/>
                </a:solidFill>
              </a:rPr>
              <a:t>i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, jejichž důvody mohou být jakékoli </a:t>
            </a:r>
            <a:r>
              <a:rPr lang="cs-CZ">
                <a:solidFill>
                  <a:srgbClr val="002060"/>
                </a:solidFill>
              </a:rPr>
              <a:t>a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nemusíte se omlouvat.</a:t>
            </a:r>
            <a:endParaRPr b="0" i="0" sz="24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664"/>
              <a:buFont typeface="Noto Sans Symbols"/>
              <a:buChar char="☛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Pokud se nemůžete zúčastnit svého semináře, můžete si jej přijít </a:t>
            </a:r>
            <a:r>
              <a:rPr b="1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nahradit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do jiné seminární skupiny</a:t>
            </a:r>
            <a:r>
              <a:rPr lang="cs-CZ">
                <a:solidFill>
                  <a:srgbClr val="002060"/>
                </a:solidFill>
              </a:rPr>
              <a:t> b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ez předchozího ohlášení.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664"/>
              <a:buFont typeface="Noto Sans Symbols"/>
              <a:buChar char="☛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Semináře se konají </a:t>
            </a:r>
            <a:r>
              <a:rPr b="1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v </a:t>
            </a:r>
            <a:r>
              <a:rPr b="1" lang="cs-CZ">
                <a:solidFill>
                  <a:srgbClr val="002060"/>
                </a:solidFill>
              </a:rPr>
              <a:t>úterý</a:t>
            </a:r>
            <a:r>
              <a:rPr b="1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cs-CZ">
                <a:solidFill>
                  <a:srgbClr val="002060"/>
                </a:solidFill>
              </a:rPr>
              <a:t>8.00 v uč. 7,</a:t>
            </a:r>
            <a:r>
              <a:rPr b="1" lang="cs-CZ">
                <a:solidFill>
                  <a:srgbClr val="002060"/>
                </a:solidFill>
              </a:rPr>
              <a:t> 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10.</a:t>
            </a:r>
            <a:r>
              <a:rPr lang="cs-CZ">
                <a:solidFill>
                  <a:srgbClr val="002060"/>
                </a:solidFill>
              </a:rPr>
              <a:t>00 v uč. 34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, 1</a:t>
            </a:r>
            <a:r>
              <a:rPr lang="cs-CZ">
                <a:solidFill>
                  <a:srgbClr val="002060"/>
                </a:solidFill>
              </a:rPr>
              <a:t>2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r>
              <a:rPr lang="cs-CZ">
                <a:solidFill>
                  <a:srgbClr val="002060"/>
                </a:solidFill>
              </a:rPr>
              <a:t>0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0 v uč. </a:t>
            </a:r>
            <a:r>
              <a:rPr lang="cs-CZ">
                <a:solidFill>
                  <a:srgbClr val="002060"/>
                </a:solidFill>
              </a:rPr>
              <a:t>4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2 a 1</a:t>
            </a:r>
            <a:r>
              <a:rPr lang="cs-CZ">
                <a:solidFill>
                  <a:srgbClr val="002060"/>
                </a:solidFill>
              </a:rPr>
              <a:t>4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.00 v uč. </a:t>
            </a:r>
            <a:r>
              <a:rPr lang="cs-CZ">
                <a:solidFill>
                  <a:srgbClr val="002060"/>
                </a:solidFill>
              </a:rPr>
              <a:t>56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0" i="0" sz="24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664"/>
              <a:buFont typeface="Noto Sans Symbols"/>
              <a:buChar char="☛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Pokud by měla vaše absence překročit povolen</a:t>
            </a:r>
            <a:r>
              <a:rPr lang="cs-CZ">
                <a:solidFill>
                  <a:srgbClr val="002060"/>
                </a:solidFill>
              </a:rPr>
              <a:t>ou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cs-CZ">
                <a:solidFill>
                  <a:srgbClr val="002060"/>
                </a:solidFill>
              </a:rPr>
              <a:t>informujete 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mne o tom do 14 dnů od této absence a požád</a:t>
            </a:r>
            <a:r>
              <a:rPr lang="cs-CZ">
                <a:solidFill>
                  <a:srgbClr val="002060"/>
                </a:solidFill>
              </a:rPr>
              <a:t>ej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te si o zadání </a:t>
            </a:r>
            <a:r>
              <a:rPr b="1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náhradní práce </a:t>
            </a: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na </a:t>
            </a:r>
            <a:r>
              <a:rPr b="0" i="0" lang="cs-CZ" sz="2400" u="sng" cap="none" strike="noStrik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7477@mail.muni.cz</a:t>
            </a:r>
            <a:endParaRPr b="0" i="0" sz="24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3" name="Google Shape;323;p39"/>
          <p:cNvSpPr txBox="1"/>
          <p:nvPr>
            <p:ph type="title"/>
          </p:nvPr>
        </p:nvSpPr>
        <p:spPr>
          <a:xfrm>
            <a:off x="467544" y="404665"/>
            <a:ext cx="8352928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-CZ" sz="252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DOCHÁZKA</a:t>
            </a:r>
            <a:endParaRPr/>
          </a:p>
        </p:txBody>
      </p:sp>
      <p:sp>
        <p:nvSpPr>
          <p:cNvPr id="324" name="Google Shape;324;p39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/>
          <p:nvPr>
            <p:ph idx="1" type="body"/>
          </p:nvPr>
        </p:nvSpPr>
        <p:spPr>
          <a:xfrm>
            <a:off x="395536" y="1484784"/>
            <a:ext cx="8136904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 byl seminář opravdu seminářem, přeju si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3108"/>
              <a:buFont typeface="Noto Sans Symbols"/>
              <a:buChar char="…"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abyste byli přítomni pozorností i myšlenkami.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3108"/>
              <a:buFont typeface="Noto Sans Symbols"/>
              <a:buChar char="…"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abyste přemýšleli, diskutovali, ptali se a oponovali.</a:t>
            </a:r>
            <a:endParaRPr/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3108"/>
              <a:buFont typeface="Noto Sans Symbols"/>
              <a:buChar char="…"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abyste přinášeli svá témata, zkušenosti, názory, postřehy.</a:t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3108"/>
              <a:buFont typeface="Noto Sans Symbols"/>
              <a:buChar char="…"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abyste byli otevření, vytvářeli si názory a přijímali nové úhly pohledu na známé věci.</a:t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3108"/>
              <a:buFont typeface="Noto Sans Symbols"/>
              <a:buChar char="…"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abyste si chtěli něco odnést, ne jen sedět.</a:t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rPr b="0" i="0" lang="cs-CZ" sz="28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To by byla krása.</a:t>
            </a:r>
            <a:endParaRPr/>
          </a:p>
          <a:p>
            <a:pPr indent="-1219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1" name="Google Shape;331;p40"/>
          <p:cNvSpPr txBox="1"/>
          <p:nvPr>
            <p:ph type="title"/>
          </p:nvPr>
        </p:nvSpPr>
        <p:spPr>
          <a:xfrm>
            <a:off x="467544" y="404665"/>
            <a:ext cx="8352928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-CZ" sz="252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PRÁCE V SEMINÁŘI</a:t>
            </a:r>
            <a:endParaRPr/>
          </a:p>
        </p:txBody>
      </p:sp>
      <p:sp>
        <p:nvSpPr>
          <p:cNvPr id="332" name="Google Shape;332;p40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1"/>
          <p:cNvSpPr txBox="1"/>
          <p:nvPr>
            <p:ph idx="1" type="body"/>
          </p:nvPr>
        </p:nvSpPr>
        <p:spPr>
          <a:xfrm>
            <a:off x="457200" y="1757975"/>
            <a:ext cx="8365200" cy="47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002060"/>
                </a:solidFill>
              </a:rPr>
              <a:t>... mluvíme o něčem, co už jste probrali jinde.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002060"/>
                </a:solidFill>
              </a:rPr>
              <a:t>... mluvíme o něčem, co vám připadá nepoužitelné, moc teoretické, bez kontaktu s praxí.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002060"/>
                </a:solidFill>
              </a:rPr>
              <a:t>...vám to nedává smysl.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002060"/>
                </a:solidFill>
              </a:rPr>
              <a:t>...nesouhlasíte či máte jinou zkušenost.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39" name="Google Shape;339;p41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0" name="Google Shape;340;p41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600"/>
              <a:t>OZVĚTE SE, POKUD...</a:t>
            </a:r>
            <a:endParaRPr b="1"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"/>
          <p:cNvSpPr txBox="1"/>
          <p:nvPr>
            <p:ph idx="1" type="body"/>
          </p:nvPr>
        </p:nvSpPr>
        <p:spPr>
          <a:xfrm>
            <a:off x="457200" y="1757975"/>
            <a:ext cx="8365200" cy="47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002060"/>
                </a:solidFill>
              </a:rPr>
              <a:t>... nerozumíte.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002060"/>
                </a:solidFill>
              </a:rPr>
              <a:t>...chcete jít víc do hloubky.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002060"/>
                </a:solidFill>
              </a:rPr>
              <a:t>...chcete téma propojit se svou zkušeností.</a:t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47" name="Google Shape;347;p42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48" name="Google Shape;348;p42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600"/>
              <a:t>PTEJTE</a:t>
            </a:r>
            <a:r>
              <a:rPr b="1" lang="cs-CZ" sz="2600"/>
              <a:t> SE, POKUD...</a:t>
            </a:r>
            <a:endParaRPr b="1"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3"/>
          <p:cNvSpPr txBox="1"/>
          <p:nvPr>
            <p:ph idx="1" type="body"/>
          </p:nvPr>
        </p:nvSpPr>
        <p:spPr>
          <a:xfrm>
            <a:off x="395536" y="1196752"/>
            <a:ext cx="8136904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já pedagog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vnitřní motivace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práce s cílem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kultura zpětné vazby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hodnocení, známkování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udržování kázně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zvládání vlastních emocí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zvládání konfrontačních situací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vztahy se žáky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vědomé řízení třídy</a:t>
            </a:r>
            <a:endParaRPr/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</a:pPr>
            <a:r>
              <a:rPr b="0" i="0" lang="cs-CZ" sz="2400" u="none" cap="none" strike="noStrike">
                <a:solidFill>
                  <a:srgbClr val="002060"/>
                </a:solidFill>
                <a:latin typeface="Candara"/>
                <a:ea typeface="Candara"/>
                <a:cs typeface="Candara"/>
                <a:sym typeface="Candara"/>
              </a:rPr>
              <a:t>spolupráce s rodiči</a:t>
            </a:r>
            <a:endParaRPr b="0" i="0" sz="24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74320" lvl="0" marL="274320" marR="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∗"/>
            </a:pPr>
            <a:r>
              <a:rPr lang="cs-CZ">
                <a:solidFill>
                  <a:srgbClr val="002060"/>
                </a:solidFill>
              </a:rPr>
              <a:t>...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55" name="Google Shape;355;p43"/>
          <p:cNvSpPr txBox="1"/>
          <p:nvPr>
            <p:ph type="title"/>
          </p:nvPr>
        </p:nvSpPr>
        <p:spPr>
          <a:xfrm>
            <a:off x="467544" y="404665"/>
            <a:ext cx="8352928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</a:pPr>
            <a:r>
              <a:rPr b="0" i="0" lang="cs-CZ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TÉMATA</a:t>
            </a:r>
            <a:r>
              <a:rPr b="0" i="0" lang="cs-CZ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i="0" lang="cs-CZ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SEMINÁŘE</a:t>
            </a:r>
            <a:endParaRPr b="0" i="0" sz="28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6" name="Google Shape;356;p43"/>
          <p:cNvSpPr txBox="1"/>
          <p:nvPr>
            <p:ph idx="12" type="sldNum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"/>
          <p:cNvSpPr txBox="1"/>
          <p:nvPr>
            <p:ph idx="1" type="body"/>
          </p:nvPr>
        </p:nvSpPr>
        <p:spPr>
          <a:xfrm>
            <a:off x="526275" y="1770700"/>
            <a:ext cx="7754100" cy="475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cs-CZ" u="sng">
                <a:solidFill>
                  <a:srgbClr val="002060"/>
                </a:solidFill>
              </a:rPr>
              <a:t>krok 1: PŘINESTE SI PŘÍBĚH</a:t>
            </a:r>
            <a:endParaRPr b="1" u="sng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Na příští seminář za dva týdny přineste </a:t>
            </a:r>
            <a:r>
              <a:rPr b="1" lang="cs-CZ">
                <a:solidFill>
                  <a:srgbClr val="002060"/>
                </a:solidFill>
              </a:rPr>
              <a:t>popis situace ze školy</a:t>
            </a:r>
            <a:r>
              <a:rPr lang="cs-CZ">
                <a:solidFill>
                  <a:srgbClr val="002060"/>
                </a:solidFill>
              </a:rPr>
              <a:t>, která nějakým způsobem </a:t>
            </a:r>
            <a:r>
              <a:rPr b="1" lang="cs-CZ">
                <a:solidFill>
                  <a:srgbClr val="002060"/>
                </a:solidFill>
              </a:rPr>
              <a:t>ovlivnila vaše pedagogické uvažování či názory.</a:t>
            </a:r>
            <a:endParaRPr b="1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Může to být situace z vaší školní docházky či z pedagogické praxe, které jste byli svědkem, a vyvolala ve vás silné emoce či podnítila vaše přemýšlení (obvykle obojí). 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Pokuste se podrobně popsat okolnosti i pocity, které se k ní váží. 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Příběh přineste v papírové podobě napsaný rukou či na PC.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63" name="Google Shape;363;p44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4" name="Google Shape;364;p44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budeme dělat?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>
            <p:ph idx="1" type="body"/>
          </p:nvPr>
        </p:nvSpPr>
        <p:spPr>
          <a:xfrm>
            <a:off x="526275" y="1770700"/>
            <a:ext cx="7754100" cy="475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cs-CZ" u="sng">
                <a:solidFill>
                  <a:srgbClr val="002060"/>
                </a:solidFill>
              </a:rPr>
              <a:t>krok 2: REFLEXE PŘÍBĚHU</a:t>
            </a:r>
            <a:endParaRPr b="1" u="sng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V</a:t>
            </a:r>
            <a:r>
              <a:rPr lang="cs-CZ">
                <a:solidFill>
                  <a:srgbClr val="002060"/>
                </a:solidFill>
              </a:rPr>
              <a:t> každé hodině se seznámíme s vybraným příběhem/y a pokusíme se je analyzovat z psychologické perspektivy.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Co v něm lidé prožívají a proč?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Jak se chovají a proč?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Jak se nám to líbí a proč?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Co by se muselo změnit, kdyby měla situace skončit jinak?</a:t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2060"/>
                </a:solidFill>
              </a:rPr>
              <a:t>K tomu doplníme potřebné teorie, případně vyzkoušíme strategie zvládání.</a:t>
            </a:r>
            <a:endParaRPr>
              <a:solidFill>
                <a:srgbClr val="002060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002060"/>
                </a:solidFill>
              </a:rPr>
              <a:t>POCHOPIT →  VĚDĚT → UMĚT</a:t>
            </a:r>
            <a:endParaRPr sz="3000">
              <a:solidFill>
                <a:srgbClr val="002060"/>
              </a:solidFill>
            </a:endParaRPr>
          </a:p>
        </p:txBody>
      </p:sp>
      <p:sp>
        <p:nvSpPr>
          <p:cNvPr id="371" name="Google Shape;371;p45"/>
          <p:cNvSpPr txBox="1"/>
          <p:nvPr>
            <p:ph idx="12" type="sldNum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72" name="Google Shape;372;p45"/>
          <p:cNvSpPr txBox="1"/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budeme dělat?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lnění">
  <a:themeElements>
    <a:clrScheme name="Složený">
      <a:dk1>
        <a:srgbClr val="000000"/>
      </a:dk1>
      <a:lt1>
        <a:srgbClr val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Vlnění">
  <a:themeElements>
    <a:clrScheme name="Vlnění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