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858000" cy="9144000"/>
  <p:embeddedFontLst>
    <p:embeddedFont>
      <p:font typeface="Amatic SC"/>
      <p:regular r:id="rId35"/>
      <p:bold r:id="rId36"/>
    </p:embeddedFont>
    <p:embeddedFont>
      <p:font typeface="Source Code Pro"/>
      <p:regular r:id="rId37"/>
      <p:bold r:id="rId38"/>
    </p:embeddedFont>
    <p:embeddedFont>
      <p:font typeface="Candar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ndara-bold.fntdata"/><Relationship Id="rId20" Type="http://schemas.openxmlformats.org/officeDocument/2006/relationships/slide" Target="slides/slide13.xml"/><Relationship Id="rId42" Type="http://schemas.openxmlformats.org/officeDocument/2006/relationships/font" Target="fonts/Candara-boldItalic.fntdata"/><Relationship Id="rId41" Type="http://schemas.openxmlformats.org/officeDocument/2006/relationships/font" Target="fonts/Candara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maticSC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SourceCodePro-regular.fntdata"/><Relationship Id="rId14" Type="http://schemas.openxmlformats.org/officeDocument/2006/relationships/slide" Target="slides/slide7.xml"/><Relationship Id="rId36" Type="http://schemas.openxmlformats.org/officeDocument/2006/relationships/font" Target="fonts/AmaticSC-bold.fntdata"/><Relationship Id="rId17" Type="http://schemas.openxmlformats.org/officeDocument/2006/relationships/slide" Target="slides/slide10.xml"/><Relationship Id="rId39" Type="http://schemas.openxmlformats.org/officeDocument/2006/relationships/font" Target="fonts/Candara-regular.fntdata"/><Relationship Id="rId16" Type="http://schemas.openxmlformats.org/officeDocument/2006/relationships/slide" Target="slides/slide9.xml"/><Relationship Id="rId38" Type="http://schemas.openxmlformats.org/officeDocument/2006/relationships/font" Target="fonts/SourceCodePro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aa391680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3aa3916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33aa391680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aa391680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aa3916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3aa39168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5" name="Google Shape;25;p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2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6" name="Google Shape;116;p1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7" name="Google Shape;117;p1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25" name="Google Shape;125;p1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Google Shape;130;p12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7" name="Google Shape;147;p1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9" name="Google Shape;149;p1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1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15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70" name="Google Shape;170;p17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71" name="Google Shape;171;p1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6" name="Google Shape;176;p17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4" name="Google Shape;184;p1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2" name="Google Shape;192;p19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3" name="Google Shape;193;p19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5" name="Google Shape;195;p1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200" name="Google Shape;200;p2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5" name="Google Shape;205;p2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6" name="Google Shape;206;p2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2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1" name="Google Shape;211;p2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214" name="Google Shape;214;p21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15" name="Google Shape;215;p2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0" name="Google Shape;220;p21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1" name="Google Shape;221;p21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8300" lvl="0" marL="4572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3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24" name="Google Shape;224;p2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25" name="Google Shape;225;p2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0" name="Google Shape;230;p22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2" name="Google Shape;232;p2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3" name="Google Shape;233;p2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5" name="Google Shape;235;p22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9" name="Google Shape;239;p2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0" name="Google Shape;240;p2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2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5" name="Google Shape;245;p2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6" name="Google Shape;246;p2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48" name="Google Shape;248;p2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53" name="Google Shape;253;p24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1" name="Google Shape;261;p26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66" name="Google Shape;266;p27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7" name="Google Shape;267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3" name="Google Shape;273;p29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p29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3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33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0" name="Google Shape;290;p33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1" name="Google Shape;291;p3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92" name="Google Shape;292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95" name="Google Shape;295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5" name="Google Shape;55;p6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56" name="Google Shape;56;p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7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79" name="Google Shape;79;p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4" name="Google Shape;84;p8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6" name="Google Shape;86;p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7" name="Google Shape;87;p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9" name="Google Shape;89;p8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5" name="Google Shape;95;p9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1" name="Google Shape;101;p1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105" name="Google Shape;105;p10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06" name="Google Shape;106;p1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1" name="Google Shape;111;p10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0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8300" lvl="0" marL="4572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4" name="Google Shape;134;p13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35" name="Google Shape;135;p1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0" name="Google Shape;140;p1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2" name="Google Shape;142;p1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outu.be/SFnMTHhKdkw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7477@mail.muni.c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7yk_BuODd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type="ctrTitle"/>
          </p:nvPr>
        </p:nvSpPr>
        <p:spPr>
          <a:xfrm>
            <a:off x="1043609" y="2204865"/>
            <a:ext cx="711718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ndara"/>
              <a:buNone/>
            </a:pPr>
            <a:r>
              <a:rPr lang="cs-CZ">
                <a:solidFill>
                  <a:srgbClr val="002060"/>
                </a:solidFill>
              </a:rPr>
              <a:t>PEDAGOGICKÁ </a:t>
            </a:r>
            <a:r>
              <a:rPr b="0" i="0" lang="cs-CZ" sz="4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PSYCHOLOGIE </a:t>
            </a:r>
            <a:endParaRPr b="0" i="0" sz="4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37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cs-CZ">
                <a:solidFill>
                  <a:srgbClr val="002060"/>
                </a:solidFill>
              </a:rPr>
              <a:t>PODZIM</a:t>
            </a:r>
            <a:r>
              <a:rPr b="0" i="0" lang="cs-CZ" sz="20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201</a:t>
            </a:r>
            <a:r>
              <a:rPr lang="cs-CZ">
                <a:solidFill>
                  <a:srgbClr val="002060"/>
                </a:solidFill>
              </a:rPr>
              <a:t>8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Zuzana Kročáková</a:t>
            </a:r>
            <a:endParaRPr b="0" i="0" sz="20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1" type="body"/>
          </p:nvPr>
        </p:nvSpPr>
        <p:spPr>
          <a:xfrm>
            <a:off x="457200" y="1935150"/>
            <a:ext cx="76836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Vyberte si jednoho z aktérů: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UČITELKA - ŽÁK KUČERA - DĚTI ZE TŘÍDY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Pokuste se pojmenovat její/jeho/jejich pocity a doložit je chováním. Co prožívají a jak to poznáte?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Co tyto pocity vyvolalo? Proč cítí to, co cítí?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78" name="Google Shape;378;p4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9" name="Google Shape;379;p4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>
                <a:solidFill>
                  <a:srgbClr val="002060"/>
                </a:solidFill>
              </a:rPr>
              <a:t>Příběh 1: HOUBA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/>
          <p:nvPr>
            <p:ph idx="1" type="body"/>
          </p:nvPr>
        </p:nvSpPr>
        <p:spPr>
          <a:xfrm>
            <a:off x="467550" y="1268625"/>
            <a:ext cx="8280900" cy="5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agrese obrácená ven</a:t>
            </a:r>
            <a:r>
              <a:rPr lang="cs-CZ">
                <a:solidFill>
                  <a:srgbClr val="990000"/>
                </a:solidFill>
              </a:rPr>
              <a:t>/</a:t>
            </a: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 obrácená dovnitř</a:t>
            </a:r>
            <a:endParaRPr>
              <a:solidFill>
                <a:srgbClr val="990000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projekce</a:t>
            </a:r>
            <a:endParaRPr b="0" i="0" sz="2400" u="none" cap="none" strike="noStrike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lang="cs-CZ">
                <a:solidFill>
                  <a:srgbClr val="05149D"/>
                </a:solidFill>
              </a:rPr>
              <a:t>racionalizace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únik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kompenzace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vytváření póz, masek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náhradní cíl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rezignace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regrese/transgrese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identifikace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substituční chování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5149D"/>
                </a:solidFill>
              </a:rPr>
              <a:t>zdroj: Jaroslav Řezáč: Sociální psychologie</a:t>
            </a:r>
            <a:endParaRPr sz="1800">
              <a:solidFill>
                <a:srgbClr val="05149D"/>
              </a:solidFill>
            </a:endParaRPr>
          </a:p>
          <a:p>
            <a:pPr indent="0" lvl="0" marL="4572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5149D"/>
                </a:solidFill>
              </a:rPr>
              <a:t>více v učebnicích sociální psychologie </a:t>
            </a:r>
            <a:endParaRPr sz="1800">
              <a:solidFill>
                <a:srgbClr val="05149D"/>
              </a:solidFill>
            </a:endParaRPr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5" name="Google Shape;385;p47"/>
          <p:cNvSpPr txBox="1"/>
          <p:nvPr>
            <p:ph type="title"/>
          </p:nvPr>
        </p:nvSpPr>
        <p:spPr>
          <a:xfrm>
            <a:off x="457200" y="338328"/>
            <a:ext cx="82296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b="0" i="0" lang="cs-CZ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Reakce na frustraci</a:t>
            </a:r>
            <a:endParaRPr b="0" i="0" sz="4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idx="1" type="body"/>
          </p:nvPr>
        </p:nvSpPr>
        <p:spPr>
          <a:xfrm>
            <a:off x="612325" y="1755700"/>
            <a:ext cx="80745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Mozek se v silném stresu nemůže učit nové věci.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Stres je situace ohrožení, v níž reagují evolučně starší části mozku, aby se vyrovnaly s ohrožením.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Paměť a logické myšlení jsou omezeny ve svém fungování. Nemají dostatek energie a kyslíku, protože </a:t>
            </a:r>
            <a:r>
              <a:rPr lang="cs-CZ"/>
              <a:t>živiny</a:t>
            </a:r>
            <a:r>
              <a:rPr lang="cs-CZ"/>
              <a:t> spotřebuje stres management.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Ve stresu je mozek schopen “vydat” naučené.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Mírný stres může učení napomoci díky aktivizaci organismu, ke které při stresu dochází a přinést zvýšenou motivaci.</a:t>
            </a:r>
            <a:endParaRPr/>
          </a:p>
        </p:txBody>
      </p:sp>
      <p:sp>
        <p:nvSpPr>
          <p:cNvPr id="392" name="Google Shape;392;p4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3" name="Google Shape;393;p4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STRES A UČENÍ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74" y="153999"/>
            <a:ext cx="7826351" cy="65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-CZ"/>
              <a:t>Volné psaní: pravidla</a:t>
            </a:r>
            <a:endParaRPr/>
          </a:p>
        </p:txBody>
      </p:sp>
      <p:sp>
        <p:nvSpPr>
          <p:cNvPr id="406" name="Google Shape;406;p50"/>
          <p:cNvSpPr txBox="1"/>
          <p:nvPr>
            <p:ph idx="1" type="body"/>
          </p:nvPr>
        </p:nvSpPr>
        <p:spPr>
          <a:xfrm>
            <a:off x="311700" y="1172299"/>
            <a:ext cx="8520600" cy="4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Všichni položí tužku na papír. Na pokyn začnou psát.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Píší po celou dobu předem vymezeného časového limitu.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Píší vše, co je v danou chvíli k tématu napadá.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Je nutné, aby se tužka stále pohybovala.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Pokud „dojde nit“ a nemají o čem psát, je povoleno psát například: “...už mne nic nenapadá...”, tužka se ale po celou dobu nesmí zastavit.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Je zakázáno vracet se k již napsanému a vylepšovat to.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Během psaní se nehledí na pravopisné chyby, je možné je opravit později.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Každý píše svým běžným tempem, nejde o závody.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Text každému zůstane, nebude ho muset nikomu ukazovat. Může z něj sdílet myšlenky.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-CZ"/>
              <a:t>Volné psaní: téma</a:t>
            </a:r>
            <a:endParaRPr/>
          </a:p>
        </p:txBody>
      </p:sp>
      <p:sp>
        <p:nvSpPr>
          <p:cNvPr id="412" name="Google Shape;412;p51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Char char="❏"/>
            </a:pPr>
            <a:r>
              <a:rPr b="1" lang="cs-CZ" sz="2400">
                <a:solidFill>
                  <a:srgbClr val="000000"/>
                </a:solidFill>
              </a:rPr>
              <a:t>5 minut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❏"/>
            </a:pPr>
            <a:r>
              <a:rPr b="1" lang="cs-CZ" sz="2400">
                <a:solidFill>
                  <a:srgbClr val="000000"/>
                </a:solidFill>
              </a:rPr>
              <a:t>Jak přemýšlím o dětech? O svém vztahu pedagoga k nim.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/>
          <p:nvPr>
            <p:ph type="title"/>
          </p:nvPr>
        </p:nvSpPr>
        <p:spPr>
          <a:xfrm>
            <a:off x="685850" y="1461616"/>
            <a:ext cx="77724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Jak se vztah učitele k žákovi/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žákům projeví v procesu učení?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/>
          </a:p>
        </p:txBody>
      </p:sp>
      <p:sp>
        <p:nvSpPr>
          <p:cNvPr id="419" name="Google Shape;419;p5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/>
          <p:nvPr>
            <p:ph type="title"/>
          </p:nvPr>
        </p:nvSpPr>
        <p:spPr>
          <a:xfrm>
            <a:off x="685850" y="1461616"/>
            <a:ext cx="77724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Co potřebuje žák od učitele ve vzájemném vztahu?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/>
          </a:p>
        </p:txBody>
      </p:sp>
      <p:sp>
        <p:nvSpPr>
          <p:cNvPr id="426" name="Google Shape;426;p5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Rita Pierson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odpovídá</a:t>
            </a:r>
            <a:endParaRPr/>
          </a:p>
        </p:txBody>
      </p:sp>
      <p:sp>
        <p:nvSpPr>
          <p:cNvPr id="433" name="Google Shape;433;p5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/>
          <p:nvPr>
            <p:ph type="title"/>
          </p:nvPr>
        </p:nvSpPr>
        <p:spPr>
          <a:xfrm>
            <a:off x="757257" y="190501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Primární sociální potřeby</a:t>
            </a:r>
            <a:endParaRPr/>
          </a:p>
        </p:txBody>
      </p:sp>
      <p:sp>
        <p:nvSpPr>
          <p:cNvPr id="440" name="Google Shape;440;p5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CÍLE</a:t>
            </a:r>
            <a:endParaRPr/>
          </a:p>
        </p:txBody>
      </p:sp>
      <p:sp>
        <p:nvSpPr>
          <p:cNvPr id="314" name="Google Shape;314;p3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676650" y="1767414"/>
            <a:ext cx="38223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/>
              <a:t>Naučit se přemýšlet o pedagogických situacích a lépe jim porozumět s využitím psychologických poznatků.</a:t>
            </a:r>
            <a:endParaRPr sz="3000"/>
          </a:p>
        </p:txBody>
      </p:sp>
      <p:sp>
        <p:nvSpPr>
          <p:cNvPr id="316" name="Google Shape;316;p38"/>
          <p:cNvSpPr txBox="1"/>
          <p:nvPr>
            <p:ph idx="2" type="body"/>
          </p:nvPr>
        </p:nvSpPr>
        <p:spPr>
          <a:xfrm>
            <a:off x="4645150" y="1767502"/>
            <a:ext cx="38223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u="sng"/>
              <a:t>Proč?</a:t>
            </a:r>
            <a:endParaRPr u="sng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-CZ" sz="2220">
                <a:solidFill>
                  <a:srgbClr val="002060"/>
                </a:solidFill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-CZ" sz="2220">
                <a:solidFill>
                  <a:srgbClr val="002060"/>
                </a:solidFill>
              </a:rPr>
              <a:t>Abyste si našli si vlastní cestu, jak věci dělat, na níž budete spokojení.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/>
          <p:nvPr>
            <p:ph idx="1" type="body"/>
          </p:nvPr>
        </p:nvSpPr>
        <p:spPr>
          <a:xfrm>
            <a:off x="536275" y="1502425"/>
            <a:ext cx="81057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1800">
                <a:solidFill>
                  <a:srgbClr val="1C4587"/>
                </a:solidFill>
              </a:rPr>
              <a:t>1. Naše chování je řízeno obecným organizačním principem </a:t>
            </a:r>
            <a:r>
              <a:rPr lang="cs-CZ" sz="1800" u="sng">
                <a:solidFill>
                  <a:srgbClr val="1C4587"/>
                </a:solidFill>
              </a:rPr>
              <a:t>minimalizace ohrožení a maximalizace odměny</a:t>
            </a:r>
            <a:r>
              <a:rPr lang="cs-CZ" sz="1800">
                <a:solidFill>
                  <a:srgbClr val="1C4587"/>
                </a:solidFill>
              </a:rPr>
              <a:t> či libosti (Gordon 2000). 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1800">
                <a:solidFill>
                  <a:srgbClr val="1C4587"/>
                </a:solidFill>
              </a:rPr>
              <a:t>Poslední výzkumy mozku a poznatky sociální neurovědy ukazují, že to platí pro chování sociální. Tedy že i v našem kontaktu s ostatními lidmi se snažíme vyhýbat se ohrožení a maximalizovat bezpečí, které přináší příjemné pocity.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1800">
                <a:solidFill>
                  <a:srgbClr val="1C4587"/>
                </a:solidFill>
              </a:rPr>
              <a:t>2. Ukázalo se, že </a:t>
            </a:r>
            <a:r>
              <a:rPr lang="cs-CZ" sz="1800" u="sng">
                <a:solidFill>
                  <a:srgbClr val="1C4587"/>
                </a:solidFill>
              </a:rPr>
              <a:t>sociální zkušenosti</a:t>
            </a:r>
            <a:r>
              <a:rPr lang="cs-CZ" sz="1800">
                <a:solidFill>
                  <a:srgbClr val="1C4587"/>
                </a:solidFill>
              </a:rPr>
              <a:t> používají a </a:t>
            </a:r>
            <a:r>
              <a:rPr lang="cs-CZ" sz="1800" u="sng">
                <a:solidFill>
                  <a:srgbClr val="1C4587"/>
                </a:solidFill>
              </a:rPr>
              <a:t>aktivují stejná mozková propojení, která jsou používaná pro primární potřeby</a:t>
            </a:r>
            <a:r>
              <a:rPr lang="cs-CZ" sz="1800">
                <a:solidFill>
                  <a:srgbClr val="1C4587"/>
                </a:solidFill>
              </a:rPr>
              <a:t> přežití (Lieberman a Eisenberger, 2008). Jinými slovy, sociální potřeby jsou pro mozek totéž jako potřeba jídla či spánku. Při jejich nenaplnění jsou aktivována centra bolesti a my reagujeme silnými emocemi.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1800">
                <a:solidFill>
                  <a:srgbClr val="1C4587"/>
                </a:solidFill>
              </a:rPr>
              <a:t>3. „</a:t>
            </a:r>
            <a:r>
              <a:rPr i="1" lang="cs-CZ" sz="1800">
                <a:solidFill>
                  <a:srgbClr val="1C4587"/>
                </a:solidFill>
              </a:rPr>
              <a:t>Jsme evolučně nastaveni tak, že potřebujeme být napojeni na ostatní, potřebujeme s nimi být v kontaktu. Po narození je to věc přežití, jak vyrůstáme, jen při dostatku kvalitních vztahů, se můžeme zdravě vyvíjet po emoční, fyzické, intelektuální, duševní i duchovní stránce.” </a:t>
            </a:r>
            <a:r>
              <a:rPr lang="cs-CZ" sz="1800">
                <a:solidFill>
                  <a:srgbClr val="1C4587"/>
                </a:solidFill>
              </a:rPr>
              <a:t>(Brené Brown 2008)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447" name="Google Shape;447;p5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48" name="Google Shape;448;p56"/>
          <p:cNvSpPr txBox="1"/>
          <p:nvPr>
            <p:ph type="title"/>
          </p:nvPr>
        </p:nvSpPr>
        <p:spPr>
          <a:xfrm>
            <a:off x="457200" y="338326"/>
            <a:ext cx="82296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Jsou sociální potřeby primární?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55" name="Google Shape;45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850" y="1163050"/>
            <a:ext cx="82105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7"/>
          <p:cNvSpPr txBox="1"/>
          <p:nvPr/>
        </p:nvSpPr>
        <p:spPr>
          <a:xfrm>
            <a:off x="4217925" y="5476075"/>
            <a:ext cx="45375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SCARF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sociální potřeby dle Davida Rocka (2008)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>
            <p:ph idx="1" type="body"/>
          </p:nvPr>
        </p:nvSpPr>
        <p:spPr>
          <a:xfrm>
            <a:off x="4868325" y="587825"/>
            <a:ext cx="3818400" cy="5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 sz="2000">
                <a:solidFill>
                  <a:srgbClr val="FF9900"/>
                </a:solidFill>
              </a:rPr>
              <a:t>Model SCARF je akronymem pro primární sociální potřeby: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Statusu</a:t>
            </a:r>
            <a:r>
              <a:rPr lang="cs-CZ"/>
              <a:t>, postavení ve skupině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Jistoty</a:t>
            </a:r>
            <a:r>
              <a:rPr lang="cs-CZ"/>
              <a:t>, orientace, předvídatelnosti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Autonomie</a:t>
            </a:r>
            <a:r>
              <a:rPr lang="cs-CZ"/>
              <a:t>, samostatnosti, svobody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Propojení</a:t>
            </a:r>
            <a:r>
              <a:rPr lang="cs-CZ"/>
              <a:t> s ostatními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Spravedlnosti</a:t>
            </a:r>
            <a:r>
              <a:rPr lang="cs-CZ"/>
              <a:t>, férového jednání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/>
              <a:t>---------------------------------------------------------------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/>
              <a:t>Šipky ukazují naši reakci na </a:t>
            </a:r>
            <a:r>
              <a:rPr lang="cs-CZ">
                <a:solidFill>
                  <a:srgbClr val="38761D"/>
                </a:solidFill>
              </a:rPr>
              <a:t>nenaplňování</a:t>
            </a:r>
            <a:r>
              <a:rPr lang="cs-CZ"/>
              <a:t> těchto potřeb, kdy cítíme ohrožení a </a:t>
            </a:r>
            <a:r>
              <a:rPr lang="cs-CZ">
                <a:solidFill>
                  <a:srgbClr val="38761D"/>
                </a:solidFill>
              </a:rPr>
              <a:t>vzdalujeme se</a:t>
            </a:r>
            <a:r>
              <a:rPr lang="cs-CZ"/>
              <a:t> či vyhýbáme.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/>
              <a:t>Při </a:t>
            </a:r>
            <a:r>
              <a:rPr lang="cs-CZ">
                <a:solidFill>
                  <a:srgbClr val="38761D"/>
                </a:solidFill>
              </a:rPr>
              <a:t>naplňování</a:t>
            </a:r>
            <a:r>
              <a:rPr lang="cs-CZ"/>
              <a:t> máme tendenci </a:t>
            </a:r>
            <a:r>
              <a:rPr lang="cs-CZ">
                <a:solidFill>
                  <a:srgbClr val="38761D"/>
                </a:solidFill>
              </a:rPr>
              <a:t>přibližovat se</a:t>
            </a:r>
            <a:r>
              <a:rPr lang="cs-CZ"/>
              <a:t>, vyhledávat kontakt s těmi, kdo naše potřeby naplňují či vytvářejí prostředí pro jejich naplnění.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3" name="Google Shape;463;p5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64" name="Google Shape;46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950" y="1583250"/>
            <a:ext cx="4534338" cy="20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ZNÁTE ODPOVĚDI?</a:t>
            </a:r>
            <a:endParaRPr/>
          </a:p>
        </p:txBody>
      </p:sp>
      <p:sp>
        <p:nvSpPr>
          <p:cNvPr id="471" name="Google Shape;471;p59"/>
          <p:cNvSpPr txBox="1"/>
          <p:nvPr>
            <p:ph idx="1" type="body"/>
          </p:nvPr>
        </p:nvSpPr>
        <p:spPr>
          <a:xfrm>
            <a:off x="353500" y="1743950"/>
            <a:ext cx="8554800" cy="4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/>
              <a:t>Zkuste si jen s využitím paměti 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/>
              <a:t>odpovědět na následující otázky?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Na základě čeho D. Rock tvrdí, že některé sociální potřeby jsou primární?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Které potřeby to jsou? (můžete si pomoci modelem SCARF)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cs-CZ"/>
              <a:t>Co se děje při jejich nenaplnění a proč?</a:t>
            </a:r>
            <a:endParaRPr/>
          </a:p>
        </p:txBody>
      </p:sp>
      <p:sp>
        <p:nvSpPr>
          <p:cNvPr id="472" name="Google Shape;472;p5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-CZ"/>
              <a:t>OPÁČKO</a:t>
            </a:r>
            <a:endParaRPr/>
          </a:p>
        </p:txBody>
      </p:sp>
      <p:sp>
        <p:nvSpPr>
          <p:cNvPr id="478" name="Google Shape;478;p60"/>
          <p:cNvSpPr txBox="1"/>
          <p:nvPr>
            <p:ph idx="1" type="body"/>
          </p:nvPr>
        </p:nvSpPr>
        <p:spPr>
          <a:xfrm>
            <a:off x="1431373" y="4418392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cs-CZ" sz="3600">
                <a:solidFill>
                  <a:srgbClr val="2C82F4"/>
                </a:solidFill>
              </a:rPr>
              <a:t>aneb Co jsme všechno probrali</a:t>
            </a:r>
            <a:endParaRPr sz="3600">
              <a:solidFill>
                <a:srgbClr val="2C82F4"/>
              </a:solidFill>
            </a:endParaRPr>
          </a:p>
        </p:txBody>
      </p:sp>
      <p:sp>
        <p:nvSpPr>
          <p:cNvPr id="479" name="Google Shape;479;p6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Test ze semináře</a:t>
            </a:r>
            <a:endParaRPr/>
          </a:p>
        </p:txBody>
      </p:sp>
      <p:sp>
        <p:nvSpPr>
          <p:cNvPr id="486" name="Google Shape;486;p61"/>
          <p:cNvSpPr txBox="1"/>
          <p:nvPr>
            <p:ph idx="1" type="body"/>
          </p:nvPr>
        </p:nvSpPr>
        <p:spPr>
          <a:xfrm>
            <a:off x="540875" y="1898200"/>
            <a:ext cx="7990800" cy="42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Na základě dohody s dr. Marešem přidám k jeho testu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z Pedagogické psychologie otázky reflektující učivo našeho semináře.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Vzhledem k tomu, že jeho test je postaven na uzavřených otázkách s výběrem  možností, budou takové otázky i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k semináři.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Preferuji zkoumat při testech spíše uvažování než znalosti,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v tomto případě jsem se rozhodla přizpůsobit okolnostem. Omlouvám se, pokud jsem vytvořila očekávání, které teď nenaplňuji. Cítím za to odpovědnost.</a:t>
            </a:r>
            <a:endParaRPr/>
          </a:p>
        </p:txBody>
      </p:sp>
      <p:sp>
        <p:nvSpPr>
          <p:cNvPr id="487" name="Google Shape;487;p6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-CZ" sz="2800"/>
              <a:t>Témata a pojmy, jejichž znalost a pochopení mohou být testovány testem</a:t>
            </a:r>
            <a:endParaRPr sz="2800"/>
          </a:p>
        </p:txBody>
      </p:sp>
      <p:sp>
        <p:nvSpPr>
          <p:cNvPr id="493" name="Google Shape;493;p6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94" name="Google Shape;494;p62"/>
          <p:cNvSpPr txBox="1"/>
          <p:nvPr/>
        </p:nvSpPr>
        <p:spPr>
          <a:xfrm>
            <a:off x="576072" y="1682495"/>
            <a:ext cx="7964424" cy="4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2"/>
          <p:cNvSpPr txBox="1"/>
          <p:nvPr>
            <p:ph idx="1" type="body"/>
          </p:nvPr>
        </p:nvSpPr>
        <p:spPr>
          <a:xfrm>
            <a:off x="676650" y="1682502"/>
            <a:ext cx="3822300" cy="444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FRUSTRACE A SPOL.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potřeby, pyramida potřeb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frustrace jako situace, role očekávání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prožitky při frustraci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reakce na frustraci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frustrační tolerance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 jako situace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❏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fungování mozku ve stresu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VZTAH UČITEL – ŽÁK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potřebuje žák od učitele?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učitelovo přemýšlení o žácích, kým pro něj jsou?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budování respektu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význam spravedlnosti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vliv vztahu na proces učení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 a odpovědnost učitele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2"/>
          <p:cNvSpPr txBox="1"/>
          <p:nvPr>
            <p:ph idx="2" type="body"/>
          </p:nvPr>
        </p:nvSpPr>
        <p:spPr>
          <a:xfrm>
            <a:off x="4572000" y="1682600"/>
            <a:ext cx="3895500" cy="456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SOCIÁLNÍ POTŘEBY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SCARF Davida Rocka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sociální potřeby jako primární (proč?)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vliv ne/naplňování potřeb na chování žáka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vliv ne/naplňování potřeb na učení žáka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 podpory naplňování sociálních potřeb ve škole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POZNÁVÁNÍ ŽÁKA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otevřenost, budování vztahu vs. nálepkování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 učitelé nálepkují? Jaké výhody to poskytuje?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jakých situacích má učitel blíže k nálepkování?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obtížného na </a:t>
            </a:r>
            <a:r>
              <a:rPr b="1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nálepkování?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způsobuje nálepkování žákovi/ve třídě?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význam a smysl “smalk talks” se žáky a sdílení osobních informací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sebenaplňující předpověď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8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★"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individualizace 	personalizace </a:t>
            </a:r>
            <a:endParaRPr/>
          </a:p>
        </p:txBody>
      </p:sp>
      <p:cxnSp>
        <p:nvCxnSpPr>
          <p:cNvPr id="497" name="Google Shape;497;p62"/>
          <p:cNvCxnSpPr/>
          <p:nvPr/>
        </p:nvCxnSpPr>
        <p:spPr>
          <a:xfrm flipH="1" rot="10800000">
            <a:off x="6210300" y="6048475"/>
            <a:ext cx="2013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3"/>
          <p:cNvSpPr txBox="1"/>
          <p:nvPr>
            <p:ph type="title"/>
          </p:nvPr>
        </p:nvSpPr>
        <p:spPr>
          <a:xfrm>
            <a:off x="457200" y="338326"/>
            <a:ext cx="8229600" cy="96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Zápočet</a:t>
            </a:r>
            <a:endParaRPr/>
          </a:p>
        </p:txBody>
      </p:sp>
      <p:sp>
        <p:nvSpPr>
          <p:cNvPr id="504" name="Google Shape;504;p6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5" name="Google Shape;505;p63"/>
          <p:cNvSpPr txBox="1"/>
          <p:nvPr>
            <p:ph idx="1" type="body"/>
          </p:nvPr>
        </p:nvSpPr>
        <p:spPr>
          <a:xfrm>
            <a:off x="724575" y="1301325"/>
            <a:ext cx="7555800" cy="482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Pokud jste splnili podmínky zápočtu: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★"/>
            </a:pPr>
            <a:r>
              <a:rPr lang="cs-CZ"/>
              <a:t>max. 1 absence omluvená či neomluvená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-CZ"/>
              <a:t>příp. odevzdání náhradní práce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-CZ"/>
              <a:t>odevzdání příběhu (zadání na str. 7 prezentace),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zapíšu vám do vánočních prázdnin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zápočet do IS.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Užijte si vánoční svátky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a hladké zkouškové.</a:t>
            </a:r>
            <a:endParaRPr/>
          </a:p>
        </p:txBody>
      </p:sp>
      <p:pic>
        <p:nvPicPr>
          <p:cNvPr id="506" name="Google Shape;50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57" y="3278850"/>
            <a:ext cx="2843825" cy="284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Můžete mít </a:t>
            </a:r>
            <a:r>
              <a:rPr b="1" lang="cs-CZ">
                <a:solidFill>
                  <a:srgbClr val="002060"/>
                </a:solidFill>
              </a:rPr>
              <a:t>JEDNU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absenc</a:t>
            </a:r>
            <a:r>
              <a:rPr b="1" lang="cs-CZ">
                <a:solidFill>
                  <a:srgbClr val="002060"/>
                </a:solidFill>
              </a:rPr>
              <a:t>i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jejichž důvody mohou být jakékoli </a:t>
            </a:r>
            <a:r>
              <a:rPr lang="cs-CZ">
                <a:solidFill>
                  <a:srgbClr val="002060"/>
                </a:solidFill>
              </a:rPr>
              <a:t>a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nemusíte se omlouvat.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Pokud se nemůžete zúčastnit svého semináře, můžete si jej přijít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nahradit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do jiné seminární skupiny</a:t>
            </a:r>
            <a:r>
              <a:rPr lang="cs-CZ">
                <a:solidFill>
                  <a:srgbClr val="002060"/>
                </a:solidFill>
              </a:rPr>
              <a:t> b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ez předchozího ohlášení.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Semináře se konají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 </a:t>
            </a:r>
            <a:r>
              <a:rPr b="1" lang="cs-CZ">
                <a:solidFill>
                  <a:srgbClr val="002060"/>
                </a:solidFill>
              </a:rPr>
              <a:t>úterý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cs-CZ">
                <a:solidFill>
                  <a:srgbClr val="002060"/>
                </a:solidFill>
              </a:rPr>
              <a:t>8.00 v uč. 7,</a:t>
            </a:r>
            <a:r>
              <a:rPr b="1" lang="cs-CZ">
                <a:solidFill>
                  <a:srgbClr val="002060"/>
                </a:solidFill>
              </a:rPr>
              <a:t>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10.</a:t>
            </a:r>
            <a:r>
              <a:rPr lang="cs-CZ">
                <a:solidFill>
                  <a:srgbClr val="002060"/>
                </a:solidFill>
              </a:rPr>
              <a:t>00 v uč. 34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1</a:t>
            </a:r>
            <a:r>
              <a:rPr lang="cs-CZ">
                <a:solidFill>
                  <a:srgbClr val="002060"/>
                </a:solidFill>
              </a:rPr>
              <a:t>2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cs-CZ">
                <a:solidFill>
                  <a:srgbClr val="002060"/>
                </a:solidFill>
              </a:rPr>
              <a:t>0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0 v uč. </a:t>
            </a:r>
            <a:r>
              <a:rPr lang="cs-CZ">
                <a:solidFill>
                  <a:srgbClr val="002060"/>
                </a:solidFill>
              </a:rPr>
              <a:t>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2 a 1</a:t>
            </a:r>
            <a:r>
              <a:rPr lang="cs-CZ">
                <a:solidFill>
                  <a:srgbClr val="002060"/>
                </a:solidFill>
              </a:rPr>
              <a:t>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.00 v uč. </a:t>
            </a:r>
            <a:r>
              <a:rPr lang="cs-CZ">
                <a:solidFill>
                  <a:srgbClr val="002060"/>
                </a:solidFill>
              </a:rPr>
              <a:t>56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Pokud by měla vaše absence překročit povolen</a:t>
            </a:r>
            <a:r>
              <a:rPr lang="cs-CZ">
                <a:solidFill>
                  <a:srgbClr val="002060"/>
                </a:solidFill>
              </a:rPr>
              <a:t>ou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cs-CZ">
                <a:solidFill>
                  <a:srgbClr val="002060"/>
                </a:solidFill>
              </a:rPr>
              <a:t>informujete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mne o tom do 14 dnů od této absence a požád</a:t>
            </a:r>
            <a:r>
              <a:rPr lang="cs-CZ">
                <a:solidFill>
                  <a:srgbClr val="002060"/>
                </a:solidFill>
              </a:rPr>
              <a:t>ej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te si o zadání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náhradní práce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na </a:t>
            </a:r>
            <a:r>
              <a:rPr b="0" i="0" lang="cs-CZ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3" name="Google Shape;323;p39"/>
          <p:cNvSpPr txBox="1"/>
          <p:nvPr>
            <p:ph type="title"/>
          </p:nvPr>
        </p:nvSpPr>
        <p:spPr>
          <a:xfrm>
            <a:off x="467544" y="404665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-CZ" sz="252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DOCHÁZKA</a:t>
            </a:r>
            <a:endParaRPr/>
          </a:p>
        </p:txBody>
      </p:sp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395536" y="1484784"/>
            <a:ext cx="8136904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 byl seminář opravdu seminářem, přeju si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byli přítomni pozorností i myšlenkami.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přemýšleli, diskutovali, ptali se a oponovali.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přinášeli svá témata, zkušenosti, názory, postřehy.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byli otevření, vytvářeli si názory a přijímali nové úhly pohledu na známé věci.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si chtěli něco odnést, ne jen sedět.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To by byla krása.</a:t>
            </a:r>
            <a:endParaRPr/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467544" y="404665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-CZ" sz="252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PRÁCE V SEMINÁŘI</a:t>
            </a:r>
            <a:endParaRPr/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457200" y="1757975"/>
            <a:ext cx="8365200" cy="4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 mluvíme o něčem, co už jste probrali jinde.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 mluvíme o něčem, co vám připadá nepoužitelné, moc teoretické, bez kontaktu s praxí.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...vám to nedává smysl.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...nesouhlasíte či máte jinou zkušenost.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0" name="Google Shape;340;p4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-CZ" sz="2600"/>
              <a:t>OZVĚTE SE, POKUD...</a:t>
            </a:r>
            <a:endParaRPr b="1"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idx="1" type="body"/>
          </p:nvPr>
        </p:nvSpPr>
        <p:spPr>
          <a:xfrm>
            <a:off x="457200" y="1757975"/>
            <a:ext cx="8365200" cy="4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 nerozumíte.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...chcete jít víc do hloubky.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...chcete téma propojit se svou zkušeností.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8" name="Google Shape;348;p4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-CZ" sz="2600"/>
              <a:t>PTEJTE SE, POKUD...</a:t>
            </a:r>
            <a:endParaRPr b="1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idx="1" type="body"/>
          </p:nvPr>
        </p:nvSpPr>
        <p:spPr>
          <a:xfrm>
            <a:off x="526275" y="1770700"/>
            <a:ext cx="7754100" cy="4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-CZ" u="sng">
                <a:solidFill>
                  <a:srgbClr val="002060"/>
                </a:solidFill>
              </a:rPr>
              <a:t>krok 1: PŘINESTE SI PŘÍBĚH</a:t>
            </a:r>
            <a:endParaRPr b="1" u="sng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Na příští seminář za dva týdny přineste </a:t>
            </a:r>
            <a:r>
              <a:rPr b="1" lang="cs-CZ">
                <a:solidFill>
                  <a:srgbClr val="002060"/>
                </a:solidFill>
              </a:rPr>
              <a:t>popis situace ze školy</a:t>
            </a:r>
            <a:r>
              <a:rPr lang="cs-CZ">
                <a:solidFill>
                  <a:srgbClr val="002060"/>
                </a:solidFill>
              </a:rPr>
              <a:t>, která nějakým způsobem </a:t>
            </a:r>
            <a:r>
              <a:rPr b="1" lang="cs-CZ">
                <a:solidFill>
                  <a:srgbClr val="002060"/>
                </a:solidFill>
              </a:rPr>
              <a:t>ovlivnila vaše pedagogické uvažování či názory.</a:t>
            </a:r>
            <a:endParaRPr b="1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Může to být situace z vaší školní docházky či z pedagogické praxe, které jste byli svědkem, a vyvolala ve vás silné emoce či podnítila vaše přemýšlení (obvykle obojí).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Pokuste se podrobně popsat okolnosti i pocity, které se k ní váží.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Příběh přineste v papírové podobě napsaný rukou či na PC.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55" name="Google Shape;355;p4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6" name="Google Shape;356;p4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Co budeme dělat?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idx="1" type="body"/>
          </p:nvPr>
        </p:nvSpPr>
        <p:spPr>
          <a:xfrm>
            <a:off x="526275" y="1770700"/>
            <a:ext cx="7754100" cy="4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-CZ" u="sng">
                <a:solidFill>
                  <a:srgbClr val="002060"/>
                </a:solidFill>
              </a:rPr>
              <a:t>krok 2: REFLEXE PŘÍBĚHU</a:t>
            </a:r>
            <a:endParaRPr b="1" u="sng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V hodině se seznámíme s vybraným příběhem/y a pokusíme se je analyzovat z psychologické perspektivy.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Co v něm lidé prožívají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Jak se chovají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Jak se nám to líbí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Co by se muselo změnit, kdyby měla situace skončit jinak?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002060"/>
                </a:solidFill>
              </a:rPr>
              <a:t>K tomu doplníme potřebné teorie, případně vyzkoušíme strategie zvládání.</a:t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sz="3000">
                <a:solidFill>
                  <a:srgbClr val="002060"/>
                </a:solidFill>
              </a:rPr>
              <a:t>POCHOPIT →  VĚDĚT → UMĚT</a:t>
            </a:r>
            <a:endParaRPr sz="3000">
              <a:solidFill>
                <a:srgbClr val="002060"/>
              </a:solidFill>
            </a:endParaRPr>
          </a:p>
        </p:txBody>
      </p:sp>
      <p:sp>
        <p:nvSpPr>
          <p:cNvPr id="363" name="Google Shape;363;p4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4" name="Google Shape;364;p4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/>
              <a:t>Co budeme dělat?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>
                <a:solidFill>
                  <a:srgbClr val="002060"/>
                </a:solidFill>
              </a:rPr>
              <a:t>Příběh 1: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HOUBA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71" name="Google Shape;371;p4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lnění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lnění">
  <a:themeElements>
    <a:clrScheme name="Složený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